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9"/>
  </p:notesMasterIdLst>
  <p:handoutMasterIdLst>
    <p:handoutMasterId r:id="rId20"/>
  </p:handoutMasterIdLst>
  <p:sldIdLst>
    <p:sldId id="496" r:id="rId5"/>
    <p:sldId id="497" r:id="rId6"/>
    <p:sldId id="507" r:id="rId7"/>
    <p:sldId id="508" r:id="rId8"/>
    <p:sldId id="512" r:id="rId9"/>
    <p:sldId id="511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130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7CF505-B13F-4C1E-9840-A61C293456F6}" type="datetime1">
              <a:rPr lang="ko-KR" altLang="en-US" smtClean="0">
                <a:latin typeface="+mj-ea"/>
                <a:ea typeface="+mj-ea"/>
              </a:rPr>
              <a:t>2022-03-23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BEDFD5B-C328-43D8-A4C7-929BECA315CE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7C21A80E-78EB-444E-BCDE-0472D76B5027}" type="datetime1">
              <a:rPr lang="ko-KR" altLang="en-US" smtClean="0"/>
              <a:pPr/>
              <a:t>2022-03-23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F8D0E63-0F6A-47B0-8BD1-6E95B004C87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692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4254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래픽 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rtlCol="0" anchor="b">
            <a:noAutofit/>
          </a:bodyPr>
          <a:lstStyle>
            <a:lvl1pPr algn="ctr">
              <a:defRPr sz="8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11" name="직사각형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en-US" altLang="ko-KR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직사각형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 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en-US" altLang="ko-KR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9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9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9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9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직사각형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12" name="내용 개체 틀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9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9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개의 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rtlCol="0" anchor="b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 rtlCol="0"/>
          <a:lstStyle>
            <a:lvl1pPr algn="ctr">
              <a:defRPr sz="7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3" name="텍스트 개체 틀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ko-KR" altLang="en-US" noProof="0" dirty="0"/>
              <a:t>발표자 이름</a:t>
            </a:r>
          </a:p>
        </p:txBody>
      </p:sp>
      <p:sp>
        <p:nvSpPr>
          <p:cNvPr id="14" name="텍스트 개체 틀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ko-KR" altLang="en-US" noProof="0" dirty="0"/>
              <a:t>전자 메일</a:t>
            </a:r>
          </a:p>
        </p:txBody>
      </p:sp>
      <p:sp>
        <p:nvSpPr>
          <p:cNvPr id="15" name="텍스트 개체 틀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ko-KR" altLang="en-US" noProof="0" dirty="0"/>
              <a:t>웹 사이트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rtlCol="0" anchor="b">
            <a:normAutofit/>
          </a:bodyPr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rtlCol="0" anchor="ctr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rtlCol="0" anchor="b">
            <a:normAutofit/>
          </a:bodyPr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 rtlCol="0">
            <a:noAutofit/>
          </a:bodyPr>
          <a:lstStyle>
            <a:lvl1pPr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rtlCol="0"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4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 rtlCol="0"/>
          <a:lstStyle>
            <a:lvl1pPr algn="l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rtlCol="0" anchor="b"/>
          <a:lstStyle>
            <a:lvl1pPr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14400"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7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rtlCol="0" anchor="b"/>
          <a:lstStyle>
            <a:lvl1pPr algn="ctr">
              <a:defRPr sz="8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11" name="직사각형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 rtlCol="0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0" name="그림 개체 틀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8" name="그림 개체 틀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7" name="그림 개체 틀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 rtlCol="0"/>
          <a:lstStyle>
            <a:lvl1pPr algn="ctr"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9" name="직사각형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4" name="텍스트 개체 틀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5" name="텍스트 개체 틀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6" name="텍스트 개체 틀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7" name="텍스트 개체 틀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 가운데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 rtlCol="0"/>
          <a:lstStyle>
            <a:lvl1pPr algn="ctr"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7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err="1"/>
              <a:t>S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oftmax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Regression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5A2D86-784C-417D-9AD4-AF18311FB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b="1" dirty="0"/>
              <a:t>이연우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D33A3AE-1975-4694-A4BB-CF4F4365A7A7}"/>
              </a:ext>
            </a:extLst>
          </p:cNvPr>
          <p:cNvSpPr/>
          <p:nvPr/>
        </p:nvSpPr>
        <p:spPr>
          <a:xfrm>
            <a:off x="1" y="990599"/>
            <a:ext cx="5314950" cy="1428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D9D1B-4343-41C6-BC69-2A82F7A40004}"/>
              </a:ext>
            </a:extLst>
          </p:cNvPr>
          <p:cNvSpPr txBox="1"/>
          <p:nvPr/>
        </p:nvSpPr>
        <p:spPr>
          <a:xfrm>
            <a:off x="581025" y="388419"/>
            <a:ext cx="409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Bahnschrift SemiBold Condensed" panose="020B0502040204020203" pitchFamily="34" charset="0"/>
              </a:rPr>
              <a:t>Sigmoid</a:t>
            </a:r>
            <a:endParaRPr lang="ko-KR" altLang="en-US" sz="3200" dirty="0">
              <a:latin typeface="Bahnschrift SemiBold Condensed" panose="020B0502040204020203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16E9C70-BC4D-4995-AC89-2EB9BF3F8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6" b="11143"/>
          <a:stretch/>
        </p:blipFill>
        <p:spPr bwMode="auto">
          <a:xfrm>
            <a:off x="2712826" y="1752600"/>
            <a:ext cx="6766348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58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D33A3AE-1975-4694-A4BB-CF4F4365A7A7}"/>
              </a:ext>
            </a:extLst>
          </p:cNvPr>
          <p:cNvSpPr/>
          <p:nvPr/>
        </p:nvSpPr>
        <p:spPr>
          <a:xfrm>
            <a:off x="1" y="990599"/>
            <a:ext cx="5314950" cy="1428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D9D1B-4343-41C6-BC69-2A82F7A40004}"/>
              </a:ext>
            </a:extLst>
          </p:cNvPr>
          <p:cNvSpPr txBox="1"/>
          <p:nvPr/>
        </p:nvSpPr>
        <p:spPr>
          <a:xfrm>
            <a:off x="581025" y="388419"/>
            <a:ext cx="409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Bahnschrift SemiBold Condensed" panose="020B0502040204020203" pitchFamily="34" charset="0"/>
              </a:rPr>
              <a:t>Softmax</a:t>
            </a:r>
            <a:endParaRPr lang="ko-KR" altLang="en-US" sz="3200" dirty="0">
              <a:latin typeface="Bahnschrift SemiBold Condensed" panose="020B0502040204020203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42826F8-E822-4443-B8DA-32B2698300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734" b="12105"/>
          <a:stretch/>
        </p:blipFill>
        <p:spPr bwMode="auto">
          <a:xfrm>
            <a:off x="2736057" y="2019299"/>
            <a:ext cx="6427592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94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D33A3AE-1975-4694-A4BB-CF4F4365A7A7}"/>
              </a:ext>
            </a:extLst>
          </p:cNvPr>
          <p:cNvSpPr/>
          <p:nvPr/>
        </p:nvSpPr>
        <p:spPr>
          <a:xfrm>
            <a:off x="1" y="990599"/>
            <a:ext cx="5314950" cy="1428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D9D1B-4343-41C6-BC69-2A82F7A40004}"/>
              </a:ext>
            </a:extLst>
          </p:cNvPr>
          <p:cNvSpPr txBox="1"/>
          <p:nvPr/>
        </p:nvSpPr>
        <p:spPr>
          <a:xfrm>
            <a:off x="581025" y="388419"/>
            <a:ext cx="409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Bahnschrift SemiBold Condensed" panose="020B0502040204020203" pitchFamily="34" charset="0"/>
              </a:rPr>
              <a:t>Softmax</a:t>
            </a:r>
            <a:endParaRPr lang="ko-KR" altLang="en-US" sz="3200" dirty="0">
              <a:latin typeface="Bahnschrift SemiBold Condensed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4B210D-218A-4384-9A78-7921306E2E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" b="11828"/>
          <a:stretch/>
        </p:blipFill>
        <p:spPr>
          <a:xfrm>
            <a:off x="2848991" y="2009775"/>
            <a:ext cx="6494017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15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D33A3AE-1975-4694-A4BB-CF4F4365A7A7}"/>
              </a:ext>
            </a:extLst>
          </p:cNvPr>
          <p:cNvSpPr/>
          <p:nvPr/>
        </p:nvSpPr>
        <p:spPr>
          <a:xfrm>
            <a:off x="1" y="990599"/>
            <a:ext cx="5314950" cy="1428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D9D1B-4343-41C6-BC69-2A82F7A40004}"/>
              </a:ext>
            </a:extLst>
          </p:cNvPr>
          <p:cNvSpPr txBox="1"/>
          <p:nvPr/>
        </p:nvSpPr>
        <p:spPr>
          <a:xfrm>
            <a:off x="581025" y="388419"/>
            <a:ext cx="409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Bahnschrift SemiBold Condensed" panose="020B0502040204020203" pitchFamily="34" charset="0"/>
              </a:rPr>
              <a:t>Cost function</a:t>
            </a:r>
            <a:endParaRPr lang="ko-KR" altLang="en-US" sz="3200" dirty="0">
              <a:latin typeface="Bahnschrift SemiBold Condensed" panose="020B0502040204020203" pitchFamily="34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FDC785F-392B-4FDA-AF4B-06129D0DD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1" r="245" b="10106"/>
          <a:stretch/>
        </p:blipFill>
        <p:spPr bwMode="auto">
          <a:xfrm>
            <a:off x="2544879" y="2009775"/>
            <a:ext cx="7102241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338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D33A3AE-1975-4694-A4BB-CF4F4365A7A7}"/>
              </a:ext>
            </a:extLst>
          </p:cNvPr>
          <p:cNvSpPr/>
          <p:nvPr/>
        </p:nvSpPr>
        <p:spPr>
          <a:xfrm>
            <a:off x="1" y="990599"/>
            <a:ext cx="5314950" cy="1428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D9D1B-4343-41C6-BC69-2A82F7A40004}"/>
              </a:ext>
            </a:extLst>
          </p:cNvPr>
          <p:cNvSpPr txBox="1"/>
          <p:nvPr/>
        </p:nvSpPr>
        <p:spPr>
          <a:xfrm>
            <a:off x="581025" y="388419"/>
            <a:ext cx="409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Bahnschrift SemiBold Condensed" panose="020B0502040204020203" pitchFamily="34" charset="0"/>
              </a:rPr>
              <a:t>Cost function</a:t>
            </a:r>
            <a:endParaRPr lang="ko-KR" altLang="en-US" sz="3200" dirty="0">
              <a:latin typeface="Bahnschrift SemiBold Condensed" panose="020B0502040204020203" pitchFamily="34" charset="0"/>
            </a:endParaRP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74C4BE15-5789-454E-B6DF-4CA4A82F6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896" y="1714500"/>
            <a:ext cx="8786208" cy="451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38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목차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altLang="ko-KR" sz="3200" dirty="0"/>
              <a:t>Multinomial</a:t>
            </a:r>
            <a:r>
              <a:rPr lang="ko-KR" altLang="en-US" sz="3200" dirty="0"/>
              <a:t> 개념</a:t>
            </a:r>
            <a:endParaRPr lang="en-US" altLang="ko-KR" sz="3200" dirty="0"/>
          </a:p>
          <a:p>
            <a:pPr lvl="0" rtl="0"/>
            <a:r>
              <a:rPr lang="en-US" altLang="ko-KR" sz="3200" dirty="0"/>
              <a:t>Cost </a:t>
            </a:r>
            <a:r>
              <a:rPr lang="ko-KR" altLang="en-US" sz="3200" dirty="0"/>
              <a:t>함수</a:t>
            </a:r>
            <a:endParaRPr lang="en-US" altLang="ko-KR" sz="32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84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D33A3AE-1975-4694-A4BB-CF4F4365A7A7}"/>
              </a:ext>
            </a:extLst>
          </p:cNvPr>
          <p:cNvSpPr/>
          <p:nvPr/>
        </p:nvSpPr>
        <p:spPr>
          <a:xfrm>
            <a:off x="1" y="990599"/>
            <a:ext cx="5314950" cy="1428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ECDC05-73DB-4A3F-9387-F4F75BA25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08" r="-142"/>
          <a:stretch/>
        </p:blipFill>
        <p:spPr bwMode="auto">
          <a:xfrm>
            <a:off x="2171699" y="1971675"/>
            <a:ext cx="7677151" cy="407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6D9D1B-4343-41C6-BC69-2A82F7A40004}"/>
              </a:ext>
            </a:extLst>
          </p:cNvPr>
          <p:cNvSpPr txBox="1"/>
          <p:nvPr/>
        </p:nvSpPr>
        <p:spPr>
          <a:xfrm>
            <a:off x="581025" y="388419"/>
            <a:ext cx="409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Bahnschrift SemiBold Condensed" panose="020B0502040204020203" pitchFamily="34" charset="0"/>
              </a:rPr>
              <a:t>Logistic regression</a:t>
            </a:r>
            <a:endParaRPr lang="ko-KR" altLang="en-US" sz="32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42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D33A3AE-1975-4694-A4BB-CF4F4365A7A7}"/>
              </a:ext>
            </a:extLst>
          </p:cNvPr>
          <p:cNvSpPr/>
          <p:nvPr/>
        </p:nvSpPr>
        <p:spPr>
          <a:xfrm>
            <a:off x="1" y="990599"/>
            <a:ext cx="5314950" cy="1428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D9D1B-4343-41C6-BC69-2A82F7A40004}"/>
              </a:ext>
            </a:extLst>
          </p:cNvPr>
          <p:cNvSpPr txBox="1"/>
          <p:nvPr/>
        </p:nvSpPr>
        <p:spPr>
          <a:xfrm>
            <a:off x="581025" y="388419"/>
            <a:ext cx="409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Bahnschrift SemiBold Condensed" panose="020B0502040204020203" pitchFamily="34" charset="0"/>
              </a:rPr>
              <a:t>Multinomial classification</a:t>
            </a:r>
            <a:endParaRPr lang="ko-KR" altLang="en-US" sz="3200" dirty="0">
              <a:latin typeface="Bahnschrift SemiBold Condensed" panose="020B0502040204020203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5CB85DD-A5D3-4BED-BE14-90C552DB33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87"/>
          <a:stretch/>
        </p:blipFill>
        <p:spPr bwMode="auto">
          <a:xfrm>
            <a:off x="253935" y="2247899"/>
            <a:ext cx="5964279" cy="311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55E46CB-C2B9-4C7A-85AF-EDA198037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3" r="1774"/>
          <a:stretch/>
        </p:blipFill>
        <p:spPr bwMode="auto">
          <a:xfrm>
            <a:off x="6473761" y="2247899"/>
            <a:ext cx="4746689" cy="33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96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D33A3AE-1975-4694-A4BB-CF4F4365A7A7}"/>
              </a:ext>
            </a:extLst>
          </p:cNvPr>
          <p:cNvSpPr/>
          <p:nvPr/>
        </p:nvSpPr>
        <p:spPr>
          <a:xfrm>
            <a:off x="1" y="990599"/>
            <a:ext cx="5314950" cy="1428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D9D1B-4343-41C6-BC69-2A82F7A40004}"/>
              </a:ext>
            </a:extLst>
          </p:cNvPr>
          <p:cNvSpPr txBox="1"/>
          <p:nvPr/>
        </p:nvSpPr>
        <p:spPr>
          <a:xfrm>
            <a:off x="581025" y="388419"/>
            <a:ext cx="409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Bahnschrift SemiBold Condensed" panose="020B0502040204020203" pitchFamily="34" charset="0"/>
              </a:rPr>
              <a:t>Multinomial classification</a:t>
            </a:r>
            <a:endParaRPr lang="ko-KR" altLang="en-US" sz="3200" dirty="0">
              <a:latin typeface="Bahnschrift SemiBold Condensed" panose="020B0502040204020203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538ABC4-F00A-49BE-9C30-49900FCE66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93" r="909"/>
          <a:stretch/>
        </p:blipFill>
        <p:spPr bwMode="auto">
          <a:xfrm>
            <a:off x="1351836" y="1638298"/>
            <a:ext cx="8745380" cy="412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80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D33A3AE-1975-4694-A4BB-CF4F4365A7A7}"/>
              </a:ext>
            </a:extLst>
          </p:cNvPr>
          <p:cNvSpPr/>
          <p:nvPr/>
        </p:nvSpPr>
        <p:spPr>
          <a:xfrm>
            <a:off x="1" y="990599"/>
            <a:ext cx="5314950" cy="1428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D9D1B-4343-41C6-BC69-2A82F7A40004}"/>
              </a:ext>
            </a:extLst>
          </p:cNvPr>
          <p:cNvSpPr txBox="1"/>
          <p:nvPr/>
        </p:nvSpPr>
        <p:spPr>
          <a:xfrm>
            <a:off x="581025" y="388419"/>
            <a:ext cx="409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Bahnschrift SemiBold Condensed" panose="020B0502040204020203" pitchFamily="34" charset="0"/>
              </a:rPr>
              <a:t>Multinomial classification</a:t>
            </a:r>
            <a:endParaRPr lang="ko-KR" altLang="en-US" sz="3200" dirty="0">
              <a:latin typeface="Bahnschrift SemiBold Condensed" panose="020B0502040204020203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538ABC4-F00A-49BE-9C30-49900FCE66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45" t="18947" r="910"/>
          <a:stretch/>
        </p:blipFill>
        <p:spPr bwMode="auto">
          <a:xfrm>
            <a:off x="6686550" y="1438275"/>
            <a:ext cx="3410666" cy="432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644AB43-28B0-4933-9AD4-A40400CA00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2" r="45091"/>
          <a:stretch/>
        </p:blipFill>
        <p:spPr bwMode="auto">
          <a:xfrm>
            <a:off x="1266110" y="2088079"/>
            <a:ext cx="4928203" cy="342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90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D33A3AE-1975-4694-A4BB-CF4F4365A7A7}"/>
              </a:ext>
            </a:extLst>
          </p:cNvPr>
          <p:cNvSpPr/>
          <p:nvPr/>
        </p:nvSpPr>
        <p:spPr>
          <a:xfrm>
            <a:off x="1" y="990599"/>
            <a:ext cx="5314950" cy="1428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D9D1B-4343-41C6-BC69-2A82F7A40004}"/>
              </a:ext>
            </a:extLst>
          </p:cNvPr>
          <p:cNvSpPr txBox="1"/>
          <p:nvPr/>
        </p:nvSpPr>
        <p:spPr>
          <a:xfrm>
            <a:off x="581025" y="388419"/>
            <a:ext cx="409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Bahnschrift SemiBold Condensed" panose="020B0502040204020203" pitchFamily="34" charset="0"/>
              </a:rPr>
              <a:t>Multinomial classification</a:t>
            </a:r>
            <a:endParaRPr lang="ko-KR" altLang="en-US" sz="3200" dirty="0">
              <a:latin typeface="Bahnschrift SemiBold Condensed" panose="020B0502040204020203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D352D96-B2D7-45A5-B2DC-7B9AB2A030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r="877"/>
          <a:stretch/>
        </p:blipFill>
        <p:spPr bwMode="auto">
          <a:xfrm>
            <a:off x="1485043" y="2247898"/>
            <a:ext cx="9221913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50C16A57-7BC3-42AF-99F1-201986EC1C69}"/>
              </a:ext>
            </a:extLst>
          </p:cNvPr>
          <p:cNvSpPr/>
          <p:nvPr/>
        </p:nvSpPr>
        <p:spPr>
          <a:xfrm>
            <a:off x="6343650" y="2790825"/>
            <a:ext cx="2038350" cy="19145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21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D33A3AE-1975-4694-A4BB-CF4F4365A7A7}"/>
              </a:ext>
            </a:extLst>
          </p:cNvPr>
          <p:cNvSpPr/>
          <p:nvPr/>
        </p:nvSpPr>
        <p:spPr>
          <a:xfrm>
            <a:off x="1" y="990599"/>
            <a:ext cx="5314950" cy="1428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D9D1B-4343-41C6-BC69-2A82F7A40004}"/>
              </a:ext>
            </a:extLst>
          </p:cNvPr>
          <p:cNvSpPr txBox="1"/>
          <p:nvPr/>
        </p:nvSpPr>
        <p:spPr>
          <a:xfrm>
            <a:off x="581025" y="388419"/>
            <a:ext cx="409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Bahnschrift SemiBold Condensed" panose="020B0502040204020203" pitchFamily="34" charset="0"/>
              </a:rPr>
              <a:t>Sigmoid</a:t>
            </a:r>
            <a:endParaRPr lang="ko-KR" altLang="en-US" sz="3200" dirty="0">
              <a:latin typeface="Bahnschrift SemiBold Condensed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112C4A-0940-479D-A826-B6A15D65A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2095499"/>
            <a:ext cx="3078290" cy="1076325"/>
          </a:xfrm>
          <a:prstGeom prst="rect">
            <a:avLst/>
          </a:prstGeom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3CF2328E-2147-4D8B-B225-BC6C47207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28" y="3819526"/>
            <a:ext cx="4014106" cy="280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32F3A6-1467-4CE9-9551-0A8F6D8B3B82}"/>
              </a:ext>
            </a:extLst>
          </p:cNvPr>
          <p:cNvSpPr txBox="1"/>
          <p:nvPr/>
        </p:nvSpPr>
        <p:spPr>
          <a:xfrm>
            <a:off x="5724525" y="1543050"/>
            <a:ext cx="6115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hnschrift SemiBold Condensed" panose="020B0502040204020203" pitchFamily="34" charset="0"/>
              </a:rPr>
              <a:t>Sigmoid</a:t>
            </a:r>
            <a:r>
              <a:rPr lang="ko-KR" altLang="en-US" dirty="0">
                <a:latin typeface="Bahnschrift SemiBold Condensed" panose="020B0502040204020203" pitchFamily="34" charset="0"/>
              </a:rPr>
              <a:t>함수는 신경망에서 자주 이용하는 활성화 함수</a:t>
            </a:r>
            <a:endParaRPr lang="en-US" altLang="ko-KR" dirty="0">
              <a:latin typeface="Bahnschrift SemiBold Condensed" panose="020B0502040204020203" pitchFamily="34" charset="0"/>
            </a:endParaRPr>
          </a:p>
          <a:p>
            <a:endParaRPr lang="en-US" altLang="ko-KR" dirty="0">
              <a:latin typeface="Bahnschrift SemiBold Condensed" panose="020B0502040204020203" pitchFamily="34" charset="0"/>
            </a:endParaRPr>
          </a:p>
          <a:p>
            <a:r>
              <a:rPr lang="ko-KR" altLang="en-US" dirty="0">
                <a:latin typeface="Bahnschrift SemiBold Condensed" panose="020B0502040204020203" pitchFamily="34" charset="0"/>
              </a:rPr>
              <a:t>활성화 함수를 사용하면 </a:t>
            </a:r>
            <a:r>
              <a:rPr lang="ko-KR" altLang="en-US" dirty="0" err="1">
                <a:latin typeface="Bahnschrift SemiBold Condensed" panose="020B0502040204020203" pitchFamily="34" charset="0"/>
              </a:rPr>
              <a:t>입력값에</a:t>
            </a:r>
            <a:r>
              <a:rPr lang="ko-KR" altLang="en-US" dirty="0">
                <a:latin typeface="Bahnschrift SemiBold Condensed" panose="020B0502040204020203" pitchFamily="34" charset="0"/>
              </a:rPr>
              <a:t> 대한 </a:t>
            </a:r>
            <a:r>
              <a:rPr lang="ko-KR" altLang="en-US" dirty="0" err="1">
                <a:latin typeface="Bahnschrift SemiBold Condensed" panose="020B0502040204020203" pitchFamily="34" charset="0"/>
              </a:rPr>
              <a:t>출력값이</a:t>
            </a:r>
            <a:r>
              <a:rPr lang="ko-KR" altLang="en-US" dirty="0">
                <a:latin typeface="Bahnschrift SemiBold Condensed" panose="020B0502040204020203" pitchFamily="34" charset="0"/>
              </a:rPr>
              <a:t> </a:t>
            </a:r>
            <a:r>
              <a:rPr lang="en-US" altLang="ko-KR" dirty="0">
                <a:latin typeface="Bahnschrift SemiBold Condensed" panose="020B0502040204020203" pitchFamily="34" charset="0"/>
              </a:rPr>
              <a:t>linear</a:t>
            </a:r>
            <a:r>
              <a:rPr lang="ko-KR" altLang="en-US" dirty="0">
                <a:latin typeface="Bahnschrift SemiBold Condensed" panose="020B0502040204020203" pitchFamily="34" charset="0"/>
              </a:rPr>
              <a:t>하게 나오지 않으므로 </a:t>
            </a:r>
            <a:r>
              <a:rPr lang="en-US" altLang="ko-KR" dirty="0">
                <a:latin typeface="Bahnschrift SemiBold Condensed" panose="020B0502040204020203" pitchFamily="34" charset="0"/>
              </a:rPr>
              <a:t>3</a:t>
            </a:r>
            <a:r>
              <a:rPr lang="ko-KR" altLang="en-US" dirty="0">
                <a:latin typeface="Bahnschrift SemiBold Condensed" panose="020B0502040204020203" pitchFamily="34" charset="0"/>
              </a:rPr>
              <a:t>번째와 같은 상황에 적용이 가능하다</a:t>
            </a:r>
            <a:r>
              <a:rPr lang="en-US" altLang="ko-KR" dirty="0">
                <a:latin typeface="Bahnschrift SemiBold Condensed" panose="020B0502040204020203" pitchFamily="34" charset="0"/>
              </a:rPr>
              <a:t>.</a:t>
            </a:r>
          </a:p>
          <a:p>
            <a:r>
              <a:rPr lang="en-US" altLang="ko-KR" dirty="0"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Bahnschrift SemiBold Condensed" panose="020B0502040204020203" pitchFamily="34" charset="0"/>
              </a:rPr>
              <a:t>비선형시스템에 적용가능</a:t>
            </a:r>
          </a:p>
        </p:txBody>
      </p:sp>
      <p:pic>
        <p:nvPicPr>
          <p:cNvPr id="7180" name="Picture 12">
            <a:extLst>
              <a:ext uri="{FF2B5EF4-FFF2-40B4-BE49-F238E27FC236}">
                <a16:creationId xmlns:a16="http://schemas.microsoft.com/office/drawing/2014/main" id="{F5C6E619-F2D5-4300-A926-74527526E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3443288"/>
            <a:ext cx="62484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41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D33A3AE-1975-4694-A4BB-CF4F4365A7A7}"/>
              </a:ext>
            </a:extLst>
          </p:cNvPr>
          <p:cNvSpPr/>
          <p:nvPr/>
        </p:nvSpPr>
        <p:spPr>
          <a:xfrm>
            <a:off x="1" y="990599"/>
            <a:ext cx="5314950" cy="1428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D9D1B-4343-41C6-BC69-2A82F7A40004}"/>
              </a:ext>
            </a:extLst>
          </p:cNvPr>
          <p:cNvSpPr txBox="1"/>
          <p:nvPr/>
        </p:nvSpPr>
        <p:spPr>
          <a:xfrm>
            <a:off x="581025" y="388419"/>
            <a:ext cx="409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Bahnschrift SemiBold Condensed" panose="020B0502040204020203" pitchFamily="34" charset="0"/>
              </a:rPr>
              <a:t>Sigmoid</a:t>
            </a:r>
            <a:endParaRPr lang="ko-KR" altLang="en-US" sz="3200" dirty="0">
              <a:latin typeface="Bahnschrift SemiBold Condensed" panose="020B0502040204020203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0D810B7-D019-4F21-BD44-2D63C655AF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00" r="-1377" b="23407"/>
          <a:stretch/>
        </p:blipFill>
        <p:spPr bwMode="auto">
          <a:xfrm>
            <a:off x="1992410" y="2224087"/>
            <a:ext cx="8495933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49273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92_TF00621257_Win32.potx" id="{743D9F35-8954-4268-AC07-2A38455BA249}" vid="{A8C14927-B2F6-43CF-A1DE-F1E1EB2FB7D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프레젠테이션 스케치</Template>
  <TotalTime>100</TotalTime>
  <Words>57</Words>
  <Application>Microsoft Office PowerPoint</Application>
  <PresentationFormat>와이드스크린</PresentationFormat>
  <Paragraphs>24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Bahnschrift SemiBold Condensed</vt:lpstr>
      <vt:lpstr>The Hand Black</vt:lpstr>
      <vt:lpstr>SketchyVTI</vt:lpstr>
      <vt:lpstr>Softmax Regression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Softmax Regression</dc:title>
  <dc:creator>이연우</dc:creator>
  <cp:lastModifiedBy>이연우</cp:lastModifiedBy>
  <cp:revision>1</cp:revision>
  <dcterms:created xsi:type="dcterms:W3CDTF">2022-03-22T18:47:14Z</dcterms:created>
  <dcterms:modified xsi:type="dcterms:W3CDTF">2022-03-22T20:27:17Z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