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2"/>
  </p:notesMasterIdLst>
  <p:sldIdLst>
    <p:sldId id="256" r:id="rId5"/>
    <p:sldId id="262" r:id="rId6"/>
    <p:sldId id="263" r:id="rId7"/>
    <p:sldId id="257" r:id="rId8"/>
    <p:sldId id="264" r:id="rId9"/>
    <p:sldId id="293" r:id="rId10"/>
    <p:sldId id="294" r:id="rId11"/>
    <p:sldId id="295" r:id="rId12"/>
    <p:sldId id="258" r:id="rId13"/>
    <p:sldId id="265" r:id="rId14"/>
    <p:sldId id="259" r:id="rId15"/>
    <p:sldId id="283" r:id="rId16"/>
    <p:sldId id="296" r:id="rId17"/>
    <p:sldId id="260" r:id="rId18"/>
    <p:sldId id="266" r:id="rId19"/>
    <p:sldId id="267" r:id="rId20"/>
    <p:sldId id="261" r:id="rId21"/>
    <p:sldId id="297" r:id="rId22"/>
    <p:sldId id="268" r:id="rId23"/>
    <p:sldId id="290" r:id="rId24"/>
    <p:sldId id="270" r:id="rId25"/>
    <p:sldId id="300" r:id="rId26"/>
    <p:sldId id="298" r:id="rId27"/>
    <p:sldId id="269" r:id="rId28"/>
    <p:sldId id="292" r:id="rId29"/>
    <p:sldId id="286" r:id="rId30"/>
    <p:sldId id="299" r:id="rId31"/>
    <p:sldId id="287" r:id="rId32"/>
    <p:sldId id="301" r:id="rId33"/>
    <p:sldId id="272" r:id="rId34"/>
    <p:sldId id="302" r:id="rId35"/>
    <p:sldId id="271" r:id="rId36"/>
    <p:sldId id="303" r:id="rId37"/>
    <p:sldId id="304" r:id="rId38"/>
    <p:sldId id="305" r:id="rId39"/>
    <p:sldId id="306" r:id="rId40"/>
    <p:sldId id="307" r:id="rId41"/>
    <p:sldId id="308" r:id="rId42"/>
    <p:sldId id="309" r:id="rId43"/>
    <p:sldId id="284" r:id="rId44"/>
    <p:sldId id="310" r:id="rId45"/>
    <p:sldId id="311" r:id="rId46"/>
    <p:sldId id="312" r:id="rId47"/>
    <p:sldId id="313" r:id="rId48"/>
    <p:sldId id="285" r:id="rId49"/>
    <p:sldId id="314" r:id="rId50"/>
    <p:sldId id="315" r:id="rId51"/>
    <p:sldId id="316" r:id="rId52"/>
    <p:sldId id="318" r:id="rId53"/>
    <p:sldId id="317" r:id="rId54"/>
    <p:sldId id="319" r:id="rId55"/>
    <p:sldId id="320" r:id="rId56"/>
    <p:sldId id="321" r:id="rId57"/>
    <p:sldId id="322" r:id="rId58"/>
    <p:sldId id="323" r:id="rId59"/>
    <p:sldId id="324" r:id="rId60"/>
    <p:sldId id="325" r:id="rId61"/>
    <p:sldId id="326" r:id="rId62"/>
    <p:sldId id="327" r:id="rId63"/>
    <p:sldId id="274" r:id="rId64"/>
    <p:sldId id="276" r:id="rId65"/>
    <p:sldId id="277" r:id="rId66"/>
    <p:sldId id="278" r:id="rId67"/>
    <p:sldId id="279" r:id="rId68"/>
    <p:sldId id="280" r:id="rId69"/>
    <p:sldId id="281" r:id="rId70"/>
    <p:sldId id="282"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slide" Target="slides/slide35.xml" /><Relationship Id="rId21" Type="http://schemas.openxmlformats.org/officeDocument/2006/relationships/slide" Target="slides/slide17.xml" /><Relationship Id="rId34" Type="http://schemas.openxmlformats.org/officeDocument/2006/relationships/slide" Target="slides/slide30.xml" /><Relationship Id="rId42" Type="http://schemas.openxmlformats.org/officeDocument/2006/relationships/slide" Target="slides/slide38.xml" /><Relationship Id="rId47" Type="http://schemas.openxmlformats.org/officeDocument/2006/relationships/slide" Target="slides/slide43.xml" /><Relationship Id="rId50" Type="http://schemas.openxmlformats.org/officeDocument/2006/relationships/slide" Target="slides/slide46.xml" /><Relationship Id="rId55" Type="http://schemas.openxmlformats.org/officeDocument/2006/relationships/slide" Target="slides/slide51.xml" /><Relationship Id="rId63" Type="http://schemas.openxmlformats.org/officeDocument/2006/relationships/slide" Target="slides/slide59.xml" /><Relationship Id="rId68" Type="http://schemas.openxmlformats.org/officeDocument/2006/relationships/slide" Target="slides/slide64.xml" /><Relationship Id="rId76" Type="http://schemas.openxmlformats.org/officeDocument/2006/relationships/tableStyles" Target="tableStyles.xml" /><Relationship Id="rId7" Type="http://schemas.openxmlformats.org/officeDocument/2006/relationships/slide" Target="slides/slide3.xml" /><Relationship Id="rId71" Type="http://schemas.openxmlformats.org/officeDocument/2006/relationships/slide" Target="slides/slide67.xml" /><Relationship Id="rId2" Type="http://schemas.openxmlformats.org/officeDocument/2006/relationships/customXml" Target="../customXml/item2.xml" /><Relationship Id="rId16" Type="http://schemas.openxmlformats.org/officeDocument/2006/relationships/slide" Target="slides/slide12.xml" /><Relationship Id="rId29" Type="http://schemas.openxmlformats.org/officeDocument/2006/relationships/slide" Target="slides/slide25.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slide" Target="slides/slide33.xml" /><Relationship Id="rId40" Type="http://schemas.openxmlformats.org/officeDocument/2006/relationships/slide" Target="slides/slide36.xml" /><Relationship Id="rId45" Type="http://schemas.openxmlformats.org/officeDocument/2006/relationships/slide" Target="slides/slide41.xml" /><Relationship Id="rId53" Type="http://schemas.openxmlformats.org/officeDocument/2006/relationships/slide" Target="slides/slide49.xml" /><Relationship Id="rId58" Type="http://schemas.openxmlformats.org/officeDocument/2006/relationships/slide" Target="slides/slide54.xml" /><Relationship Id="rId66" Type="http://schemas.openxmlformats.org/officeDocument/2006/relationships/slide" Target="slides/slide62.xml" /><Relationship Id="rId7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slide" Target="slides/slide45.xml" /><Relationship Id="rId57" Type="http://schemas.openxmlformats.org/officeDocument/2006/relationships/slide" Target="slides/slide53.xml" /><Relationship Id="rId61" Type="http://schemas.openxmlformats.org/officeDocument/2006/relationships/slide" Target="slides/slide57.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4" Type="http://schemas.openxmlformats.org/officeDocument/2006/relationships/slide" Target="slides/slide40.xml" /><Relationship Id="rId52" Type="http://schemas.openxmlformats.org/officeDocument/2006/relationships/slide" Target="slides/slide48.xml" /><Relationship Id="rId60" Type="http://schemas.openxmlformats.org/officeDocument/2006/relationships/slide" Target="slides/slide56.xml" /><Relationship Id="rId65" Type="http://schemas.openxmlformats.org/officeDocument/2006/relationships/slide" Target="slides/slide61.xml" /><Relationship Id="rId73"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slide" Target="slides/slide39.xml" /><Relationship Id="rId48" Type="http://schemas.openxmlformats.org/officeDocument/2006/relationships/slide" Target="slides/slide44.xml" /><Relationship Id="rId56" Type="http://schemas.openxmlformats.org/officeDocument/2006/relationships/slide" Target="slides/slide52.xml" /><Relationship Id="rId64" Type="http://schemas.openxmlformats.org/officeDocument/2006/relationships/slide" Target="slides/slide60.xml" /><Relationship Id="rId69" Type="http://schemas.openxmlformats.org/officeDocument/2006/relationships/slide" Target="slides/slide65.xml" /><Relationship Id="rId8" Type="http://schemas.openxmlformats.org/officeDocument/2006/relationships/slide" Target="slides/slide4.xml" /><Relationship Id="rId51" Type="http://schemas.openxmlformats.org/officeDocument/2006/relationships/slide" Target="slides/slide47.xml" /><Relationship Id="rId72" Type="http://schemas.openxmlformats.org/officeDocument/2006/relationships/notesMaster" Target="notesMasters/notesMaster1.xml" /><Relationship Id="rId3" Type="http://schemas.openxmlformats.org/officeDocument/2006/relationships/customXml" Target="../customXml/item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slide" Target="slides/slide42.xml" /><Relationship Id="rId59" Type="http://schemas.openxmlformats.org/officeDocument/2006/relationships/slide" Target="slides/slide55.xml" /><Relationship Id="rId67" Type="http://schemas.openxmlformats.org/officeDocument/2006/relationships/slide" Target="slides/slide63.xml" /><Relationship Id="rId20" Type="http://schemas.openxmlformats.org/officeDocument/2006/relationships/slide" Target="slides/slide16.xml" /><Relationship Id="rId41" Type="http://schemas.openxmlformats.org/officeDocument/2006/relationships/slide" Target="slides/slide37.xml" /><Relationship Id="rId54" Type="http://schemas.openxmlformats.org/officeDocument/2006/relationships/slide" Target="slides/slide50.xml" /><Relationship Id="rId62" Type="http://schemas.openxmlformats.org/officeDocument/2006/relationships/slide" Target="slides/slide58.xml" /><Relationship Id="rId70" Type="http://schemas.openxmlformats.org/officeDocument/2006/relationships/slide" Target="slides/slide66.xml" /><Relationship Id="rId75"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F22CC-8AFB-4707-9ECD-D31073617D77}" type="datetimeFigureOut">
              <a:rPr lang="en-IN" smtClean="0"/>
              <a:t>09-08-2024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3F768-871B-4E5B-B188-BC31F769FB84}" type="slidenum">
              <a:rPr lang="en-IN" smtClean="0"/>
              <a:t>‹#›</a:t>
            </a:fld>
            <a:endParaRPr lang="en-IN"/>
          </a:p>
        </p:txBody>
      </p:sp>
    </p:spTree>
    <p:extLst>
      <p:ext uri="{BB962C8B-B14F-4D97-AF65-F5344CB8AC3E}">
        <p14:creationId xmlns:p14="http://schemas.microsoft.com/office/powerpoint/2010/main" val="4144326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33F768-871B-4E5B-B188-BC31F769FB84}" type="slidenum">
              <a:rPr lang="en-IN" smtClean="0"/>
              <a:t>28</a:t>
            </a:fld>
            <a:endParaRPr lang="en-IN"/>
          </a:p>
        </p:txBody>
      </p:sp>
    </p:spTree>
    <p:extLst>
      <p:ext uri="{BB962C8B-B14F-4D97-AF65-F5344CB8AC3E}">
        <p14:creationId xmlns:p14="http://schemas.microsoft.com/office/powerpoint/2010/main" val="68610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33F768-871B-4E5B-B188-BC31F769FB84}" type="slidenum">
              <a:rPr lang="en-IN" smtClean="0"/>
              <a:t>50</a:t>
            </a:fld>
            <a:endParaRPr lang="en-IN"/>
          </a:p>
        </p:txBody>
      </p:sp>
    </p:spTree>
    <p:extLst>
      <p:ext uri="{BB962C8B-B14F-4D97-AF65-F5344CB8AC3E}">
        <p14:creationId xmlns:p14="http://schemas.microsoft.com/office/powerpoint/2010/main" val="437625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2C86-1D17-2A78-0A15-4F9F990471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52FEC3-4924-E3CF-38F9-4B4A816A16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F80A5F-DFF8-ADD8-DF0E-0D3055002B7F}"/>
              </a:ext>
            </a:extLst>
          </p:cNvPr>
          <p:cNvSpPr>
            <a:spLocks noGrp="1"/>
          </p:cNvSpPr>
          <p:nvPr>
            <p:ph type="dt" sz="half" idx="10"/>
          </p:nvPr>
        </p:nvSpPr>
        <p:spPr/>
        <p:txBody>
          <a:bodyPr/>
          <a:lstStyle/>
          <a:p>
            <a:fld id="{E7BE4470-12E5-4444-AA06-A190975983F4}" type="datetimeFigureOut">
              <a:rPr lang="en-IN" smtClean="0"/>
              <a:t>09-08-2024</a:t>
            </a:fld>
            <a:endParaRPr lang="en-IN"/>
          </a:p>
        </p:txBody>
      </p:sp>
      <p:sp>
        <p:nvSpPr>
          <p:cNvPr id="5" name="Footer Placeholder 4">
            <a:extLst>
              <a:ext uri="{FF2B5EF4-FFF2-40B4-BE49-F238E27FC236}">
                <a16:creationId xmlns:a16="http://schemas.microsoft.com/office/drawing/2014/main" id="{73CADEAD-7C3C-A059-4984-82DB451B90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B454A1-3B06-B614-55F3-959097DCA12B}"/>
              </a:ext>
            </a:extLst>
          </p:cNvPr>
          <p:cNvSpPr>
            <a:spLocks noGrp="1"/>
          </p:cNvSpPr>
          <p:nvPr>
            <p:ph type="sldNum" sz="quarter" idx="12"/>
          </p:nvPr>
        </p:nvSpPr>
        <p:spPr/>
        <p:txBody>
          <a:bodyPr/>
          <a:lstStyle/>
          <a:p>
            <a:fld id="{E37D381A-A460-4F56-95AB-E155B8015B74}" type="slidenum">
              <a:rPr lang="en-IN" smtClean="0"/>
              <a:t>‹#›</a:t>
            </a:fld>
            <a:endParaRPr lang="en-IN"/>
          </a:p>
        </p:txBody>
      </p:sp>
    </p:spTree>
    <p:extLst>
      <p:ext uri="{BB962C8B-B14F-4D97-AF65-F5344CB8AC3E}">
        <p14:creationId xmlns:p14="http://schemas.microsoft.com/office/powerpoint/2010/main" val="178117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8CF4-874A-4C73-E18C-5214E3472A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40DE06-0D74-D285-C992-DCDFA22D85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A4278C-7E5A-4A79-9773-C42B06803C87}"/>
              </a:ext>
            </a:extLst>
          </p:cNvPr>
          <p:cNvSpPr>
            <a:spLocks noGrp="1"/>
          </p:cNvSpPr>
          <p:nvPr>
            <p:ph type="dt" sz="half" idx="10"/>
          </p:nvPr>
        </p:nvSpPr>
        <p:spPr/>
        <p:txBody>
          <a:bodyPr/>
          <a:lstStyle/>
          <a:p>
            <a:fld id="{E7BE4470-12E5-4444-AA06-A190975983F4}" type="datetimeFigureOut">
              <a:rPr lang="en-IN" smtClean="0"/>
              <a:t>09-08-2024</a:t>
            </a:fld>
            <a:endParaRPr lang="en-IN"/>
          </a:p>
        </p:txBody>
      </p:sp>
      <p:sp>
        <p:nvSpPr>
          <p:cNvPr id="5" name="Footer Placeholder 4">
            <a:extLst>
              <a:ext uri="{FF2B5EF4-FFF2-40B4-BE49-F238E27FC236}">
                <a16:creationId xmlns:a16="http://schemas.microsoft.com/office/drawing/2014/main" id="{7A96D41A-E9E3-813A-3BE0-47F866D7C2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32410F-0B56-BA13-2B7D-6B506519A088}"/>
              </a:ext>
            </a:extLst>
          </p:cNvPr>
          <p:cNvSpPr>
            <a:spLocks noGrp="1"/>
          </p:cNvSpPr>
          <p:nvPr>
            <p:ph type="sldNum" sz="quarter" idx="12"/>
          </p:nvPr>
        </p:nvSpPr>
        <p:spPr/>
        <p:txBody>
          <a:bodyPr/>
          <a:lstStyle/>
          <a:p>
            <a:fld id="{E37D381A-A460-4F56-95AB-E155B8015B74}" type="slidenum">
              <a:rPr lang="en-IN" smtClean="0"/>
              <a:t>‹#›</a:t>
            </a:fld>
            <a:endParaRPr lang="en-IN"/>
          </a:p>
        </p:txBody>
      </p:sp>
    </p:spTree>
    <p:extLst>
      <p:ext uri="{BB962C8B-B14F-4D97-AF65-F5344CB8AC3E}">
        <p14:creationId xmlns:p14="http://schemas.microsoft.com/office/powerpoint/2010/main" val="97532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C5F603-B832-C794-FFD2-6D77C75173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72BD7F-AF87-A6C7-9EBA-44C77DD051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358C47-3897-5EAB-8B57-0994294BEBE9}"/>
              </a:ext>
            </a:extLst>
          </p:cNvPr>
          <p:cNvSpPr>
            <a:spLocks noGrp="1"/>
          </p:cNvSpPr>
          <p:nvPr>
            <p:ph type="dt" sz="half" idx="10"/>
          </p:nvPr>
        </p:nvSpPr>
        <p:spPr/>
        <p:txBody>
          <a:bodyPr/>
          <a:lstStyle/>
          <a:p>
            <a:fld id="{E7BE4470-12E5-4444-AA06-A190975983F4}" type="datetimeFigureOut">
              <a:rPr lang="en-IN" smtClean="0"/>
              <a:t>09-08-2024</a:t>
            </a:fld>
            <a:endParaRPr lang="en-IN"/>
          </a:p>
        </p:txBody>
      </p:sp>
      <p:sp>
        <p:nvSpPr>
          <p:cNvPr id="5" name="Footer Placeholder 4">
            <a:extLst>
              <a:ext uri="{FF2B5EF4-FFF2-40B4-BE49-F238E27FC236}">
                <a16:creationId xmlns:a16="http://schemas.microsoft.com/office/drawing/2014/main" id="{80310654-F31A-5C09-4B23-1B9A2E7FF3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34EFC9-712C-3AE5-98A9-3FE47C3699F4}"/>
              </a:ext>
            </a:extLst>
          </p:cNvPr>
          <p:cNvSpPr>
            <a:spLocks noGrp="1"/>
          </p:cNvSpPr>
          <p:nvPr>
            <p:ph type="sldNum" sz="quarter" idx="12"/>
          </p:nvPr>
        </p:nvSpPr>
        <p:spPr/>
        <p:txBody>
          <a:bodyPr/>
          <a:lstStyle/>
          <a:p>
            <a:fld id="{E37D381A-A460-4F56-95AB-E155B8015B74}" type="slidenum">
              <a:rPr lang="en-IN" smtClean="0"/>
              <a:t>‹#›</a:t>
            </a:fld>
            <a:endParaRPr lang="en-IN"/>
          </a:p>
        </p:txBody>
      </p:sp>
    </p:spTree>
    <p:extLst>
      <p:ext uri="{BB962C8B-B14F-4D97-AF65-F5344CB8AC3E}">
        <p14:creationId xmlns:p14="http://schemas.microsoft.com/office/powerpoint/2010/main" val="273424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E452-36ED-B576-2479-B0A906E1D3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AE89C3-DA7A-B07F-3A7F-1C79B99EAF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C5F538-311A-C1EC-DC00-2CA9B9158E99}"/>
              </a:ext>
            </a:extLst>
          </p:cNvPr>
          <p:cNvSpPr>
            <a:spLocks noGrp="1"/>
          </p:cNvSpPr>
          <p:nvPr>
            <p:ph type="dt" sz="half" idx="10"/>
          </p:nvPr>
        </p:nvSpPr>
        <p:spPr/>
        <p:txBody>
          <a:bodyPr/>
          <a:lstStyle/>
          <a:p>
            <a:fld id="{E7BE4470-12E5-4444-AA06-A190975983F4}" type="datetimeFigureOut">
              <a:rPr lang="en-IN" smtClean="0"/>
              <a:t>09-08-2024</a:t>
            </a:fld>
            <a:endParaRPr lang="en-IN"/>
          </a:p>
        </p:txBody>
      </p:sp>
      <p:sp>
        <p:nvSpPr>
          <p:cNvPr id="5" name="Footer Placeholder 4">
            <a:extLst>
              <a:ext uri="{FF2B5EF4-FFF2-40B4-BE49-F238E27FC236}">
                <a16:creationId xmlns:a16="http://schemas.microsoft.com/office/drawing/2014/main" id="{9583E831-1A74-E21F-3F2B-09679D1B20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5E69D3-65B8-0AB0-505D-69A079F1CEE8}"/>
              </a:ext>
            </a:extLst>
          </p:cNvPr>
          <p:cNvSpPr>
            <a:spLocks noGrp="1"/>
          </p:cNvSpPr>
          <p:nvPr>
            <p:ph type="sldNum" sz="quarter" idx="12"/>
          </p:nvPr>
        </p:nvSpPr>
        <p:spPr/>
        <p:txBody>
          <a:bodyPr/>
          <a:lstStyle/>
          <a:p>
            <a:fld id="{E37D381A-A460-4F56-95AB-E155B8015B74}" type="slidenum">
              <a:rPr lang="en-IN" smtClean="0"/>
              <a:t>‹#›</a:t>
            </a:fld>
            <a:endParaRPr lang="en-IN"/>
          </a:p>
        </p:txBody>
      </p:sp>
    </p:spTree>
    <p:extLst>
      <p:ext uri="{BB962C8B-B14F-4D97-AF65-F5344CB8AC3E}">
        <p14:creationId xmlns:p14="http://schemas.microsoft.com/office/powerpoint/2010/main" val="2940482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FD10-0FA9-199A-9ECC-83BF1E29F5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BDC86C-477A-E65A-9912-0E0D60BA9C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1BBA95-8D21-0F01-7C86-7EA235D5792F}"/>
              </a:ext>
            </a:extLst>
          </p:cNvPr>
          <p:cNvSpPr>
            <a:spLocks noGrp="1"/>
          </p:cNvSpPr>
          <p:nvPr>
            <p:ph type="dt" sz="half" idx="10"/>
          </p:nvPr>
        </p:nvSpPr>
        <p:spPr/>
        <p:txBody>
          <a:bodyPr/>
          <a:lstStyle/>
          <a:p>
            <a:fld id="{E7BE4470-12E5-4444-AA06-A190975983F4}" type="datetimeFigureOut">
              <a:rPr lang="en-IN" smtClean="0"/>
              <a:t>09-08-2024</a:t>
            </a:fld>
            <a:endParaRPr lang="en-IN"/>
          </a:p>
        </p:txBody>
      </p:sp>
      <p:sp>
        <p:nvSpPr>
          <p:cNvPr id="5" name="Footer Placeholder 4">
            <a:extLst>
              <a:ext uri="{FF2B5EF4-FFF2-40B4-BE49-F238E27FC236}">
                <a16:creationId xmlns:a16="http://schemas.microsoft.com/office/drawing/2014/main" id="{28A22B3C-6AE1-2406-A331-DFAC954918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91955D-8084-A62B-58AB-4AFE8B64565A}"/>
              </a:ext>
            </a:extLst>
          </p:cNvPr>
          <p:cNvSpPr>
            <a:spLocks noGrp="1"/>
          </p:cNvSpPr>
          <p:nvPr>
            <p:ph type="sldNum" sz="quarter" idx="12"/>
          </p:nvPr>
        </p:nvSpPr>
        <p:spPr/>
        <p:txBody>
          <a:bodyPr/>
          <a:lstStyle/>
          <a:p>
            <a:fld id="{E37D381A-A460-4F56-95AB-E155B8015B74}" type="slidenum">
              <a:rPr lang="en-IN" smtClean="0"/>
              <a:t>‹#›</a:t>
            </a:fld>
            <a:endParaRPr lang="en-IN"/>
          </a:p>
        </p:txBody>
      </p:sp>
    </p:spTree>
    <p:extLst>
      <p:ext uri="{BB962C8B-B14F-4D97-AF65-F5344CB8AC3E}">
        <p14:creationId xmlns:p14="http://schemas.microsoft.com/office/powerpoint/2010/main" val="380300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A741-4FEE-6C45-9D63-3BC2B80DE0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91B85B-7E08-DCCB-9EE5-3F7CC4EF6E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675409-C4DB-8661-4DAB-4D40A96D89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98406C-23DD-0DA9-D67A-737A9AA07F1C}"/>
              </a:ext>
            </a:extLst>
          </p:cNvPr>
          <p:cNvSpPr>
            <a:spLocks noGrp="1"/>
          </p:cNvSpPr>
          <p:nvPr>
            <p:ph type="dt" sz="half" idx="10"/>
          </p:nvPr>
        </p:nvSpPr>
        <p:spPr/>
        <p:txBody>
          <a:bodyPr/>
          <a:lstStyle/>
          <a:p>
            <a:fld id="{E7BE4470-12E5-4444-AA06-A190975983F4}" type="datetimeFigureOut">
              <a:rPr lang="en-IN" smtClean="0"/>
              <a:t>09-08-2024</a:t>
            </a:fld>
            <a:endParaRPr lang="en-IN"/>
          </a:p>
        </p:txBody>
      </p:sp>
      <p:sp>
        <p:nvSpPr>
          <p:cNvPr id="6" name="Footer Placeholder 5">
            <a:extLst>
              <a:ext uri="{FF2B5EF4-FFF2-40B4-BE49-F238E27FC236}">
                <a16:creationId xmlns:a16="http://schemas.microsoft.com/office/drawing/2014/main" id="{5F3F4F79-309D-1B31-3BCD-516628AD21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9C87E1-AEAF-8B17-A88E-4AE00CD01555}"/>
              </a:ext>
            </a:extLst>
          </p:cNvPr>
          <p:cNvSpPr>
            <a:spLocks noGrp="1"/>
          </p:cNvSpPr>
          <p:nvPr>
            <p:ph type="sldNum" sz="quarter" idx="12"/>
          </p:nvPr>
        </p:nvSpPr>
        <p:spPr/>
        <p:txBody>
          <a:bodyPr/>
          <a:lstStyle/>
          <a:p>
            <a:fld id="{E37D381A-A460-4F56-95AB-E155B8015B74}" type="slidenum">
              <a:rPr lang="en-IN" smtClean="0"/>
              <a:t>‹#›</a:t>
            </a:fld>
            <a:endParaRPr lang="en-IN"/>
          </a:p>
        </p:txBody>
      </p:sp>
    </p:spTree>
    <p:extLst>
      <p:ext uri="{BB962C8B-B14F-4D97-AF65-F5344CB8AC3E}">
        <p14:creationId xmlns:p14="http://schemas.microsoft.com/office/powerpoint/2010/main" val="2824598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F975E-1243-12CF-E6D4-184EBA8E83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B5BBC7-6562-0FEC-89BA-5EC2AE10B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27CB5C-442E-56C2-602F-EB9418E59B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726A42-2D29-F4CF-08F9-7115BFD66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11987B-5D21-A580-127D-57C51A4D27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7FC502-B836-D934-A1C9-C9C6F085EBF9}"/>
              </a:ext>
            </a:extLst>
          </p:cNvPr>
          <p:cNvSpPr>
            <a:spLocks noGrp="1"/>
          </p:cNvSpPr>
          <p:nvPr>
            <p:ph type="dt" sz="half" idx="10"/>
          </p:nvPr>
        </p:nvSpPr>
        <p:spPr/>
        <p:txBody>
          <a:bodyPr/>
          <a:lstStyle/>
          <a:p>
            <a:fld id="{E7BE4470-12E5-4444-AA06-A190975983F4}" type="datetimeFigureOut">
              <a:rPr lang="en-IN" smtClean="0"/>
              <a:t>09-08-2024</a:t>
            </a:fld>
            <a:endParaRPr lang="en-IN"/>
          </a:p>
        </p:txBody>
      </p:sp>
      <p:sp>
        <p:nvSpPr>
          <p:cNvPr id="8" name="Footer Placeholder 7">
            <a:extLst>
              <a:ext uri="{FF2B5EF4-FFF2-40B4-BE49-F238E27FC236}">
                <a16:creationId xmlns:a16="http://schemas.microsoft.com/office/drawing/2014/main" id="{8C7B6221-5A81-3069-167F-3EA5A34E17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73ACB0-F213-7A5F-E2D2-4513665EA9C2}"/>
              </a:ext>
            </a:extLst>
          </p:cNvPr>
          <p:cNvSpPr>
            <a:spLocks noGrp="1"/>
          </p:cNvSpPr>
          <p:nvPr>
            <p:ph type="sldNum" sz="quarter" idx="12"/>
          </p:nvPr>
        </p:nvSpPr>
        <p:spPr/>
        <p:txBody>
          <a:bodyPr/>
          <a:lstStyle/>
          <a:p>
            <a:fld id="{E37D381A-A460-4F56-95AB-E155B8015B74}" type="slidenum">
              <a:rPr lang="en-IN" smtClean="0"/>
              <a:t>‹#›</a:t>
            </a:fld>
            <a:endParaRPr lang="en-IN"/>
          </a:p>
        </p:txBody>
      </p:sp>
    </p:spTree>
    <p:extLst>
      <p:ext uri="{BB962C8B-B14F-4D97-AF65-F5344CB8AC3E}">
        <p14:creationId xmlns:p14="http://schemas.microsoft.com/office/powerpoint/2010/main" val="107185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A626F-F8CF-7448-AAA3-E7D6ACD8F4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64F6DC-A471-59DD-C898-8E4C473A2D7E}"/>
              </a:ext>
            </a:extLst>
          </p:cNvPr>
          <p:cNvSpPr>
            <a:spLocks noGrp="1"/>
          </p:cNvSpPr>
          <p:nvPr>
            <p:ph type="dt" sz="half" idx="10"/>
          </p:nvPr>
        </p:nvSpPr>
        <p:spPr/>
        <p:txBody>
          <a:bodyPr/>
          <a:lstStyle/>
          <a:p>
            <a:fld id="{E7BE4470-12E5-4444-AA06-A190975983F4}" type="datetimeFigureOut">
              <a:rPr lang="en-IN" smtClean="0"/>
              <a:t>09-08-2024</a:t>
            </a:fld>
            <a:endParaRPr lang="en-IN"/>
          </a:p>
        </p:txBody>
      </p:sp>
      <p:sp>
        <p:nvSpPr>
          <p:cNvPr id="4" name="Footer Placeholder 3">
            <a:extLst>
              <a:ext uri="{FF2B5EF4-FFF2-40B4-BE49-F238E27FC236}">
                <a16:creationId xmlns:a16="http://schemas.microsoft.com/office/drawing/2014/main" id="{8BCF5F9A-37BA-D661-6662-E2C3520E9B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71532D-B4FA-D719-82C4-4D4A1ED779A3}"/>
              </a:ext>
            </a:extLst>
          </p:cNvPr>
          <p:cNvSpPr>
            <a:spLocks noGrp="1"/>
          </p:cNvSpPr>
          <p:nvPr>
            <p:ph type="sldNum" sz="quarter" idx="12"/>
          </p:nvPr>
        </p:nvSpPr>
        <p:spPr/>
        <p:txBody>
          <a:bodyPr/>
          <a:lstStyle/>
          <a:p>
            <a:fld id="{E37D381A-A460-4F56-95AB-E155B8015B74}" type="slidenum">
              <a:rPr lang="en-IN" smtClean="0"/>
              <a:t>‹#›</a:t>
            </a:fld>
            <a:endParaRPr lang="en-IN"/>
          </a:p>
        </p:txBody>
      </p:sp>
    </p:spTree>
    <p:extLst>
      <p:ext uri="{BB962C8B-B14F-4D97-AF65-F5344CB8AC3E}">
        <p14:creationId xmlns:p14="http://schemas.microsoft.com/office/powerpoint/2010/main" val="14650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EC6076-6614-7E56-7652-35F2E2DB8633}"/>
              </a:ext>
            </a:extLst>
          </p:cNvPr>
          <p:cNvSpPr>
            <a:spLocks noGrp="1"/>
          </p:cNvSpPr>
          <p:nvPr>
            <p:ph type="dt" sz="half" idx="10"/>
          </p:nvPr>
        </p:nvSpPr>
        <p:spPr/>
        <p:txBody>
          <a:bodyPr/>
          <a:lstStyle/>
          <a:p>
            <a:fld id="{E7BE4470-12E5-4444-AA06-A190975983F4}" type="datetimeFigureOut">
              <a:rPr lang="en-IN" smtClean="0"/>
              <a:t>09-08-2024</a:t>
            </a:fld>
            <a:endParaRPr lang="en-IN"/>
          </a:p>
        </p:txBody>
      </p:sp>
      <p:sp>
        <p:nvSpPr>
          <p:cNvPr id="3" name="Footer Placeholder 2">
            <a:extLst>
              <a:ext uri="{FF2B5EF4-FFF2-40B4-BE49-F238E27FC236}">
                <a16:creationId xmlns:a16="http://schemas.microsoft.com/office/drawing/2014/main" id="{10B29BDD-6980-9C04-726D-3E50CCAFC1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E9EE62-7069-0891-3A73-3C323BA693A3}"/>
              </a:ext>
            </a:extLst>
          </p:cNvPr>
          <p:cNvSpPr>
            <a:spLocks noGrp="1"/>
          </p:cNvSpPr>
          <p:nvPr>
            <p:ph type="sldNum" sz="quarter" idx="12"/>
          </p:nvPr>
        </p:nvSpPr>
        <p:spPr/>
        <p:txBody>
          <a:bodyPr/>
          <a:lstStyle/>
          <a:p>
            <a:fld id="{E37D381A-A460-4F56-95AB-E155B8015B74}" type="slidenum">
              <a:rPr lang="en-IN" smtClean="0"/>
              <a:t>‹#›</a:t>
            </a:fld>
            <a:endParaRPr lang="en-IN"/>
          </a:p>
        </p:txBody>
      </p:sp>
    </p:spTree>
    <p:extLst>
      <p:ext uri="{BB962C8B-B14F-4D97-AF65-F5344CB8AC3E}">
        <p14:creationId xmlns:p14="http://schemas.microsoft.com/office/powerpoint/2010/main" val="144847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8D41-AC39-2B6E-7804-5C32A1FE6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D16907-7990-FC70-CEDA-FF8E82A23D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B14F87-6AD8-1BDA-401C-4377F257E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05DB07-E05A-B1BD-24E5-3677FC229287}"/>
              </a:ext>
            </a:extLst>
          </p:cNvPr>
          <p:cNvSpPr>
            <a:spLocks noGrp="1"/>
          </p:cNvSpPr>
          <p:nvPr>
            <p:ph type="dt" sz="half" idx="10"/>
          </p:nvPr>
        </p:nvSpPr>
        <p:spPr/>
        <p:txBody>
          <a:bodyPr/>
          <a:lstStyle/>
          <a:p>
            <a:fld id="{E7BE4470-12E5-4444-AA06-A190975983F4}" type="datetimeFigureOut">
              <a:rPr lang="en-IN" smtClean="0"/>
              <a:t>09-08-2024</a:t>
            </a:fld>
            <a:endParaRPr lang="en-IN"/>
          </a:p>
        </p:txBody>
      </p:sp>
      <p:sp>
        <p:nvSpPr>
          <p:cNvPr id="6" name="Footer Placeholder 5">
            <a:extLst>
              <a:ext uri="{FF2B5EF4-FFF2-40B4-BE49-F238E27FC236}">
                <a16:creationId xmlns:a16="http://schemas.microsoft.com/office/drawing/2014/main" id="{00F50173-5873-E578-6C46-63B4E7EA24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2E10D1-5AD3-79EF-357D-8E4B891BA661}"/>
              </a:ext>
            </a:extLst>
          </p:cNvPr>
          <p:cNvSpPr>
            <a:spLocks noGrp="1"/>
          </p:cNvSpPr>
          <p:nvPr>
            <p:ph type="sldNum" sz="quarter" idx="12"/>
          </p:nvPr>
        </p:nvSpPr>
        <p:spPr/>
        <p:txBody>
          <a:bodyPr/>
          <a:lstStyle/>
          <a:p>
            <a:fld id="{E37D381A-A460-4F56-95AB-E155B8015B74}" type="slidenum">
              <a:rPr lang="en-IN" smtClean="0"/>
              <a:t>‹#›</a:t>
            </a:fld>
            <a:endParaRPr lang="en-IN"/>
          </a:p>
        </p:txBody>
      </p:sp>
    </p:spTree>
    <p:extLst>
      <p:ext uri="{BB962C8B-B14F-4D97-AF65-F5344CB8AC3E}">
        <p14:creationId xmlns:p14="http://schemas.microsoft.com/office/powerpoint/2010/main" val="4009696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E660-7041-8387-716A-D5D3AE700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70BC2B-8BDE-79BB-D8A0-D4C694B727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565404-4B61-06DD-4FC6-6942FB099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7EDF2-8C42-5B73-89F5-4294D6551F4B}"/>
              </a:ext>
            </a:extLst>
          </p:cNvPr>
          <p:cNvSpPr>
            <a:spLocks noGrp="1"/>
          </p:cNvSpPr>
          <p:nvPr>
            <p:ph type="dt" sz="half" idx="10"/>
          </p:nvPr>
        </p:nvSpPr>
        <p:spPr/>
        <p:txBody>
          <a:bodyPr/>
          <a:lstStyle/>
          <a:p>
            <a:fld id="{E7BE4470-12E5-4444-AA06-A190975983F4}" type="datetimeFigureOut">
              <a:rPr lang="en-IN" smtClean="0"/>
              <a:t>09-08-2024</a:t>
            </a:fld>
            <a:endParaRPr lang="en-IN"/>
          </a:p>
        </p:txBody>
      </p:sp>
      <p:sp>
        <p:nvSpPr>
          <p:cNvPr id="6" name="Footer Placeholder 5">
            <a:extLst>
              <a:ext uri="{FF2B5EF4-FFF2-40B4-BE49-F238E27FC236}">
                <a16:creationId xmlns:a16="http://schemas.microsoft.com/office/drawing/2014/main" id="{C72FB22D-F9C1-870D-8022-F826E595B7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CD39FD-26F4-9B60-6566-85A3E682A87D}"/>
              </a:ext>
            </a:extLst>
          </p:cNvPr>
          <p:cNvSpPr>
            <a:spLocks noGrp="1"/>
          </p:cNvSpPr>
          <p:nvPr>
            <p:ph type="sldNum" sz="quarter" idx="12"/>
          </p:nvPr>
        </p:nvSpPr>
        <p:spPr/>
        <p:txBody>
          <a:bodyPr/>
          <a:lstStyle/>
          <a:p>
            <a:fld id="{E37D381A-A460-4F56-95AB-E155B8015B74}" type="slidenum">
              <a:rPr lang="en-IN" smtClean="0"/>
              <a:t>‹#›</a:t>
            </a:fld>
            <a:endParaRPr lang="en-IN"/>
          </a:p>
        </p:txBody>
      </p:sp>
    </p:spTree>
    <p:extLst>
      <p:ext uri="{BB962C8B-B14F-4D97-AF65-F5344CB8AC3E}">
        <p14:creationId xmlns:p14="http://schemas.microsoft.com/office/powerpoint/2010/main" val="279456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47BEF2-2A34-FF7D-FE61-0C792B11F7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4DB521-0680-7C3F-93DD-68DA6115F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095808-3069-A602-8275-0659F0022F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BE4470-12E5-4444-AA06-A190975983F4}" type="datetimeFigureOut">
              <a:rPr lang="en-IN" smtClean="0"/>
              <a:t>09-08-2024</a:t>
            </a:fld>
            <a:endParaRPr lang="en-IN"/>
          </a:p>
        </p:txBody>
      </p:sp>
      <p:sp>
        <p:nvSpPr>
          <p:cNvPr id="5" name="Footer Placeholder 4">
            <a:extLst>
              <a:ext uri="{FF2B5EF4-FFF2-40B4-BE49-F238E27FC236}">
                <a16:creationId xmlns:a16="http://schemas.microsoft.com/office/drawing/2014/main" id="{476C83A0-DBF4-B373-349A-26E7587972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00EA0F-B49E-53DF-F16B-3DB12148E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7D381A-A460-4F56-95AB-E155B8015B74}" type="slidenum">
              <a:rPr lang="en-IN" smtClean="0"/>
              <a:t>‹#›</a:t>
            </a:fld>
            <a:endParaRPr lang="en-IN"/>
          </a:p>
        </p:txBody>
      </p:sp>
    </p:spTree>
    <p:extLst>
      <p:ext uri="{BB962C8B-B14F-4D97-AF65-F5344CB8AC3E}">
        <p14:creationId xmlns:p14="http://schemas.microsoft.com/office/powerpoint/2010/main" val="359222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 Id="rId5" Type="http://schemas.openxmlformats.org/officeDocument/2006/relationships/image" Target="../media/image15.png" /><Relationship Id="rId4" Type="http://schemas.openxmlformats.org/officeDocument/2006/relationships/image" Target="../media/image14.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hyperlink" Target="https://www.mathworks.com/help/stats/machine-learning-in-matlab.html" TargetMode="External" /><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1.xml" /><Relationship Id="rId1" Type="http://schemas.openxmlformats.org/officeDocument/2006/relationships/slideLayout" Target="../slideLayouts/slideLayout2.xml" /><Relationship Id="rId4" Type="http://schemas.openxmlformats.org/officeDocument/2006/relationships/image" Target="../media/image23.png" /></Relationships>
</file>

<file path=ppt/slides/_rels/slide29.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5.jpe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image" Target="../media/image36.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image" Target="../media/image39.pn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3" Type="http://schemas.openxmlformats.org/officeDocument/2006/relationships/image" Target="../media/image42.png" /><Relationship Id="rId2" Type="http://schemas.openxmlformats.org/officeDocument/2006/relationships/image" Target="../media/image41.png" /><Relationship Id="rId1" Type="http://schemas.openxmlformats.org/officeDocument/2006/relationships/slideLayout" Target="../slideLayouts/slideLayout2.xml" /><Relationship Id="rId4" Type="http://schemas.openxmlformats.org/officeDocument/2006/relationships/image" Target="../media/image43.pn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4BF92-048C-D2EA-857B-F7E8470AAF08}"/>
              </a:ext>
            </a:extLst>
          </p:cNvPr>
          <p:cNvSpPr>
            <a:spLocks noGrp="1"/>
          </p:cNvSpPr>
          <p:nvPr>
            <p:ph type="ctrTitle"/>
          </p:nvPr>
        </p:nvSpPr>
        <p:spPr/>
        <p:txBody>
          <a:bodyPr/>
          <a:lstStyle/>
          <a:p>
            <a:r>
              <a:rPr lang="en-US" dirty="0"/>
              <a:t>Machine Learning</a:t>
            </a:r>
            <a:endParaRPr lang="en-IN" dirty="0"/>
          </a:p>
        </p:txBody>
      </p:sp>
      <p:sp>
        <p:nvSpPr>
          <p:cNvPr id="3" name="Subtitle 2">
            <a:extLst>
              <a:ext uri="{FF2B5EF4-FFF2-40B4-BE49-F238E27FC236}">
                <a16:creationId xmlns:a16="http://schemas.microsoft.com/office/drawing/2014/main" id="{BF70F465-3BE8-8741-D040-3BA116B34DD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08901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C1DE-1C99-D423-95B4-88C2A81B4B95}"/>
              </a:ext>
            </a:extLst>
          </p:cNvPr>
          <p:cNvSpPr>
            <a:spLocks noGrp="1"/>
          </p:cNvSpPr>
          <p:nvPr>
            <p:ph type="title"/>
          </p:nvPr>
        </p:nvSpPr>
        <p:spPr/>
        <p:txBody>
          <a:bodyPr/>
          <a:lstStyle/>
          <a:p>
            <a:r>
              <a:rPr lang="en-US" b="0" i="0" dirty="0">
                <a:solidFill>
                  <a:srgbClr val="272C37"/>
                </a:solidFill>
                <a:effectLst/>
                <a:highlight>
                  <a:srgbClr val="FFFFFF"/>
                </a:highlight>
                <a:latin typeface="Roboto" panose="02000000000000000000" pitchFamily="2" charset="0"/>
              </a:rPr>
              <a:t>How Does Machine Learning Work?</a:t>
            </a:r>
            <a:br>
              <a:rPr lang="en-US" b="0" i="0" dirty="0">
                <a:solidFill>
                  <a:srgbClr val="272C37"/>
                </a:solidFill>
                <a:effectLst/>
                <a:highlight>
                  <a:srgbClr val="FFFFFF"/>
                </a:highligh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D9A62C78-8EA1-05D7-79A4-CB180D456C41}"/>
              </a:ext>
            </a:extLst>
          </p:cNvPr>
          <p:cNvSpPr>
            <a:spLocks noGrp="1"/>
          </p:cNvSpPr>
          <p:nvPr>
            <p:ph idx="1"/>
          </p:nvPr>
        </p:nvSpPr>
        <p:spPr>
          <a:xfrm>
            <a:off x="685800" y="1122086"/>
            <a:ext cx="10515600" cy="5106424"/>
          </a:xfrm>
        </p:spPr>
        <p:txBody>
          <a:bodyPr/>
          <a:lstStyle/>
          <a:p>
            <a:r>
              <a:rPr lang="en-US" dirty="0"/>
              <a:t>Machine learning accesses vast amounts of data (both structured and unstructured) and learns from it to predict the future. It learns from the data by using multiple algorithms and techniques. Below is a diagram that shows how a machine learns from data.</a:t>
            </a:r>
          </a:p>
          <a:p>
            <a:endParaRPr lang="en-IN" dirty="0"/>
          </a:p>
        </p:txBody>
      </p:sp>
      <p:pic>
        <p:nvPicPr>
          <p:cNvPr id="1026" name="Picture 2">
            <a:extLst>
              <a:ext uri="{FF2B5EF4-FFF2-40B4-BE49-F238E27FC236}">
                <a16:creationId xmlns:a16="http://schemas.microsoft.com/office/drawing/2014/main" id="{2226F993-D5A4-734C-E2CB-1BC89C9CB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3065369"/>
            <a:ext cx="5505450" cy="1788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993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C5C7C-F9E5-6E70-2FAB-6751BCA2DDAD}"/>
              </a:ext>
            </a:extLst>
          </p:cNvPr>
          <p:cNvSpPr>
            <a:spLocks noGrp="1"/>
          </p:cNvSpPr>
          <p:nvPr>
            <p:ph type="title"/>
          </p:nvPr>
        </p:nvSpPr>
        <p:spPr/>
        <p:txBody>
          <a:bodyPr/>
          <a:lstStyle/>
          <a:p>
            <a:r>
              <a:rPr lang="en-US" dirty="0"/>
              <a:t>Scenarios in which ML is useful</a:t>
            </a:r>
            <a:endParaRPr lang="en-IN" dirty="0"/>
          </a:p>
        </p:txBody>
      </p:sp>
      <p:sp>
        <p:nvSpPr>
          <p:cNvPr id="3" name="Content Placeholder 2">
            <a:extLst>
              <a:ext uri="{FF2B5EF4-FFF2-40B4-BE49-F238E27FC236}">
                <a16:creationId xmlns:a16="http://schemas.microsoft.com/office/drawing/2014/main" id="{E2D49702-18E0-1757-862A-C05EFD8178EC}"/>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In some cases where you cannot do programming. Example email spam classifier in which you have to write program to classify a email as spam or not spam. Then we will use if else ladder for discount ,huge, sale </a:t>
            </a:r>
            <a:r>
              <a:rPr lang="en-US" dirty="0" err="1">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 very difficult scenario where number of cases will be uncountable that you cannot write them. Example we need to classify whether in picture dog is there or not. How humans learn it by looking at dogs from childhood ,feed it in brain. Basically learning from data</a:t>
            </a:r>
          </a:p>
          <a:p>
            <a:pPr algn="just"/>
            <a:r>
              <a:rPr lang="en-IN" dirty="0">
                <a:latin typeface="Times New Roman" panose="02020603050405020304" pitchFamily="18" charset="0"/>
                <a:cs typeface="Times New Roman" panose="02020603050405020304" pitchFamily="18" charset="0"/>
              </a:rPr>
              <a:t>One very important usecase is Data Mining.</a:t>
            </a:r>
            <a:r>
              <a:rPr lang="en-US" b="0" i="0" dirty="0">
                <a:solidFill>
                  <a:srgbClr val="161616"/>
                </a:solidFill>
                <a:effectLst/>
                <a:highlight>
                  <a:srgbClr val="FFFFFF"/>
                </a:highlight>
                <a:latin typeface="Times New Roman" panose="02020603050405020304" pitchFamily="18" charset="0"/>
                <a:cs typeface="Times New Roman" panose="02020603050405020304" pitchFamily="18" charset="0"/>
              </a:rPr>
              <a:t> Data mining is the use of machine learning and statistical analysis to uncover patterns and other valuable information from large data sets.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463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491" y="272561"/>
            <a:ext cx="8178800" cy="6172200"/>
          </a:xfrm>
          <a:prstGeom prst="rect">
            <a:avLst/>
          </a:prstGeom>
        </p:spPr>
      </p:pic>
    </p:spTree>
    <p:extLst>
      <p:ext uri="{BB962C8B-B14F-4D97-AF65-F5344CB8AC3E}">
        <p14:creationId xmlns:p14="http://schemas.microsoft.com/office/powerpoint/2010/main" val="2120108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Machine Learning is great for</a:t>
            </a:r>
            <a:endParaRPr lang="en-IN" b="1" dirty="0"/>
          </a:p>
        </p:txBody>
      </p:sp>
      <p:sp>
        <p:nvSpPr>
          <p:cNvPr id="3" name="Content Placeholder 2"/>
          <p:cNvSpPr>
            <a:spLocks noGrp="1"/>
          </p:cNvSpPr>
          <p:nvPr>
            <p:ph idx="1"/>
          </p:nvPr>
        </p:nvSpPr>
        <p:spPr>
          <a:xfrm>
            <a:off x="557645" y="1690688"/>
            <a:ext cx="11076709" cy="4351338"/>
          </a:xfrm>
        </p:spPr>
        <p:txBody>
          <a:bodyPr/>
          <a:lstStyle/>
          <a:p>
            <a:pPr marL="0" indent="0">
              <a:buNone/>
            </a:pPr>
            <a:r>
              <a:rPr lang="en-US" dirty="0"/>
              <a:t> • Problems for which existing solutions require a lot of hand-tuning or long lists of rules: one Machine Learning algorithm can often simplify code and perform better.</a:t>
            </a:r>
          </a:p>
          <a:p>
            <a:pPr marL="0" indent="0">
              <a:buNone/>
            </a:pPr>
            <a:r>
              <a:rPr lang="en-US" dirty="0"/>
              <a:t> • Complex problems for which there is no good solution at all using a traditional approach: the best Machine Learning techniques can find a solution. </a:t>
            </a:r>
          </a:p>
          <a:p>
            <a:pPr marL="0" indent="0">
              <a:buNone/>
            </a:pPr>
            <a:r>
              <a:rPr lang="en-US" dirty="0"/>
              <a:t>• Fluctuating environments: a Machine Learning system can adapt to new data. </a:t>
            </a:r>
          </a:p>
          <a:p>
            <a:pPr marL="0" indent="0">
              <a:buNone/>
            </a:pPr>
            <a:r>
              <a:rPr lang="en-US" dirty="0"/>
              <a:t>• Getting insights about complex problems and large amounts of data.</a:t>
            </a:r>
            <a:endParaRPr lang="en-IN" dirty="0"/>
          </a:p>
        </p:txBody>
      </p:sp>
    </p:spTree>
    <p:extLst>
      <p:ext uri="{BB962C8B-B14F-4D97-AF65-F5344CB8AC3E}">
        <p14:creationId xmlns:p14="http://schemas.microsoft.com/office/powerpoint/2010/main" val="1440437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54F3-32D0-2FD7-3CFD-9FC4A9BBA691}"/>
              </a:ext>
            </a:extLst>
          </p:cNvPr>
          <p:cNvSpPr>
            <a:spLocks noGrp="1"/>
          </p:cNvSpPr>
          <p:nvPr>
            <p:ph type="title"/>
          </p:nvPr>
        </p:nvSpPr>
        <p:spPr/>
        <p:txBody>
          <a:bodyPr/>
          <a:lstStyle/>
          <a:p>
            <a:r>
              <a:rPr lang="en-IN" dirty="0"/>
              <a:t>Artificial intelligence (AI) vs. machine learning (ML)</a:t>
            </a:r>
          </a:p>
        </p:txBody>
      </p:sp>
      <p:pic>
        <p:nvPicPr>
          <p:cNvPr id="5" name="Content Placeholder 4">
            <a:extLst>
              <a:ext uri="{FF2B5EF4-FFF2-40B4-BE49-F238E27FC236}">
                <a16:creationId xmlns:a16="http://schemas.microsoft.com/office/drawing/2014/main" id="{34C96E02-4F2F-311C-458D-CAE31C46B470}"/>
              </a:ext>
            </a:extLst>
          </p:cNvPr>
          <p:cNvPicPr>
            <a:picLocks noGrp="1" noChangeAspect="1"/>
          </p:cNvPicPr>
          <p:nvPr>
            <p:ph idx="1"/>
          </p:nvPr>
        </p:nvPicPr>
        <p:blipFill>
          <a:blip r:embed="rId2"/>
          <a:stretch>
            <a:fillRect/>
          </a:stretch>
        </p:blipFill>
        <p:spPr>
          <a:xfrm>
            <a:off x="1339724" y="1890497"/>
            <a:ext cx="9525500" cy="4115855"/>
          </a:xfrm>
        </p:spPr>
      </p:pic>
    </p:spTree>
    <p:extLst>
      <p:ext uri="{BB962C8B-B14F-4D97-AF65-F5344CB8AC3E}">
        <p14:creationId xmlns:p14="http://schemas.microsoft.com/office/powerpoint/2010/main" val="229654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3A5B-A802-0E87-80CF-78CCCCD354AF}"/>
              </a:ext>
            </a:extLst>
          </p:cNvPr>
          <p:cNvSpPr>
            <a:spLocks noGrp="1"/>
          </p:cNvSpPr>
          <p:nvPr>
            <p:ph type="title"/>
          </p:nvPr>
        </p:nvSpPr>
        <p:spPr>
          <a:xfrm>
            <a:off x="1336963" y="3094470"/>
            <a:ext cx="10515600" cy="1325563"/>
          </a:xfrm>
        </p:spPr>
        <p:txBody>
          <a:bodyPr/>
          <a:lstStyle/>
          <a:p>
            <a:r>
              <a:rPr lang="en-US" b="1" u="sng" dirty="0">
                <a:effectLst>
                  <a:outerShdw blurRad="38100" dist="38100" dir="2700000" algn="tl">
                    <a:srgbClr val="000000">
                      <a:alpha val="43137"/>
                    </a:srgbClr>
                  </a:outerShdw>
                </a:effectLst>
              </a:rPr>
              <a:t>Structured and unstructured data ?</a:t>
            </a:r>
            <a:endParaRPr lang="en-IN"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83208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A764F-79E4-C4E9-FCD0-D924A8B83A26}"/>
              </a:ext>
            </a:extLst>
          </p:cNvPr>
          <p:cNvSpPr>
            <a:spLocks noGrp="1"/>
          </p:cNvSpPr>
          <p:nvPr>
            <p:ph idx="1"/>
          </p:nvPr>
        </p:nvSpPr>
        <p:spPr>
          <a:xfrm>
            <a:off x="694765" y="134470"/>
            <a:ext cx="10515600" cy="6176963"/>
          </a:xfrm>
        </p:spPr>
        <p:txBody>
          <a:bodyPr/>
          <a:lstStyle/>
          <a:p>
            <a:pPr marL="0" indent="0">
              <a:buNone/>
            </a:pPr>
            <a:r>
              <a:rPr lang="en-US" dirty="0"/>
              <a:t>Structured Data</a:t>
            </a:r>
          </a:p>
          <a:p>
            <a:pPr marL="0" indent="0" algn="just">
              <a:buNone/>
            </a:pPr>
            <a:r>
              <a:rPr lang="en-US" sz="2400" dirty="0">
                <a:latin typeface="Times New Roman" panose="02020603050405020304" pitchFamily="18" charset="0"/>
                <a:cs typeface="Times New Roman" panose="02020603050405020304" pitchFamily="18" charset="0"/>
              </a:rPr>
              <a:t>The data which is to the point, factual, and highly organized is referred to as structured data. It is quantitative in nature, i.e., it is related to quantities that means it contains measurable numerical values like numbers, dates, and times</a:t>
            </a:r>
            <a:r>
              <a:rPr lang="en-US" dirty="0"/>
              <a:t>.</a:t>
            </a:r>
          </a:p>
          <a:p>
            <a:endParaRPr lang="en-US" dirty="0"/>
          </a:p>
        </p:txBody>
      </p:sp>
      <p:pic>
        <p:nvPicPr>
          <p:cNvPr id="2050" name="Picture 2" descr="Structured data vs Unstructured data">
            <a:extLst>
              <a:ext uri="{FF2B5EF4-FFF2-40B4-BE49-F238E27FC236}">
                <a16:creationId xmlns:a16="http://schemas.microsoft.com/office/drawing/2014/main" id="{974579CF-E708-1A00-0557-5AFEF0FDE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795" y="2160494"/>
            <a:ext cx="2394227" cy="30211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5F66DC-9F46-895E-62C9-1CE2F0211C40}"/>
              </a:ext>
            </a:extLst>
          </p:cNvPr>
          <p:cNvSpPr txBox="1"/>
          <p:nvPr/>
        </p:nvSpPr>
        <p:spPr>
          <a:xfrm>
            <a:off x="3296022" y="2277175"/>
            <a:ext cx="8447743" cy="286232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It is easy to search and analyze structured data. Structured data exists in a predefined format. Relational database consisting of tables with rows and columns is one of the best examples of structured data. Structured data generally exist in tables like excel files and Google Docs spreadsheets. The programming language SQL (structured query language) is used for managing the structured data. SQL is developed by IBM in the 1970s and majorly used to handle relational databases and warehouses.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Structured data is highly organized and understandable for machine language. Common applications of relational databases with structured data include sales transactions, Airline reservation systems, inventory control, and others</a:t>
            </a:r>
            <a:r>
              <a:rPr lang="en-US" dirty="0"/>
              <a:t>.</a:t>
            </a:r>
            <a:endParaRPr lang="en-IN" dirty="0"/>
          </a:p>
        </p:txBody>
      </p:sp>
    </p:spTree>
    <p:extLst>
      <p:ext uri="{BB962C8B-B14F-4D97-AF65-F5344CB8AC3E}">
        <p14:creationId xmlns:p14="http://schemas.microsoft.com/office/powerpoint/2010/main" val="3152895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88006-D615-A530-D70A-45CA1E31E325}"/>
              </a:ext>
            </a:extLst>
          </p:cNvPr>
          <p:cNvSpPr>
            <a:spLocks noGrp="1"/>
          </p:cNvSpPr>
          <p:nvPr>
            <p:ph idx="1"/>
          </p:nvPr>
        </p:nvSpPr>
        <p:spPr>
          <a:xfrm>
            <a:off x="838200" y="331694"/>
            <a:ext cx="10515600" cy="5845269"/>
          </a:xfrm>
        </p:spPr>
        <p:txBody>
          <a:bodyPr/>
          <a:lstStyle/>
          <a:p>
            <a:pPr marL="0" indent="0">
              <a:buNone/>
            </a:pPr>
            <a:r>
              <a:rPr lang="en-US" dirty="0"/>
              <a:t>Unstructured Data</a:t>
            </a:r>
          </a:p>
          <a:p>
            <a:r>
              <a:rPr lang="en-US" dirty="0"/>
              <a:t>All the unstructured files, log files, audio files, and image files are included in the unstructured data. Some organizations have much data available, but they did not know how to derive data value since the data is raw.</a:t>
            </a:r>
            <a:endParaRPr lang="en-IN" dirty="0"/>
          </a:p>
        </p:txBody>
      </p:sp>
      <p:pic>
        <p:nvPicPr>
          <p:cNvPr id="4" name="Picture 3">
            <a:extLst>
              <a:ext uri="{FF2B5EF4-FFF2-40B4-BE49-F238E27FC236}">
                <a16:creationId xmlns:a16="http://schemas.microsoft.com/office/drawing/2014/main" id="{96AD8A32-AEF6-B7A0-4E9A-BB864C7C64FF}"/>
              </a:ext>
            </a:extLst>
          </p:cNvPr>
          <p:cNvPicPr>
            <a:picLocks noChangeAspect="1"/>
          </p:cNvPicPr>
          <p:nvPr/>
        </p:nvPicPr>
        <p:blipFill>
          <a:blip r:embed="rId2"/>
          <a:stretch>
            <a:fillRect/>
          </a:stretch>
        </p:blipFill>
        <p:spPr>
          <a:xfrm>
            <a:off x="507346" y="2366963"/>
            <a:ext cx="3019425" cy="3810000"/>
          </a:xfrm>
          <a:prstGeom prst="rect">
            <a:avLst/>
          </a:prstGeom>
        </p:spPr>
      </p:pic>
      <p:sp>
        <p:nvSpPr>
          <p:cNvPr id="6" name="TextBox 5">
            <a:extLst>
              <a:ext uri="{FF2B5EF4-FFF2-40B4-BE49-F238E27FC236}">
                <a16:creationId xmlns:a16="http://schemas.microsoft.com/office/drawing/2014/main" id="{B04BE337-D9F7-3E67-F4F3-629437D8F95D}"/>
              </a:ext>
            </a:extLst>
          </p:cNvPr>
          <p:cNvSpPr txBox="1"/>
          <p:nvPr/>
        </p:nvSpPr>
        <p:spPr>
          <a:xfrm>
            <a:off x="3857625" y="2469847"/>
            <a:ext cx="8014447" cy="347787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Unstructured data is the data that lacks any predefined model or format. It requires a lot of storage space, and it is hard to maintain security in it. It cannot be presented in a data model or schema. That's why managing, analyzing, or searching for unstructured data is hard. It resides in various different formats like text, images, audio and video files, etc. It is qualitative in nature and sometimes stored in a non-relational database or NO-SQL.</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It is not stored in relational databases, so it is hard for computers and humans to interpret it. The limitations of unstructured data include the requirement of data science experts and specialized tools to manipulate the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0868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254" y="143453"/>
            <a:ext cx="8278091" cy="632402"/>
          </a:xfrm>
        </p:spPr>
        <p:txBody>
          <a:bodyPr>
            <a:normAutofit fontScale="90000"/>
          </a:bodyPr>
          <a:lstStyle/>
          <a:p>
            <a:r>
              <a:rPr lang="en-US" b="1" dirty="0"/>
              <a:t>Types of Machine Learning Systems</a:t>
            </a:r>
            <a:endParaRPr lang="en-IN" b="1" dirty="0"/>
          </a:p>
        </p:txBody>
      </p:sp>
      <p:sp>
        <p:nvSpPr>
          <p:cNvPr id="5" name="Rectangle 4"/>
          <p:cNvSpPr/>
          <p:nvPr/>
        </p:nvSpPr>
        <p:spPr>
          <a:xfrm>
            <a:off x="748145" y="1028342"/>
            <a:ext cx="10681855" cy="4893647"/>
          </a:xfrm>
          <a:prstGeom prst="rect">
            <a:avLst/>
          </a:prstGeom>
        </p:spPr>
        <p:txBody>
          <a:bodyPr wrap="square">
            <a:spAutoFit/>
          </a:bodyPr>
          <a:lstStyle/>
          <a:p>
            <a:pPr>
              <a:buFont typeface="Arial" panose="020B0604020202020204" pitchFamily="34" charset="0"/>
              <a:buChar char="•"/>
            </a:pPr>
            <a:r>
              <a:rPr lang="en-US" sz="2400" b="1" dirty="0"/>
              <a:t>By Supervision</a:t>
            </a:r>
            <a:r>
              <a:rPr lang="en-US" sz="2400" dirty="0"/>
              <a:t>:</a:t>
            </a:r>
          </a:p>
          <a:p>
            <a:pPr marL="742950" lvl="1" indent="-285750">
              <a:buFont typeface="Arial" panose="020B0604020202020204" pitchFamily="34" charset="0"/>
              <a:buChar char="•"/>
            </a:pPr>
            <a:r>
              <a:rPr lang="en-US" sz="2400" b="1" dirty="0"/>
              <a:t>Supervised Learning</a:t>
            </a:r>
            <a:r>
              <a:rPr lang="en-US" sz="2400" dirty="0"/>
              <a:t>: Trained with labeled data.</a:t>
            </a:r>
          </a:p>
          <a:p>
            <a:pPr marL="742950" lvl="1" indent="-285750">
              <a:buFont typeface="Arial" panose="020B0604020202020204" pitchFamily="34" charset="0"/>
              <a:buChar char="•"/>
            </a:pPr>
            <a:r>
              <a:rPr lang="en-US" sz="2400" b="1" dirty="0"/>
              <a:t>Unsupervised Learning</a:t>
            </a:r>
            <a:r>
              <a:rPr lang="en-US" sz="2400" dirty="0"/>
              <a:t>: No labeled data; finds patterns on its own.</a:t>
            </a:r>
          </a:p>
          <a:p>
            <a:pPr marL="742950" lvl="1" indent="-285750">
              <a:buFont typeface="Arial" panose="020B0604020202020204" pitchFamily="34" charset="0"/>
              <a:buChar char="•"/>
            </a:pPr>
            <a:r>
              <a:rPr lang="en-US" sz="2400" b="1" dirty="0"/>
              <a:t>Semi-supervised Learning</a:t>
            </a:r>
            <a:r>
              <a:rPr lang="en-US" sz="2400" dirty="0"/>
              <a:t>: Partially labeled data.</a:t>
            </a:r>
          </a:p>
          <a:p>
            <a:pPr marL="742950" lvl="1" indent="-285750">
              <a:buFont typeface="Arial" panose="020B0604020202020204" pitchFamily="34" charset="0"/>
              <a:buChar char="•"/>
            </a:pPr>
            <a:r>
              <a:rPr lang="en-US" sz="2400" b="1" dirty="0"/>
              <a:t>Reinforcement Learning</a:t>
            </a:r>
            <a:r>
              <a:rPr lang="en-US" sz="2400" dirty="0"/>
              <a:t>: Learns through rewards and punishments.</a:t>
            </a:r>
          </a:p>
          <a:p>
            <a:pPr marL="742950" lvl="1" indent="-285750">
              <a:buFont typeface="Arial" panose="020B0604020202020204" pitchFamily="34" charset="0"/>
              <a:buChar char="•"/>
            </a:pPr>
            <a:endParaRPr lang="en-US" sz="2400" dirty="0"/>
          </a:p>
          <a:p>
            <a:pPr>
              <a:buFont typeface="Arial" panose="020B0604020202020204" pitchFamily="34" charset="0"/>
              <a:buChar char="•"/>
            </a:pPr>
            <a:r>
              <a:rPr lang="en-US" sz="2400" b="1" dirty="0"/>
              <a:t>By Learning Process</a:t>
            </a:r>
            <a:r>
              <a:rPr lang="en-US" sz="2400" dirty="0"/>
              <a:t>:</a:t>
            </a:r>
          </a:p>
          <a:p>
            <a:pPr marL="742950" lvl="1" indent="-285750">
              <a:buFont typeface="Arial" panose="020B0604020202020204" pitchFamily="34" charset="0"/>
              <a:buChar char="•"/>
            </a:pPr>
            <a:r>
              <a:rPr lang="en-US" sz="2400" b="1" dirty="0"/>
              <a:t>Online Learning</a:t>
            </a:r>
            <a:r>
              <a:rPr lang="en-US" sz="2400" dirty="0"/>
              <a:t>: Learns incrementally as new data arrives.</a:t>
            </a:r>
          </a:p>
          <a:p>
            <a:pPr marL="742950" lvl="1" indent="-285750">
              <a:buFont typeface="Arial" panose="020B0604020202020204" pitchFamily="34" charset="0"/>
              <a:buChar char="•"/>
            </a:pPr>
            <a:r>
              <a:rPr lang="en-US" sz="2400" b="1" dirty="0"/>
              <a:t>Batch Learning</a:t>
            </a:r>
            <a:r>
              <a:rPr lang="en-US" sz="2400" dirty="0"/>
              <a:t>: Learns from the entire dataset at once.</a:t>
            </a:r>
          </a:p>
          <a:p>
            <a:pPr marL="742950" lvl="1" indent="-285750">
              <a:buFont typeface="Arial" panose="020B0604020202020204" pitchFamily="34" charset="0"/>
              <a:buChar char="•"/>
            </a:pPr>
            <a:endParaRPr lang="en-US" sz="2400" dirty="0"/>
          </a:p>
          <a:p>
            <a:pPr>
              <a:buFont typeface="Arial" panose="020B0604020202020204" pitchFamily="34" charset="0"/>
              <a:buChar char="•"/>
            </a:pPr>
            <a:r>
              <a:rPr lang="en-US" sz="2400" b="1" dirty="0"/>
              <a:t>By Approach</a:t>
            </a:r>
            <a:r>
              <a:rPr lang="en-US" sz="2400" dirty="0"/>
              <a:t>:</a:t>
            </a:r>
          </a:p>
          <a:p>
            <a:pPr marL="742950" lvl="1" indent="-285750">
              <a:buFont typeface="Arial" panose="020B0604020202020204" pitchFamily="34" charset="0"/>
              <a:buChar char="•"/>
            </a:pPr>
            <a:r>
              <a:rPr lang="en-US" sz="2400" b="1" dirty="0"/>
              <a:t>Instance-based Learning</a:t>
            </a:r>
            <a:r>
              <a:rPr lang="en-US" sz="2400" dirty="0"/>
              <a:t>: Compares new data points to known ones.</a:t>
            </a:r>
          </a:p>
          <a:p>
            <a:pPr marL="742950" lvl="1" indent="-285750">
              <a:buFont typeface="Arial" panose="020B0604020202020204" pitchFamily="34" charset="0"/>
              <a:buChar char="•"/>
            </a:pPr>
            <a:r>
              <a:rPr lang="en-US" sz="2400" b="1" dirty="0"/>
              <a:t>Model-based Learning</a:t>
            </a:r>
            <a:r>
              <a:rPr lang="en-US" sz="2400" dirty="0"/>
              <a:t>: Detects patterns and builds a predictive model.</a:t>
            </a:r>
          </a:p>
        </p:txBody>
      </p:sp>
    </p:spTree>
    <p:extLst>
      <p:ext uri="{BB962C8B-B14F-4D97-AF65-F5344CB8AC3E}">
        <p14:creationId xmlns:p14="http://schemas.microsoft.com/office/powerpoint/2010/main" val="576860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BBA8-E6CD-5303-6942-FE3FF3E495E9}"/>
              </a:ext>
            </a:extLst>
          </p:cNvPr>
          <p:cNvSpPr>
            <a:spLocks noGrp="1"/>
          </p:cNvSpPr>
          <p:nvPr>
            <p:ph type="title"/>
          </p:nvPr>
        </p:nvSpPr>
        <p:spPr>
          <a:xfrm>
            <a:off x="838200" y="365125"/>
            <a:ext cx="10515600" cy="716329"/>
          </a:xfrm>
        </p:spPr>
        <p:txBody>
          <a:bodyPr>
            <a:normAutofit fontScale="90000"/>
          </a:bodyPr>
          <a:lstStyle/>
          <a:p>
            <a:r>
              <a:rPr lang="en-IN" b="0" i="0" dirty="0">
                <a:solidFill>
                  <a:srgbClr val="272C37"/>
                </a:solidFill>
                <a:effectLst/>
                <a:highlight>
                  <a:srgbClr val="FFFFFF"/>
                </a:highlight>
                <a:latin typeface="Roboto" panose="02000000000000000000" pitchFamily="2" charset="0"/>
              </a:rPr>
              <a:t>Types of Machine Learning</a:t>
            </a:r>
            <a:br>
              <a:rPr lang="en-IN" b="0" i="0" dirty="0">
                <a:solidFill>
                  <a:srgbClr val="272C37"/>
                </a:solidFill>
                <a:effectLst/>
                <a:highlight>
                  <a:srgbClr val="FFFFFF"/>
                </a:highlight>
                <a:latin typeface="Roboto" panose="02000000000000000000" pitchFamily="2" charset="0"/>
              </a:rPr>
            </a:br>
            <a:endParaRPr lang="en-IN" dirty="0"/>
          </a:p>
        </p:txBody>
      </p:sp>
      <p:sp>
        <p:nvSpPr>
          <p:cNvPr id="4" name="TextBox 3"/>
          <p:cNvSpPr txBox="1"/>
          <p:nvPr/>
        </p:nvSpPr>
        <p:spPr>
          <a:xfrm>
            <a:off x="838200" y="993531"/>
            <a:ext cx="8305800" cy="369332"/>
          </a:xfrm>
          <a:prstGeom prst="rect">
            <a:avLst/>
          </a:prstGeom>
          <a:noFill/>
        </p:spPr>
        <p:txBody>
          <a:bodyPr wrap="square" rtlCol="0">
            <a:spAutoFit/>
          </a:bodyPr>
          <a:lstStyle/>
          <a:p>
            <a:r>
              <a:rPr lang="en-IN" dirty="0"/>
              <a:t>a. Based on the  amount of supervision needed for ML </a:t>
            </a:r>
            <a:r>
              <a:rPr lang="en-IN" dirty="0" err="1"/>
              <a:t>algo</a:t>
            </a:r>
            <a:r>
              <a:rPr lang="en-IN" dirty="0"/>
              <a:t> to get train </a:t>
            </a:r>
          </a:p>
        </p:txBody>
      </p:sp>
      <p:pic>
        <p:nvPicPr>
          <p:cNvPr id="5" name="Picture 2" descr="Flow chart of the types of machine learning algorithms....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62863"/>
            <a:ext cx="8850693" cy="412338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ypes of Machine Learning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6943" y="4180641"/>
            <a:ext cx="6667500" cy="280035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838200" y="1991269"/>
            <a:ext cx="7463854" cy="2983767"/>
            <a:chOff x="703973" y="1904759"/>
            <a:chExt cx="7463854" cy="2983767"/>
          </a:xfrm>
        </p:grpSpPr>
        <p:pic>
          <p:nvPicPr>
            <p:cNvPr id="9" name="Content Placeholder 3"/>
            <p:cNvPicPr>
              <a:picLocks noChangeAspect="1"/>
            </p:cNvPicPr>
            <p:nvPr/>
          </p:nvPicPr>
          <p:blipFill>
            <a:blip r:embed="rId4"/>
            <a:stretch>
              <a:fillRect/>
            </a:stretch>
          </p:blipFill>
          <p:spPr>
            <a:xfrm>
              <a:off x="703973" y="1904759"/>
              <a:ext cx="3384914" cy="2983767"/>
            </a:xfrm>
            <a:prstGeom prst="rect">
              <a:avLst/>
            </a:prstGeom>
          </p:spPr>
        </p:pic>
        <p:pic>
          <p:nvPicPr>
            <p:cNvPr id="10" name="Picture 9"/>
            <p:cNvPicPr>
              <a:picLocks noChangeAspect="1"/>
            </p:cNvPicPr>
            <p:nvPr/>
          </p:nvPicPr>
          <p:blipFill>
            <a:blip r:embed="rId5"/>
            <a:stretch>
              <a:fillRect/>
            </a:stretch>
          </p:blipFill>
          <p:spPr>
            <a:xfrm>
              <a:off x="4088887" y="1904759"/>
              <a:ext cx="4078940" cy="2327395"/>
            </a:xfrm>
            <a:prstGeom prst="rect">
              <a:avLst/>
            </a:prstGeom>
          </p:spPr>
        </p:pic>
      </p:grpSp>
    </p:spTree>
    <p:extLst>
      <p:ext uri="{BB962C8B-B14F-4D97-AF65-F5344CB8AC3E}">
        <p14:creationId xmlns:p14="http://schemas.microsoft.com/office/powerpoint/2010/main" val="75548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wipe(down)">
                                      <p:cBhvr>
                                        <p:cTn id="25" dur="500"/>
                                        <p:tgtEl>
                                          <p:spTgt spid="20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B37D-F386-5B0A-6C1E-7EAD508E1034}"/>
              </a:ext>
            </a:extLst>
          </p:cNvPr>
          <p:cNvSpPr>
            <a:spLocks noGrp="1"/>
          </p:cNvSpPr>
          <p:nvPr>
            <p:ph type="title"/>
          </p:nvPr>
        </p:nvSpPr>
        <p:spPr/>
        <p:txBody>
          <a:bodyPr/>
          <a:lstStyle/>
          <a:p>
            <a:r>
              <a:rPr lang="en-IN" dirty="0"/>
              <a:t>What is artificial intelligence?</a:t>
            </a:r>
          </a:p>
        </p:txBody>
      </p:sp>
      <p:sp>
        <p:nvSpPr>
          <p:cNvPr id="3" name="Content Placeholder 2">
            <a:extLst>
              <a:ext uri="{FF2B5EF4-FFF2-40B4-BE49-F238E27FC236}">
                <a16:creationId xmlns:a16="http://schemas.microsoft.com/office/drawing/2014/main" id="{F1A202B4-FF36-F562-CDAA-4EAB0E326A96}"/>
              </a:ext>
            </a:extLst>
          </p:cNvPr>
          <p:cNvSpPr>
            <a:spLocks noGrp="1"/>
          </p:cNvSpPr>
          <p:nvPr>
            <p:ph idx="1"/>
          </p:nvPr>
        </p:nvSpPr>
        <p:spPr>
          <a:xfrm>
            <a:off x="838200" y="1425388"/>
            <a:ext cx="10515600" cy="4751575"/>
          </a:xfrm>
        </p:spPr>
        <p:txBody>
          <a:bodyPr>
            <a:normAutofit/>
          </a:bodyPr>
          <a:lstStyle/>
          <a:p>
            <a:pPr algn="just"/>
            <a:r>
              <a:rPr lang="en-US" dirty="0"/>
              <a:t>Artificial intelligence is a broad field, which refers to the use of technologies to build machines and computers that have the ability to mimic cognitive functions associated with human intelligence, such as being able to see, understand, and respond to spoken or written language, analyze data, make recommendations, and more. </a:t>
            </a:r>
          </a:p>
          <a:p>
            <a:pPr algn="just"/>
            <a:r>
              <a:rPr lang="en-US" b="0" i="0" dirty="0">
                <a:effectLst/>
                <a:highlight>
                  <a:srgbClr val="FFFFFF"/>
                </a:highlight>
                <a:latin typeface="Roboto" panose="020F0502020204030204" pitchFamily="2" charset="0"/>
              </a:rPr>
              <a:t>The main goal of Artificial Intelligence is to develop self-reliant machines that can think and act like humans. </a:t>
            </a:r>
          </a:p>
          <a:p>
            <a:pPr algn="just"/>
            <a:r>
              <a:rPr lang="en-US" b="0" i="0" dirty="0">
                <a:effectLst/>
                <a:highlight>
                  <a:srgbClr val="FFFFFF"/>
                </a:highlight>
                <a:latin typeface="Roboto" panose="020F0502020204030204" pitchFamily="2" charset="0"/>
              </a:rPr>
              <a:t>These machines can mimic human behavior and perform tasks by learning and problem-solving. </a:t>
            </a:r>
          </a:p>
          <a:p>
            <a:pPr algn="just"/>
            <a:r>
              <a:rPr lang="en-US" b="0" i="0" dirty="0">
                <a:effectLst/>
                <a:highlight>
                  <a:srgbClr val="FFFFFF"/>
                </a:highlight>
                <a:latin typeface="Roboto" panose="020F0502020204030204" pitchFamily="2" charset="0"/>
              </a:rPr>
              <a:t>Most of the AI systems simulate natural intelligence to solve complex problems.</a:t>
            </a:r>
            <a:endParaRPr lang="en-IN" dirty="0"/>
          </a:p>
        </p:txBody>
      </p:sp>
    </p:spTree>
    <p:extLst>
      <p:ext uri="{BB962C8B-B14F-4D97-AF65-F5344CB8AC3E}">
        <p14:creationId xmlns:p14="http://schemas.microsoft.com/office/powerpoint/2010/main" val="1545492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5913"/>
          </a:xfrm>
        </p:spPr>
        <p:txBody>
          <a:bodyPr>
            <a:normAutofit fontScale="90000"/>
          </a:bodyPr>
          <a:lstStyle/>
          <a:p>
            <a:r>
              <a:rPr lang="en-IN" dirty="0"/>
              <a:t>Type of ML </a:t>
            </a:r>
          </a:p>
        </p:txBody>
      </p:sp>
      <p:sp>
        <p:nvSpPr>
          <p:cNvPr id="4" name="Rectangle 3"/>
          <p:cNvSpPr/>
          <p:nvPr/>
        </p:nvSpPr>
        <p:spPr>
          <a:xfrm>
            <a:off x="652096" y="848225"/>
            <a:ext cx="10887807" cy="2031325"/>
          </a:xfrm>
          <a:prstGeom prst="rect">
            <a:avLst/>
          </a:prstGeom>
        </p:spPr>
        <p:txBody>
          <a:bodyPr wrap="square">
            <a:spAutoFit/>
          </a:bodyPr>
          <a:lstStyle/>
          <a:p>
            <a:pPr algn="just"/>
            <a:r>
              <a:rPr lang="en-US" dirty="0"/>
              <a:t>1</a:t>
            </a:r>
            <a:r>
              <a:rPr lang="en-US" dirty="0">
                <a:latin typeface="Times New Roman" panose="02020603050405020304" pitchFamily="18" charset="0"/>
                <a:cs typeface="Times New Roman" panose="02020603050405020304" pitchFamily="18" charset="0"/>
              </a:rPr>
              <a:t>. Supervised Learning</a:t>
            </a:r>
          </a:p>
          <a:p>
            <a:pPr algn="just"/>
            <a:r>
              <a:rPr lang="en-US" dirty="0">
                <a:latin typeface="Times New Roman" panose="02020603050405020304" pitchFamily="18" charset="0"/>
                <a:cs typeface="Times New Roman" panose="02020603050405020304" pitchFamily="18" charset="0"/>
              </a:rPr>
              <a:t>In supervised learning, the data is already labeled, which means you know the target variable. Using this method of learning, systems can predict future outcomes based on past data. It requires that at least an input and output variable be given to the model for it to be trained.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Below is an example of a supervised learning method. The algorithm is trained using labeled data of dogs and cats. The trained model predicts whether the new image is that of a cat or a dog.</a:t>
            </a:r>
            <a:endParaRPr lang="en-IN" dirty="0">
              <a:latin typeface="Times New Roman" panose="02020603050405020304" pitchFamily="18" charset="0"/>
              <a:cs typeface="Times New Roman" panose="02020603050405020304" pitchFamily="18" charset="0"/>
            </a:endParaRPr>
          </a:p>
        </p:txBody>
      </p:sp>
      <p:pic>
        <p:nvPicPr>
          <p:cNvPr id="7" name="Content Placeholder 3">
            <a:extLst>
              <a:ext uri="{FF2B5EF4-FFF2-40B4-BE49-F238E27FC236}">
                <a16:creationId xmlns:a16="http://schemas.microsoft.com/office/drawing/2014/main" id="{2EC25565-B182-0F11-6EEF-FE3B90238F86}"/>
              </a:ext>
            </a:extLst>
          </p:cNvPr>
          <p:cNvPicPr>
            <a:picLocks noGrp="1" noChangeAspect="1"/>
          </p:cNvPicPr>
          <p:nvPr>
            <p:ph idx="1"/>
          </p:nvPr>
        </p:nvPicPr>
        <p:blipFill>
          <a:blip r:embed="rId2"/>
          <a:stretch>
            <a:fillRect/>
          </a:stretch>
        </p:blipFill>
        <p:spPr>
          <a:xfrm>
            <a:off x="1311152" y="3046737"/>
            <a:ext cx="8982916" cy="2556622"/>
          </a:xfrm>
          <a:prstGeom prst="rect">
            <a:avLst/>
          </a:prstGeom>
        </p:spPr>
      </p:pic>
      <p:sp>
        <p:nvSpPr>
          <p:cNvPr id="8" name="TextBox 7">
            <a:extLst>
              <a:ext uri="{FF2B5EF4-FFF2-40B4-BE49-F238E27FC236}">
                <a16:creationId xmlns:a16="http://schemas.microsoft.com/office/drawing/2014/main" id="{C53D195A-C1B7-B222-80A7-080B795CF6EB}"/>
              </a:ext>
            </a:extLst>
          </p:cNvPr>
          <p:cNvSpPr txBox="1"/>
          <p:nvPr/>
        </p:nvSpPr>
        <p:spPr>
          <a:xfrm>
            <a:off x="474785" y="5983959"/>
            <a:ext cx="11535507" cy="646331"/>
          </a:xfrm>
          <a:prstGeom prst="rect">
            <a:avLst/>
          </a:prstGeom>
          <a:noFill/>
        </p:spPr>
        <p:txBody>
          <a:bodyPr wrap="square">
            <a:spAutoFit/>
          </a:bodyPr>
          <a:lstStyle/>
          <a:p>
            <a:r>
              <a:rPr lang="en-US" dirty="0"/>
              <a:t>Some examples of supervised learning include linear regression, logistic regression, support vector machines, Naive Bayes, and decision tree.</a:t>
            </a:r>
            <a:endParaRPr lang="en-IN" dirty="0"/>
          </a:p>
        </p:txBody>
      </p:sp>
    </p:spTree>
    <p:extLst>
      <p:ext uri="{BB962C8B-B14F-4D97-AF65-F5344CB8AC3E}">
        <p14:creationId xmlns:p14="http://schemas.microsoft.com/office/powerpoint/2010/main" val="1301644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6749-B7D3-1C92-ECB0-64321FB5A76C}"/>
              </a:ext>
            </a:extLst>
          </p:cNvPr>
          <p:cNvSpPr>
            <a:spLocks noGrp="1"/>
          </p:cNvSpPr>
          <p:nvPr>
            <p:ph type="title"/>
          </p:nvPr>
        </p:nvSpPr>
        <p:spPr/>
        <p:txBody>
          <a:bodyPr/>
          <a:lstStyle/>
          <a:p>
            <a:r>
              <a:rPr lang="en-US" dirty="0"/>
              <a:t>Labelled and unlabeled data</a:t>
            </a:r>
            <a:endParaRPr lang="en-IN" dirty="0"/>
          </a:p>
        </p:txBody>
      </p:sp>
      <p:pic>
        <p:nvPicPr>
          <p:cNvPr id="4" name="Content Placeholder 3">
            <a:extLst>
              <a:ext uri="{FF2B5EF4-FFF2-40B4-BE49-F238E27FC236}">
                <a16:creationId xmlns:a16="http://schemas.microsoft.com/office/drawing/2014/main" id="{955C6A56-1034-FDA7-E93C-8C827B0EACF3}"/>
              </a:ext>
            </a:extLst>
          </p:cNvPr>
          <p:cNvPicPr>
            <a:picLocks noGrp="1" noChangeAspect="1"/>
          </p:cNvPicPr>
          <p:nvPr>
            <p:ph idx="1"/>
          </p:nvPr>
        </p:nvPicPr>
        <p:blipFill>
          <a:blip r:embed="rId2"/>
          <a:stretch>
            <a:fillRect/>
          </a:stretch>
        </p:blipFill>
        <p:spPr>
          <a:xfrm>
            <a:off x="1135155" y="1690688"/>
            <a:ext cx="8044703" cy="2219325"/>
          </a:xfrm>
          <a:prstGeom prst="rect">
            <a:avLst/>
          </a:prstGeom>
        </p:spPr>
      </p:pic>
      <p:pic>
        <p:nvPicPr>
          <p:cNvPr id="5" name="Picture 4">
            <a:extLst>
              <a:ext uri="{FF2B5EF4-FFF2-40B4-BE49-F238E27FC236}">
                <a16:creationId xmlns:a16="http://schemas.microsoft.com/office/drawing/2014/main" id="{AEF88DBB-E80E-E508-3E86-9747F4ABE064}"/>
              </a:ext>
            </a:extLst>
          </p:cNvPr>
          <p:cNvPicPr>
            <a:picLocks noChangeAspect="1"/>
          </p:cNvPicPr>
          <p:nvPr/>
        </p:nvPicPr>
        <p:blipFill>
          <a:blip r:embed="rId3"/>
          <a:stretch>
            <a:fillRect/>
          </a:stretch>
        </p:blipFill>
        <p:spPr>
          <a:xfrm>
            <a:off x="945777" y="4482353"/>
            <a:ext cx="7597588" cy="1866420"/>
          </a:xfrm>
          <a:prstGeom prst="rect">
            <a:avLst/>
          </a:prstGeom>
        </p:spPr>
      </p:pic>
    </p:spTree>
    <p:extLst>
      <p:ext uri="{BB962C8B-B14F-4D97-AF65-F5344CB8AC3E}">
        <p14:creationId xmlns:p14="http://schemas.microsoft.com/office/powerpoint/2010/main" val="2202109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miro.medium.com/v2/resize:fit:700/1*xwBV9KiiZC6RVzxAE0q-n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302" y="594302"/>
            <a:ext cx="8298704" cy="50029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23842" y="6447196"/>
            <a:ext cx="8115758" cy="261610"/>
          </a:xfrm>
          <a:prstGeom prst="rect">
            <a:avLst/>
          </a:prstGeom>
        </p:spPr>
        <p:txBody>
          <a:bodyPr wrap="square">
            <a:spAutoFit/>
          </a:bodyPr>
          <a:lstStyle/>
          <a:p>
            <a:r>
              <a:rPr lang="en-IN" sz="1100" dirty="0"/>
              <a:t>https://www.geeksforgeeks.org/supervised-unsupervised-learning/</a:t>
            </a:r>
          </a:p>
        </p:txBody>
      </p:sp>
    </p:spTree>
    <p:extLst>
      <p:ext uri="{BB962C8B-B14F-4D97-AF65-F5344CB8AC3E}">
        <p14:creationId xmlns:p14="http://schemas.microsoft.com/office/powerpoint/2010/main" val="414365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Supervised Learning</a:t>
            </a:r>
            <a:br>
              <a:rPr lang="en-US" dirty="0"/>
            </a:br>
            <a:endParaRPr lang="en-IN" dirty="0"/>
          </a:p>
        </p:txBody>
      </p:sp>
      <p:sp>
        <p:nvSpPr>
          <p:cNvPr id="4" name="Rectangle 3"/>
          <p:cNvSpPr/>
          <p:nvPr/>
        </p:nvSpPr>
        <p:spPr>
          <a:xfrm>
            <a:off x="602672" y="1249104"/>
            <a:ext cx="11187546" cy="5262979"/>
          </a:xfrm>
          <a:prstGeom prst="rect">
            <a:avLst/>
          </a:prstGeom>
        </p:spPr>
        <p:txBody>
          <a:bodyPr wrap="square">
            <a:spAutoFit/>
          </a:bodyPr>
          <a:lstStyle/>
          <a:p>
            <a:pPr>
              <a:buFont typeface="Arial" panose="020B0604020202020204" pitchFamily="34" charset="0"/>
              <a:buChar char="•"/>
            </a:pPr>
            <a:r>
              <a:rPr lang="en-US" sz="2800" b="1" dirty="0"/>
              <a:t>Definition</a:t>
            </a:r>
            <a:r>
              <a:rPr lang="en-US" sz="2800" dirty="0"/>
              <a:t>:</a:t>
            </a:r>
          </a:p>
          <a:p>
            <a:pPr marL="742950" lvl="1" indent="-285750">
              <a:buFont typeface="Arial" panose="020B0604020202020204" pitchFamily="34" charset="0"/>
              <a:buChar char="•"/>
            </a:pPr>
            <a:r>
              <a:rPr lang="en-US" sz="2800" dirty="0"/>
              <a:t>Training data includes desired solutions, known as labels.</a:t>
            </a:r>
          </a:p>
          <a:p>
            <a:pPr marL="742950" lvl="1" indent="-285750">
              <a:buFont typeface="Arial" panose="020B0604020202020204" pitchFamily="34" charset="0"/>
              <a:buChar char="•"/>
            </a:pPr>
            <a:r>
              <a:rPr lang="en-US" sz="2800" dirty="0"/>
              <a:t>The algorithm learns from labeled examples provided by a "supervisor."</a:t>
            </a:r>
          </a:p>
          <a:p>
            <a:pPr>
              <a:buFont typeface="Arial" panose="020B0604020202020204" pitchFamily="34" charset="0"/>
              <a:buChar char="•"/>
            </a:pPr>
            <a:r>
              <a:rPr lang="en-US" sz="2800" b="1" dirty="0"/>
              <a:t>Process</a:t>
            </a:r>
            <a:r>
              <a:rPr lang="en-US" sz="2800" dirty="0"/>
              <a:t>:</a:t>
            </a:r>
          </a:p>
          <a:p>
            <a:pPr marL="742950" lvl="1" indent="-285750">
              <a:buFont typeface="Arial" panose="020B0604020202020204" pitchFamily="34" charset="0"/>
              <a:buChar char="•"/>
            </a:pPr>
            <a:r>
              <a:rPr lang="en-US" sz="2800" b="1" dirty="0"/>
              <a:t>Training</a:t>
            </a:r>
            <a:r>
              <a:rPr lang="en-US" sz="2800" dirty="0"/>
              <a:t>: Machine is trained using well-labeled data with correct answers.</a:t>
            </a:r>
          </a:p>
          <a:p>
            <a:pPr marL="742950" lvl="1" indent="-285750">
              <a:buFont typeface="Arial" panose="020B0604020202020204" pitchFamily="34" charset="0"/>
              <a:buChar char="•"/>
            </a:pPr>
            <a:r>
              <a:rPr lang="en-US" sz="2800" b="1" dirty="0"/>
              <a:t>Prediction</a:t>
            </a:r>
            <a:r>
              <a:rPr lang="en-US" sz="2800" dirty="0"/>
              <a:t>: New examples are provided, and the algorithm uses the learned patterns to predict the correct outcomes.</a:t>
            </a:r>
          </a:p>
          <a:p>
            <a:pPr>
              <a:buFont typeface="Arial" panose="020B0604020202020204" pitchFamily="34" charset="0"/>
              <a:buChar char="•"/>
            </a:pPr>
            <a:r>
              <a:rPr lang="en-US" sz="2800" b="1" dirty="0"/>
              <a:t>Goal</a:t>
            </a:r>
            <a:r>
              <a:rPr lang="en-US" sz="2800" dirty="0"/>
              <a:t>:</a:t>
            </a:r>
          </a:p>
          <a:p>
            <a:pPr marL="742950" lvl="1" indent="-285750">
              <a:buFont typeface="Arial" panose="020B0604020202020204" pitchFamily="34" charset="0"/>
              <a:buChar char="•"/>
            </a:pPr>
            <a:r>
              <a:rPr lang="en-US" sz="2800" dirty="0"/>
              <a:t>To enable the algorithm to generalize from the labeled data and make accurate predictions on new, unseen data.</a:t>
            </a:r>
          </a:p>
        </p:txBody>
      </p:sp>
    </p:spTree>
    <p:extLst>
      <p:ext uri="{BB962C8B-B14F-4D97-AF65-F5344CB8AC3E}">
        <p14:creationId xmlns:p14="http://schemas.microsoft.com/office/powerpoint/2010/main" val="49160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iro.medium.com/v2/resize:fit:700/1*nyy-245gpsBASieNlwVpH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85466"/>
            <a:ext cx="8142174" cy="364071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IN" b="1" dirty="0"/>
              <a:t>Type of prediction </a:t>
            </a:r>
            <a:br>
              <a:rPr lang="en-IN" b="1" dirty="0"/>
            </a:br>
            <a:endParaRPr lang="en-IN" dirty="0"/>
          </a:p>
        </p:txBody>
      </p:sp>
      <p:sp>
        <p:nvSpPr>
          <p:cNvPr id="5" name="Rectangle 4"/>
          <p:cNvSpPr/>
          <p:nvPr/>
        </p:nvSpPr>
        <p:spPr>
          <a:xfrm>
            <a:off x="1828800" y="6380428"/>
            <a:ext cx="10363200" cy="369332"/>
          </a:xfrm>
          <a:prstGeom prst="rect">
            <a:avLst/>
          </a:prstGeom>
        </p:spPr>
        <p:txBody>
          <a:bodyPr wrap="square">
            <a:spAutoFit/>
          </a:bodyPr>
          <a:lstStyle/>
          <a:p>
            <a:r>
              <a:rPr lang="en-IN" dirty="0">
                <a:solidFill>
                  <a:srgbClr val="6B6B6B"/>
                </a:solidFill>
                <a:latin typeface="sohne"/>
              </a:rPr>
              <a:t>Image </a:t>
            </a:r>
            <a:r>
              <a:rPr lang="en-IN" dirty="0" err="1">
                <a:solidFill>
                  <a:srgbClr val="6B6B6B"/>
                </a:solidFill>
                <a:latin typeface="sohne"/>
              </a:rPr>
              <a:t>Source:</a:t>
            </a:r>
            <a:r>
              <a:rPr lang="en-IN" u="sng" dirty="0" err="1">
                <a:latin typeface="sohne"/>
                <a:hlinkClick r:id="rId3"/>
              </a:rPr>
              <a:t>https</a:t>
            </a:r>
            <a:r>
              <a:rPr lang="en-IN" u="sng" dirty="0">
                <a:latin typeface="sohne"/>
                <a:hlinkClick r:id="rId3"/>
              </a:rPr>
              <a:t>://www.mathworks.com/help/stats/machine-learning-in-matlab.html</a:t>
            </a:r>
            <a:endParaRPr lang="en-IN" dirty="0"/>
          </a:p>
        </p:txBody>
      </p:sp>
    </p:spTree>
    <p:extLst>
      <p:ext uri="{BB962C8B-B14F-4D97-AF65-F5344CB8AC3E}">
        <p14:creationId xmlns:p14="http://schemas.microsoft.com/office/powerpoint/2010/main" val="1455189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93582" cy="412923"/>
          </a:xfrm>
        </p:spPr>
        <p:txBody>
          <a:bodyPr>
            <a:normAutofit fontScale="90000"/>
          </a:bodyPr>
          <a:lstStyle/>
          <a:p>
            <a:r>
              <a:rPr lang="en-US" dirty="0"/>
              <a:t>Classification </a:t>
            </a:r>
            <a:endParaRPr lang="en-IN" dirty="0"/>
          </a:p>
        </p:txBody>
      </p:sp>
      <p:sp>
        <p:nvSpPr>
          <p:cNvPr id="5" name="Rectangle 4"/>
          <p:cNvSpPr/>
          <p:nvPr/>
        </p:nvSpPr>
        <p:spPr>
          <a:xfrm>
            <a:off x="540326" y="571586"/>
            <a:ext cx="10196947" cy="6247864"/>
          </a:xfrm>
          <a:prstGeom prst="rect">
            <a:avLst/>
          </a:prstGeom>
        </p:spPr>
        <p:txBody>
          <a:bodyPr wrap="square">
            <a:spAutoFit/>
          </a:bodyPr>
          <a:lstStyle/>
          <a:p>
            <a:endParaRPr lang="en-US" sz="2000" dirty="0"/>
          </a:p>
          <a:p>
            <a:pPr>
              <a:buFont typeface="Arial" panose="020B0604020202020204" pitchFamily="34" charset="0"/>
              <a:buChar char="•"/>
            </a:pPr>
            <a:r>
              <a:rPr lang="en-US" sz="2000" b="1" dirty="0"/>
              <a:t>Purpose</a:t>
            </a:r>
            <a:r>
              <a:rPr lang="en-US" sz="2000" dirty="0"/>
              <a:t>:</a:t>
            </a:r>
          </a:p>
          <a:p>
            <a:pPr marL="742950" lvl="1" indent="-285750">
              <a:buFont typeface="Arial" panose="020B0604020202020204" pitchFamily="34" charset="0"/>
              <a:buChar char="•"/>
            </a:pPr>
            <a:r>
              <a:rPr lang="en-US" sz="2000" dirty="0"/>
              <a:t>Predict outcomes based on data features.</a:t>
            </a:r>
          </a:p>
          <a:p>
            <a:pPr marL="742950" lvl="1" indent="-285750">
              <a:buFont typeface="Arial" panose="020B0604020202020204" pitchFamily="34" charset="0"/>
              <a:buChar char="•"/>
            </a:pPr>
            <a:r>
              <a:rPr lang="en-US" sz="2000" dirty="0"/>
              <a:t>Example: A bank predicting if a customer will default on a loan.</a:t>
            </a:r>
          </a:p>
          <a:p>
            <a:pPr marL="742950" lvl="1" indent="-285750">
              <a:buFont typeface="Arial" panose="020B0604020202020204" pitchFamily="34" charset="0"/>
              <a:buChar char="•"/>
            </a:pPr>
            <a:endParaRPr lang="en-US" sz="2000" dirty="0"/>
          </a:p>
          <a:p>
            <a:pPr>
              <a:buFont typeface="Arial" panose="020B0604020202020204" pitchFamily="34" charset="0"/>
              <a:buChar char="•"/>
            </a:pPr>
            <a:r>
              <a:rPr lang="en-US" sz="2000" b="1" dirty="0"/>
              <a:t>Key Components</a:t>
            </a:r>
            <a:r>
              <a:rPr lang="en-US" sz="2000" dirty="0"/>
              <a:t>:</a:t>
            </a:r>
          </a:p>
          <a:p>
            <a:pPr marL="742950" lvl="1" indent="-285750">
              <a:buFont typeface="Arial" panose="020B0604020202020204" pitchFamily="34" charset="0"/>
              <a:buChar char="•"/>
            </a:pPr>
            <a:r>
              <a:rPr lang="en-US" sz="2000" b="1" dirty="0"/>
              <a:t>Features</a:t>
            </a:r>
            <a:r>
              <a:rPr lang="en-US" sz="2000" dirty="0"/>
              <a:t>: Characteristics of the data (e.g., credit history, number of loans).</a:t>
            </a:r>
          </a:p>
          <a:p>
            <a:pPr marL="742950" lvl="1" indent="-285750">
              <a:buFont typeface="Arial" panose="020B0604020202020204" pitchFamily="34" charset="0"/>
              <a:buChar char="•"/>
            </a:pPr>
            <a:r>
              <a:rPr lang="en-US" sz="2000" b="1" dirty="0"/>
              <a:t>Target</a:t>
            </a:r>
            <a:r>
              <a:rPr lang="en-US" sz="2000" dirty="0"/>
              <a:t>: The outcome to be predicted (e.g., loan repayment status).</a:t>
            </a:r>
          </a:p>
          <a:p>
            <a:pPr marL="742950" lvl="1" indent="-285750">
              <a:buFont typeface="Arial" panose="020B0604020202020204" pitchFamily="34" charset="0"/>
              <a:buChar char="•"/>
            </a:pPr>
            <a:endParaRPr lang="en-US" sz="2000" dirty="0"/>
          </a:p>
          <a:p>
            <a:pPr>
              <a:buFont typeface="Arial" panose="020B0604020202020204" pitchFamily="34" charset="0"/>
              <a:buChar char="•"/>
            </a:pPr>
            <a:r>
              <a:rPr lang="en-US" sz="2000" b="1" dirty="0"/>
              <a:t>Types</a:t>
            </a:r>
            <a:r>
              <a:rPr lang="en-US" sz="2000" dirty="0"/>
              <a:t>:</a:t>
            </a:r>
          </a:p>
          <a:p>
            <a:pPr marL="742950" lvl="1" indent="-285750">
              <a:buFont typeface="Arial" panose="020B0604020202020204" pitchFamily="34" charset="0"/>
              <a:buChar char="•"/>
            </a:pPr>
            <a:r>
              <a:rPr lang="en-US" sz="2000" b="1" dirty="0"/>
              <a:t>Binary Classification</a:t>
            </a:r>
            <a:r>
              <a:rPr lang="en-US" sz="2000" dirty="0"/>
              <a:t>: Two possible outcomes (e.g., Yes/No, 1/0).</a:t>
            </a:r>
          </a:p>
          <a:p>
            <a:pPr marL="742950" lvl="1" indent="-285750">
              <a:buFont typeface="Arial" panose="020B0604020202020204" pitchFamily="34" charset="0"/>
              <a:buChar char="•"/>
            </a:pPr>
            <a:r>
              <a:rPr lang="en-US" sz="2000" b="1" dirty="0"/>
              <a:t>Multiclass Classification</a:t>
            </a:r>
            <a:r>
              <a:rPr lang="en-US" sz="2000" dirty="0"/>
              <a:t>: More than two possible outcomes.</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sz="2000" dirty="0"/>
          </a:p>
          <a:p>
            <a:pPr>
              <a:buFont typeface="Arial" panose="020B0604020202020204" pitchFamily="34" charset="0"/>
              <a:buChar char="•"/>
            </a:pPr>
            <a:r>
              <a:rPr lang="en-US" sz="2000" b="1" dirty="0"/>
              <a:t>Common Algorithms</a:t>
            </a:r>
            <a:r>
              <a:rPr lang="en-US" sz="2000" dirty="0"/>
              <a:t>:</a:t>
            </a:r>
          </a:p>
          <a:p>
            <a:pPr marL="742950" lvl="1" indent="-285750">
              <a:buFont typeface="Arial" panose="020B0604020202020204" pitchFamily="34" charset="0"/>
              <a:buChar char="•"/>
            </a:pPr>
            <a:r>
              <a:rPr lang="en-US" sz="2000" b="1" dirty="0"/>
              <a:t>Logistic Regression</a:t>
            </a:r>
            <a:endParaRPr lang="en-US" sz="2000" dirty="0"/>
          </a:p>
          <a:p>
            <a:pPr marL="742950" lvl="1" indent="-285750">
              <a:buFont typeface="Arial" panose="020B0604020202020204" pitchFamily="34" charset="0"/>
              <a:buChar char="•"/>
            </a:pPr>
            <a:r>
              <a:rPr lang="en-US" sz="2000" b="1" dirty="0"/>
              <a:t>Decision Tree Classifier</a:t>
            </a:r>
            <a:endParaRPr lang="en-US" sz="2000" dirty="0"/>
          </a:p>
          <a:p>
            <a:pPr marL="742950" lvl="1" indent="-285750">
              <a:buFont typeface="Arial" panose="020B0604020202020204" pitchFamily="34" charset="0"/>
              <a:buChar char="•"/>
            </a:pPr>
            <a:r>
              <a:rPr lang="en-US" sz="2000" b="1" dirty="0"/>
              <a:t>K Nearest Neighbor Classifier</a:t>
            </a:r>
            <a:endParaRPr lang="en-US" sz="2000" dirty="0"/>
          </a:p>
          <a:p>
            <a:pPr marL="742950" lvl="1" indent="-285750">
              <a:buFont typeface="Arial" panose="020B0604020202020204" pitchFamily="34" charset="0"/>
              <a:buChar char="•"/>
            </a:pPr>
            <a:r>
              <a:rPr lang="en-US" sz="2000" b="1" dirty="0"/>
              <a:t>Random Forest Classifier</a:t>
            </a:r>
            <a:endParaRPr lang="en-US" sz="2000" dirty="0"/>
          </a:p>
          <a:p>
            <a:pPr marL="742950" lvl="1" indent="-285750">
              <a:buFont typeface="Arial" panose="020B0604020202020204" pitchFamily="34" charset="0"/>
              <a:buChar char="•"/>
            </a:pPr>
            <a:r>
              <a:rPr lang="en-US" sz="2000" b="1" dirty="0"/>
              <a:t>Neural Networks</a:t>
            </a:r>
            <a:endParaRPr lang="en-US" sz="2000" dirty="0"/>
          </a:p>
        </p:txBody>
      </p:sp>
      <p:sp>
        <p:nvSpPr>
          <p:cNvPr id="6" name="Rectangle 5"/>
          <p:cNvSpPr/>
          <p:nvPr/>
        </p:nvSpPr>
        <p:spPr>
          <a:xfrm>
            <a:off x="5375563" y="6496210"/>
            <a:ext cx="8506691" cy="261610"/>
          </a:xfrm>
          <a:prstGeom prst="rect">
            <a:avLst/>
          </a:prstGeom>
        </p:spPr>
        <p:txBody>
          <a:bodyPr wrap="square">
            <a:spAutoFit/>
          </a:bodyPr>
          <a:lstStyle/>
          <a:p>
            <a:r>
              <a:rPr lang="en-IN" sz="1050"/>
              <a:t>https://medium.com/@betulsamancii/supervised-vs-unsupervised-learning-630e024093bd</a:t>
            </a:r>
          </a:p>
        </p:txBody>
      </p:sp>
    </p:spTree>
    <p:extLst>
      <p:ext uri="{BB962C8B-B14F-4D97-AF65-F5344CB8AC3E}">
        <p14:creationId xmlns:p14="http://schemas.microsoft.com/office/powerpoint/2010/main" val="1311236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35E1DC-80B9-9643-EDB6-A25C653A788A}"/>
              </a:ext>
            </a:extLst>
          </p:cNvPr>
          <p:cNvSpPr>
            <a:spLocks noGrp="1"/>
          </p:cNvSpPr>
          <p:nvPr>
            <p:ph type="title"/>
          </p:nvPr>
        </p:nvSpPr>
        <p:spPr>
          <a:xfrm>
            <a:off x="401781" y="240435"/>
            <a:ext cx="10009909" cy="313748"/>
          </a:xfrm>
        </p:spPr>
        <p:txBody>
          <a:bodyPr>
            <a:normAutofit fontScale="90000"/>
          </a:bodyPr>
          <a:lstStyle/>
          <a:p>
            <a:r>
              <a:rPr lang="en-US" b="1" dirty="0"/>
              <a:t>Regression </a:t>
            </a:r>
            <a:endParaRPr lang="en-IN" b="1" dirty="0"/>
          </a:p>
        </p:txBody>
      </p:sp>
      <p:sp>
        <p:nvSpPr>
          <p:cNvPr id="5" name="Rectangle 1"/>
          <p:cNvSpPr>
            <a:spLocks noGrp="1" noChangeArrowheads="1"/>
          </p:cNvSpPr>
          <p:nvPr>
            <p:ph idx="1"/>
          </p:nvPr>
        </p:nvSpPr>
        <p:spPr bwMode="auto">
          <a:xfrm>
            <a:off x="401781" y="753755"/>
            <a:ext cx="11457710"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Purpose</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Predict continuous values rather than categories.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Example: Predicting the price of a house based on its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Key Components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Features</a:t>
            </a:r>
            <a:r>
              <a:rPr kumimoji="0" lang="en-US" altLang="en-US" sz="2000" b="0" i="0" u="none" strike="noStrike" cap="none" normalizeH="0" baseline="0" dirty="0">
                <a:ln>
                  <a:noFill/>
                </a:ln>
                <a:solidFill>
                  <a:schemeClr val="tx1"/>
                </a:solidFill>
                <a:effectLst/>
                <a:latin typeface="Arial" panose="020B0604020202020204" pitchFamily="34" charset="0"/>
              </a:rPr>
              <a:t>: Attributes of the data (e.g., lot size, number of bedrooms, neighborhood).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Target</a:t>
            </a:r>
            <a:r>
              <a:rPr kumimoji="0" lang="en-US" altLang="en-US" sz="2000" b="0" i="0" u="none" strike="noStrike" cap="none" normalizeH="0" baseline="0" dirty="0">
                <a:ln>
                  <a:noFill/>
                </a:ln>
                <a:solidFill>
                  <a:schemeClr val="tx1"/>
                </a:solidFill>
                <a:effectLst/>
                <a:latin typeface="Arial" panose="020B0604020202020204" pitchFamily="34" charset="0"/>
              </a:rPr>
              <a:t>: The continuous value to be predicted (e.g., house price).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Process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Train an algorithm to understand how features relate to the target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 the trained model to predict values for new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Common Algorithms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Linear Regression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Decision Tree Regressor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K Nearest Neighbor Regressor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Random Forest Regressor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Neural Networks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6448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and Regression </a:t>
            </a:r>
            <a:endParaRPr lang="en-IN" dirty="0"/>
          </a:p>
        </p:txBody>
      </p:sp>
      <p:pic>
        <p:nvPicPr>
          <p:cNvPr id="5122" name="Picture 2" descr="https://miro.medium.com/v2/resize:fit:700/1*fGL8v_YRuiPv6pUXwv24c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1343" y="1690688"/>
            <a:ext cx="6810165" cy="38234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3181" y="6490112"/>
            <a:ext cx="11845637" cy="261610"/>
          </a:xfrm>
          <a:prstGeom prst="rect">
            <a:avLst/>
          </a:prstGeom>
        </p:spPr>
        <p:txBody>
          <a:bodyPr wrap="square">
            <a:spAutoFit/>
          </a:bodyPr>
          <a:lstStyle/>
          <a:p>
            <a:r>
              <a:rPr lang="en-IN" sz="1050" dirty="0"/>
              <a:t>https://static.javatpoint.com/tutorial/machine-learning/images/regression-vs-classification-in-machine-learning.png</a:t>
            </a:r>
          </a:p>
        </p:txBody>
      </p:sp>
      <p:sp>
        <p:nvSpPr>
          <p:cNvPr id="5" name="Rectangle 4"/>
          <p:cNvSpPr/>
          <p:nvPr/>
        </p:nvSpPr>
        <p:spPr>
          <a:xfrm>
            <a:off x="7980219" y="2955123"/>
            <a:ext cx="3657600" cy="2308324"/>
          </a:xfrm>
          <a:prstGeom prst="rect">
            <a:avLst/>
          </a:prstGeom>
        </p:spPr>
        <p:txBody>
          <a:bodyPr wrap="square">
            <a:spAutoFit/>
          </a:bodyPr>
          <a:lstStyle/>
          <a:p>
            <a:pPr marL="285750" indent="-285750">
              <a:buFont typeface="Arial" panose="020B0604020202020204" pitchFamily="34" charset="0"/>
              <a:buChar char="•"/>
            </a:pPr>
            <a:r>
              <a:rPr lang="en-US" dirty="0"/>
              <a:t>For example, Logistic Regression is commonly used for classification,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it can output a value that corresponds to the probability of belonging to a given class (e.g., 20% chance of being spam).</a:t>
            </a:r>
            <a:endParaRPr lang="en-IN" dirty="0"/>
          </a:p>
        </p:txBody>
      </p:sp>
      <p:sp>
        <p:nvSpPr>
          <p:cNvPr id="6" name="Rectangle 5"/>
          <p:cNvSpPr/>
          <p:nvPr/>
        </p:nvSpPr>
        <p:spPr>
          <a:xfrm>
            <a:off x="7980219" y="1690688"/>
            <a:ext cx="3920835" cy="923330"/>
          </a:xfrm>
          <a:prstGeom prst="rect">
            <a:avLst/>
          </a:prstGeom>
        </p:spPr>
        <p:txBody>
          <a:bodyPr wrap="square">
            <a:spAutoFit/>
          </a:bodyPr>
          <a:lstStyle/>
          <a:p>
            <a:pPr marL="285750" indent="-285750">
              <a:buFont typeface="Arial" panose="020B0604020202020204" pitchFamily="34" charset="0"/>
              <a:buChar char="•"/>
            </a:pPr>
            <a:r>
              <a:rPr lang="en-US" dirty="0"/>
              <a:t>Some algorithms can be used for both regression and classification tasks</a:t>
            </a:r>
            <a:endParaRPr lang="en-IN" dirty="0"/>
          </a:p>
        </p:txBody>
      </p:sp>
    </p:spTree>
    <p:extLst>
      <p:ext uri="{BB962C8B-B14F-4D97-AF65-F5344CB8AC3E}">
        <p14:creationId xmlns:p14="http://schemas.microsoft.com/office/powerpoint/2010/main" val="2233010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Classification and Regression </a:t>
            </a:r>
            <a:endParaRPr lang="en-IN" dirty="0"/>
          </a:p>
        </p:txBody>
      </p:sp>
      <p:pic>
        <p:nvPicPr>
          <p:cNvPr id="8194" name="Picture 2" descr="https://miro.medium.com/v2/resize:fit:700/1*__28yE9s8D048FgGQ5sR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811" y="1666009"/>
            <a:ext cx="666750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5965680" y="4113501"/>
            <a:ext cx="4638675" cy="2371725"/>
          </a:xfrm>
          <a:prstGeom prst="rect">
            <a:avLst/>
          </a:prstGeom>
        </p:spPr>
      </p:pic>
      <p:sp>
        <p:nvSpPr>
          <p:cNvPr id="6" name="TextBox 5"/>
          <p:cNvSpPr txBox="1"/>
          <p:nvPr/>
        </p:nvSpPr>
        <p:spPr>
          <a:xfrm>
            <a:off x="1108364" y="5181600"/>
            <a:ext cx="1814945" cy="369332"/>
          </a:xfrm>
          <a:prstGeom prst="rect">
            <a:avLst/>
          </a:prstGeom>
          <a:noFill/>
        </p:spPr>
        <p:txBody>
          <a:bodyPr wrap="square" rtlCol="0">
            <a:spAutoFit/>
          </a:bodyPr>
          <a:lstStyle/>
          <a:p>
            <a:r>
              <a:rPr lang="en-US" b="1" dirty="0"/>
              <a:t>Guess the type</a:t>
            </a:r>
            <a:endParaRPr lang="en-IN" b="1" dirty="0"/>
          </a:p>
        </p:txBody>
      </p:sp>
    </p:spTree>
    <p:extLst>
      <p:ext uri="{BB962C8B-B14F-4D97-AF65-F5344CB8AC3E}">
        <p14:creationId xmlns:p14="http://schemas.microsoft.com/office/powerpoint/2010/main" val="4065548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036" y="175734"/>
            <a:ext cx="9857509" cy="613975"/>
          </a:xfrm>
        </p:spPr>
        <p:txBody>
          <a:bodyPr>
            <a:normAutofit fontScale="90000"/>
          </a:bodyPr>
          <a:lstStyle/>
          <a:p>
            <a:r>
              <a:rPr lang="en-IN" b="1" dirty="0"/>
              <a:t>Unsupervised learning </a:t>
            </a:r>
          </a:p>
        </p:txBody>
      </p:sp>
      <p:sp>
        <p:nvSpPr>
          <p:cNvPr id="3" name="Content Placeholder 2"/>
          <p:cNvSpPr>
            <a:spLocks noGrp="1"/>
          </p:cNvSpPr>
          <p:nvPr>
            <p:ph idx="1"/>
          </p:nvPr>
        </p:nvSpPr>
        <p:spPr>
          <a:xfrm>
            <a:off x="207818" y="2506662"/>
            <a:ext cx="11831782" cy="3907993"/>
          </a:xfrm>
        </p:spPr>
        <p:txBody>
          <a:bodyPr>
            <a:normAutofit/>
          </a:bodyPr>
          <a:lstStyle/>
          <a:p>
            <a:r>
              <a:rPr lang="en-US" dirty="0"/>
              <a:t>In </a:t>
            </a:r>
            <a:r>
              <a:rPr lang="en-US" i="1" dirty="0"/>
              <a:t>unsupervised learning</a:t>
            </a:r>
            <a:r>
              <a:rPr lang="en-US" dirty="0"/>
              <a:t>, as you might guess, the training data is unlabeled.</a:t>
            </a:r>
          </a:p>
          <a:p>
            <a:r>
              <a:rPr lang="en-US" dirty="0"/>
              <a:t>The system tries to learn without a teacher.</a:t>
            </a:r>
          </a:p>
          <a:p>
            <a:r>
              <a:rPr lang="en-US" dirty="0"/>
              <a:t>Unsupervised learning algorithms employ unlabeled data to discover patterns from the data on their own. </a:t>
            </a:r>
          </a:p>
          <a:p>
            <a:r>
              <a:rPr lang="en-US" dirty="0"/>
              <a:t>The systems are able to identify hidden features from the input data provided. </a:t>
            </a:r>
          </a:p>
          <a:p>
            <a:r>
              <a:rPr lang="en-US" dirty="0"/>
              <a:t>Once the data is more readable, the patterns and similarities become more evident.</a:t>
            </a:r>
            <a:endParaRPr lang="en-IN" dirty="0"/>
          </a:p>
          <a:p>
            <a:r>
              <a:rPr lang="en-US" dirty="0"/>
              <a:t>Goal: </a:t>
            </a:r>
            <a:r>
              <a:rPr lang="en-US" b="1" i="1" dirty="0"/>
              <a:t>Discover patterns, relationships, and structures within the data</a:t>
            </a:r>
            <a:r>
              <a:rPr lang="en-US" dirty="0"/>
              <a:t>.</a:t>
            </a:r>
            <a:endParaRPr lang="en-IN" dirty="0"/>
          </a:p>
        </p:txBody>
      </p:sp>
      <p:pic>
        <p:nvPicPr>
          <p:cNvPr id="10242" name="Picture 2" descr="https://miro.medium.com/v2/resize:fit:700/1*hKuS3q4rdDPwqEehTNuVh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0" y="203689"/>
            <a:ext cx="6667500" cy="218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817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54E7-2B3E-D79C-39C2-2974393B6A9B}"/>
              </a:ext>
            </a:extLst>
          </p:cNvPr>
          <p:cNvSpPr>
            <a:spLocks noGrp="1"/>
          </p:cNvSpPr>
          <p:nvPr>
            <p:ph type="title"/>
          </p:nvPr>
        </p:nvSpPr>
        <p:spPr/>
        <p:txBody>
          <a:bodyPr>
            <a:normAutofit fontScale="90000"/>
          </a:bodyPr>
          <a:lstStyle/>
          <a:p>
            <a:r>
              <a:rPr lang="en-US" sz="2700" dirty="0">
                <a:latin typeface="Times New Roman" panose="02020603050405020304" pitchFamily="18" charset="0"/>
                <a:cs typeface="Times New Roman" panose="02020603050405020304" pitchFamily="18" charset="0"/>
              </a:rPr>
              <a:t>Let’s have a look at an example of an AI-driven product - Amazon Echo.</a:t>
            </a:r>
            <a:br>
              <a:rPr lang="en-US" sz="2700" dirty="0">
                <a:latin typeface="Times New Roman" panose="02020603050405020304" pitchFamily="18" charset="0"/>
                <a:cs typeface="Times New Roman" panose="02020603050405020304" pitchFamily="18" charset="0"/>
              </a:rPr>
            </a:br>
            <a:br>
              <a:rPr lang="en-US" dirty="0"/>
            </a:br>
            <a:endParaRPr lang="en-IN" dirty="0"/>
          </a:p>
        </p:txBody>
      </p:sp>
      <p:pic>
        <p:nvPicPr>
          <p:cNvPr id="4" name="Content Placeholder 3">
            <a:extLst>
              <a:ext uri="{FF2B5EF4-FFF2-40B4-BE49-F238E27FC236}">
                <a16:creationId xmlns:a16="http://schemas.microsoft.com/office/drawing/2014/main" id="{8814AB7D-FE4D-2209-A97A-52AC32D2FFE8}"/>
              </a:ext>
            </a:extLst>
          </p:cNvPr>
          <p:cNvPicPr>
            <a:picLocks noGrp="1" noChangeAspect="1"/>
          </p:cNvPicPr>
          <p:nvPr>
            <p:ph idx="1"/>
          </p:nvPr>
        </p:nvPicPr>
        <p:blipFill>
          <a:blip r:embed="rId2"/>
          <a:stretch>
            <a:fillRect/>
          </a:stretch>
        </p:blipFill>
        <p:spPr>
          <a:xfrm>
            <a:off x="1308848" y="702983"/>
            <a:ext cx="8068235" cy="3282594"/>
          </a:xfrm>
          <a:prstGeom prst="rect">
            <a:avLst/>
          </a:prstGeom>
        </p:spPr>
      </p:pic>
      <p:sp>
        <p:nvSpPr>
          <p:cNvPr id="6" name="TextBox 5">
            <a:extLst>
              <a:ext uri="{FF2B5EF4-FFF2-40B4-BE49-F238E27FC236}">
                <a16:creationId xmlns:a16="http://schemas.microsoft.com/office/drawing/2014/main" id="{E9D60D1A-3971-E67C-6B17-B8A71F4420E2}"/>
              </a:ext>
            </a:extLst>
          </p:cNvPr>
          <p:cNvSpPr txBox="1"/>
          <p:nvPr/>
        </p:nvSpPr>
        <p:spPr>
          <a:xfrm>
            <a:off x="1210235" y="4765213"/>
            <a:ext cx="8166847" cy="1477328"/>
          </a:xfrm>
          <a:prstGeom prst="rect">
            <a:avLst/>
          </a:prstGeom>
          <a:noFill/>
        </p:spPr>
        <p:txBody>
          <a:bodyPr wrap="square">
            <a:spAutoFit/>
          </a:bodyPr>
          <a:lstStyle/>
          <a:p>
            <a:r>
              <a:rPr lang="en-US" dirty="0"/>
              <a:t>Other examples of AI</a:t>
            </a:r>
          </a:p>
          <a:p>
            <a:r>
              <a:rPr lang="en-US" dirty="0"/>
              <a:t>Machine Translation such as Google Translate</a:t>
            </a:r>
          </a:p>
          <a:p>
            <a:r>
              <a:rPr lang="en-US" dirty="0"/>
              <a:t>Self Driving Vehicles such as Google’s Waymo</a:t>
            </a:r>
          </a:p>
          <a:p>
            <a:r>
              <a:rPr lang="en-US" dirty="0"/>
              <a:t>AI Robots such as Sophia and Aibo</a:t>
            </a:r>
          </a:p>
          <a:p>
            <a:r>
              <a:rPr lang="en-US" dirty="0"/>
              <a:t>Speech Recognition applications like Apple’s Siri or OK Google</a:t>
            </a:r>
            <a:endParaRPr lang="en-IN" dirty="0"/>
          </a:p>
        </p:txBody>
      </p:sp>
    </p:spTree>
    <p:extLst>
      <p:ext uri="{BB962C8B-B14F-4D97-AF65-F5344CB8AC3E}">
        <p14:creationId xmlns:p14="http://schemas.microsoft.com/office/powerpoint/2010/main" val="1272664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824F93-1C6A-13B9-2D41-FB118ED39090}"/>
              </a:ext>
            </a:extLst>
          </p:cNvPr>
          <p:cNvSpPr>
            <a:spLocks noGrp="1"/>
          </p:cNvSpPr>
          <p:nvPr>
            <p:ph idx="1"/>
          </p:nvPr>
        </p:nvSpPr>
        <p:spPr>
          <a:xfrm>
            <a:off x="838200" y="466165"/>
            <a:ext cx="10515600" cy="5710798"/>
          </a:xfrm>
        </p:spPr>
        <p:txBody>
          <a:bodyPr/>
          <a:lstStyle/>
          <a:p>
            <a:r>
              <a:rPr lang="en-US" dirty="0"/>
              <a:t>Below is an example of an unsupervised learning method that trains a model using unlabeled data. In this case, the data consists of different vehicles. The purpose of the model is to classify each kind of vehicle.</a:t>
            </a:r>
          </a:p>
          <a:p>
            <a:endParaRPr lang="en-US" dirty="0"/>
          </a:p>
          <a:p>
            <a:pPr marL="0" indent="0">
              <a:buNone/>
            </a:pPr>
            <a:endParaRPr lang="en-US" dirty="0"/>
          </a:p>
          <a:p>
            <a:endParaRPr lang="en-US" dirty="0"/>
          </a:p>
          <a:p>
            <a:endParaRPr lang="en-US" dirty="0"/>
          </a:p>
          <a:p>
            <a:endParaRPr lang="en-US" dirty="0"/>
          </a:p>
          <a:p>
            <a:endParaRPr lang="en-US" dirty="0"/>
          </a:p>
        </p:txBody>
      </p:sp>
      <p:pic>
        <p:nvPicPr>
          <p:cNvPr id="3074" name="Picture 2" descr="unlabelled-data">
            <a:extLst>
              <a:ext uri="{FF2B5EF4-FFF2-40B4-BE49-F238E27FC236}">
                <a16:creationId xmlns:a16="http://schemas.microsoft.com/office/drawing/2014/main" id="{B9C24BD1-1C94-A538-159E-E98BBAA9D2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14082"/>
            <a:ext cx="9793941" cy="2483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684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09649" y="501134"/>
            <a:ext cx="5863656" cy="584775"/>
          </a:xfrm>
          <a:prstGeom prst="rect">
            <a:avLst/>
          </a:prstGeom>
        </p:spPr>
        <p:txBody>
          <a:bodyPr wrap="none">
            <a:spAutoFit/>
          </a:bodyPr>
          <a:lstStyle/>
          <a:p>
            <a:r>
              <a:rPr lang="en-IN" sz="3200" b="1" dirty="0"/>
              <a:t>Unsupervised learning algorithms</a:t>
            </a:r>
          </a:p>
        </p:txBody>
      </p:sp>
      <p:sp>
        <p:nvSpPr>
          <p:cNvPr id="5" name="Rectangle 4"/>
          <p:cNvSpPr/>
          <p:nvPr/>
        </p:nvSpPr>
        <p:spPr>
          <a:xfrm>
            <a:off x="924905" y="1243438"/>
            <a:ext cx="7637204" cy="5355312"/>
          </a:xfrm>
          <a:prstGeom prst="rect">
            <a:avLst/>
          </a:prstGeom>
        </p:spPr>
        <p:txBody>
          <a:bodyPr wrap="square">
            <a:spAutoFit/>
          </a:bodyPr>
          <a:lstStyle/>
          <a:p>
            <a:r>
              <a:rPr lang="en-US" dirty="0"/>
              <a:t>• Clustering </a:t>
            </a:r>
          </a:p>
          <a:p>
            <a:r>
              <a:rPr lang="en-US" dirty="0"/>
              <a:t>— K-Means </a:t>
            </a:r>
          </a:p>
          <a:p>
            <a:r>
              <a:rPr lang="en-US" dirty="0"/>
              <a:t>— DBSCAN </a:t>
            </a:r>
          </a:p>
          <a:p>
            <a:r>
              <a:rPr lang="en-US" dirty="0"/>
              <a:t>— Hierarchical Cluster Analysis (HCA)</a:t>
            </a:r>
          </a:p>
          <a:p>
            <a:endParaRPr lang="en-US" dirty="0"/>
          </a:p>
          <a:p>
            <a:r>
              <a:rPr lang="en-IN" dirty="0"/>
              <a:t>Anomaly Detection and Novelty Detection</a:t>
            </a:r>
            <a:br>
              <a:rPr lang="en-IN" dirty="0"/>
            </a:br>
            <a:r>
              <a:rPr lang="en-IN" dirty="0"/>
              <a:t>— One-class SVM</a:t>
            </a:r>
            <a:br>
              <a:rPr lang="en-IN" dirty="0"/>
            </a:br>
            <a:r>
              <a:rPr lang="en-IN" dirty="0"/>
              <a:t>— Isolation Forest</a:t>
            </a:r>
          </a:p>
          <a:p>
            <a:endParaRPr lang="en-IN" dirty="0"/>
          </a:p>
          <a:p>
            <a:r>
              <a:rPr lang="en-IN" dirty="0"/>
              <a:t>Visualization and Dimensionality Reduction</a:t>
            </a:r>
            <a:br>
              <a:rPr lang="en-IN" dirty="0"/>
            </a:br>
            <a:r>
              <a:rPr lang="en-IN" dirty="0"/>
              <a:t>— Principal Component Analysis (PCA)</a:t>
            </a:r>
            <a:br>
              <a:rPr lang="en-IN" dirty="0"/>
            </a:br>
            <a:r>
              <a:rPr lang="en-IN" dirty="0"/>
              <a:t>— Kernel PCA</a:t>
            </a:r>
            <a:br>
              <a:rPr lang="en-IN" dirty="0"/>
            </a:br>
            <a:r>
              <a:rPr lang="en-IN" dirty="0"/>
              <a:t>— Locally-Linear Embedding (LLE)</a:t>
            </a:r>
          </a:p>
          <a:p>
            <a:endParaRPr lang="en-IN" dirty="0"/>
          </a:p>
          <a:p>
            <a:r>
              <a:rPr lang="en-IN" dirty="0"/>
              <a:t>Association Rule Learning</a:t>
            </a:r>
            <a:br>
              <a:rPr lang="en-IN" dirty="0"/>
            </a:br>
            <a:r>
              <a:rPr lang="en-IN" dirty="0"/>
              <a:t>— </a:t>
            </a:r>
            <a:r>
              <a:rPr lang="en-IN" dirty="0" err="1"/>
              <a:t>Apriori</a:t>
            </a:r>
            <a:br>
              <a:rPr lang="en-IN" dirty="0"/>
            </a:br>
            <a:r>
              <a:rPr lang="en-IN" dirty="0"/>
              <a:t>— </a:t>
            </a:r>
            <a:r>
              <a:rPr lang="en-IN" dirty="0" err="1"/>
              <a:t>Eclat</a:t>
            </a:r>
            <a:endParaRPr lang="en-IN" dirty="0"/>
          </a:p>
          <a:p>
            <a:endParaRPr lang="en-US" dirty="0"/>
          </a:p>
          <a:p>
            <a:endParaRPr lang="en-IN" dirty="0"/>
          </a:p>
        </p:txBody>
      </p:sp>
    </p:spTree>
    <p:extLst>
      <p:ext uri="{BB962C8B-B14F-4D97-AF65-F5344CB8AC3E}">
        <p14:creationId xmlns:p14="http://schemas.microsoft.com/office/powerpoint/2010/main" val="1412300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4623" y="1068457"/>
            <a:ext cx="11049000" cy="4713721"/>
          </a:xfrm>
        </p:spPr>
        <p:txBody>
          <a:bodyPr>
            <a:normAutofit lnSpcReduction="10000"/>
          </a:bodyPr>
          <a:lstStyle/>
          <a:p>
            <a:pPr marL="0" indent="0">
              <a:buNone/>
            </a:pPr>
            <a:r>
              <a:rPr lang="en-IN" b="1" dirty="0"/>
              <a:t>1. Clustering</a:t>
            </a:r>
            <a:r>
              <a:rPr lang="en-IN" dirty="0"/>
              <a:t>:</a:t>
            </a:r>
          </a:p>
          <a:p>
            <a:pPr lvl="1"/>
            <a:r>
              <a:rPr lang="en-IN" dirty="0"/>
              <a:t>Groups similar data points into clusters.</a:t>
            </a:r>
          </a:p>
          <a:p>
            <a:pPr lvl="1"/>
            <a:r>
              <a:rPr lang="en-IN" dirty="0"/>
              <a:t>Maximizes intra-cluster similarity and minimizes inter-cluster similarity.</a:t>
            </a:r>
          </a:p>
          <a:p>
            <a:pPr lvl="1"/>
            <a:endParaRPr lang="en-IN" dirty="0"/>
          </a:p>
          <a:p>
            <a:pPr lvl="1"/>
            <a:r>
              <a:rPr lang="en-IN" b="1" dirty="0"/>
              <a:t>Algorithms</a:t>
            </a:r>
            <a:r>
              <a:rPr lang="en-IN" dirty="0"/>
              <a:t>:</a:t>
            </a:r>
          </a:p>
          <a:p>
            <a:pPr lvl="2"/>
            <a:r>
              <a:rPr lang="en-IN" dirty="0"/>
              <a:t>K-Means</a:t>
            </a:r>
          </a:p>
          <a:p>
            <a:pPr lvl="2"/>
            <a:r>
              <a:rPr lang="en-IN" dirty="0"/>
              <a:t>DBSCAN</a:t>
            </a:r>
          </a:p>
          <a:p>
            <a:pPr lvl="2"/>
            <a:r>
              <a:rPr lang="en-IN" dirty="0"/>
              <a:t>Hierarchical Cluster Analysis (HCA)</a:t>
            </a:r>
          </a:p>
          <a:p>
            <a:pPr lvl="2"/>
            <a:r>
              <a:rPr lang="en-IN" dirty="0"/>
              <a:t>Gaussian Mixture Models (GMMs)</a:t>
            </a:r>
          </a:p>
          <a:p>
            <a:pPr lvl="2"/>
            <a:r>
              <a:rPr lang="en-IN" dirty="0"/>
              <a:t>Principal Component Analysis (PCA)</a:t>
            </a:r>
          </a:p>
          <a:p>
            <a:pPr lvl="2"/>
            <a:r>
              <a:rPr lang="en-IN" dirty="0"/>
              <a:t>Density-Based Spatial Clustering (DBSCAN)</a:t>
            </a:r>
          </a:p>
          <a:p>
            <a:pPr lvl="2"/>
            <a:endParaRPr lang="en-IN" dirty="0"/>
          </a:p>
          <a:p>
            <a:pPr lvl="1"/>
            <a:r>
              <a:rPr lang="en-US" b="1" dirty="0"/>
              <a:t>Applications:</a:t>
            </a:r>
          </a:p>
          <a:p>
            <a:pPr lvl="2">
              <a:lnSpc>
                <a:spcPct val="100000"/>
              </a:lnSpc>
            </a:pPr>
            <a:r>
              <a:rPr lang="en-US" dirty="0"/>
              <a:t>Customer segmentation, pattern recognition, anomaly detection</a:t>
            </a:r>
            <a:endParaRPr lang="en-IN" dirty="0"/>
          </a:p>
        </p:txBody>
      </p:sp>
      <p:sp>
        <p:nvSpPr>
          <p:cNvPr id="5" name="Rectangle 4"/>
          <p:cNvSpPr/>
          <p:nvPr/>
        </p:nvSpPr>
        <p:spPr>
          <a:xfrm>
            <a:off x="743040" y="5782178"/>
            <a:ext cx="8243454" cy="369332"/>
          </a:xfrm>
          <a:prstGeom prst="rect">
            <a:avLst/>
          </a:prstGeom>
        </p:spPr>
        <p:txBody>
          <a:bodyPr wrap="square">
            <a:spAutoFit/>
          </a:bodyPr>
          <a:lstStyle/>
          <a:p>
            <a:r>
              <a:rPr lang="en-US" dirty="0"/>
              <a:t>.</a:t>
            </a:r>
          </a:p>
        </p:txBody>
      </p:sp>
      <p:sp>
        <p:nvSpPr>
          <p:cNvPr id="6" name="Rectangle 5"/>
          <p:cNvSpPr/>
          <p:nvPr/>
        </p:nvSpPr>
        <p:spPr>
          <a:xfrm>
            <a:off x="454623" y="140915"/>
            <a:ext cx="4354718" cy="707886"/>
          </a:xfrm>
          <a:prstGeom prst="rect">
            <a:avLst/>
          </a:prstGeom>
        </p:spPr>
        <p:txBody>
          <a:bodyPr wrap="none">
            <a:spAutoFit/>
          </a:bodyPr>
          <a:lstStyle/>
          <a:p>
            <a:r>
              <a:rPr lang="en-IN" sz="4000" b="1" dirty="0"/>
              <a:t>Primary Categories</a:t>
            </a:r>
            <a:r>
              <a:rPr lang="en-IN" sz="4000" dirty="0"/>
              <a:t>:</a:t>
            </a:r>
          </a:p>
        </p:txBody>
      </p:sp>
      <p:pic>
        <p:nvPicPr>
          <p:cNvPr id="12290" name="Picture 2" descr="No alt text provided for this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8732" y="2318252"/>
            <a:ext cx="5810250"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35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691" y="647989"/>
            <a:ext cx="11215254" cy="5628120"/>
          </a:xfrm>
        </p:spPr>
        <p:txBody>
          <a:bodyPr>
            <a:normAutofit/>
          </a:bodyPr>
          <a:lstStyle/>
          <a:p>
            <a:pPr marL="0" indent="0">
              <a:buNone/>
            </a:pPr>
            <a:r>
              <a:rPr lang="en-US" b="1" dirty="0"/>
              <a:t>2. Association Rule Learning</a:t>
            </a:r>
            <a:r>
              <a:rPr lang="en-US" dirty="0"/>
              <a:t>:</a:t>
            </a:r>
          </a:p>
          <a:p>
            <a:r>
              <a:rPr lang="en-US" dirty="0"/>
              <a:t>Identifies relationships or associations between variables in datasets.</a:t>
            </a:r>
          </a:p>
          <a:p>
            <a:r>
              <a:rPr lang="en-US" dirty="0"/>
              <a:t>Useful for uncovering patterns like "if X is purchased, Y is also likely.“</a:t>
            </a:r>
          </a:p>
          <a:p>
            <a:endParaRPr lang="en-US" dirty="0"/>
          </a:p>
          <a:p>
            <a:r>
              <a:rPr lang="en-US" b="1" dirty="0"/>
              <a:t>Algorithms</a:t>
            </a:r>
            <a:r>
              <a:rPr lang="en-US" dirty="0"/>
              <a:t>:</a:t>
            </a:r>
          </a:p>
          <a:p>
            <a:pPr lvl="1"/>
            <a:r>
              <a:rPr lang="en-US" dirty="0" err="1"/>
              <a:t>Apriori</a:t>
            </a:r>
            <a:endParaRPr lang="en-US" dirty="0"/>
          </a:p>
          <a:p>
            <a:pPr lvl="1"/>
            <a:r>
              <a:rPr lang="en-US" dirty="0" err="1"/>
              <a:t>Eclat</a:t>
            </a:r>
            <a:endParaRPr lang="en-US" dirty="0"/>
          </a:p>
          <a:p>
            <a:pPr lvl="1"/>
            <a:r>
              <a:rPr lang="en-US" dirty="0"/>
              <a:t>FP-Growth Algorithm</a:t>
            </a:r>
          </a:p>
          <a:p>
            <a:pPr lvl="1"/>
            <a:endParaRPr lang="en-US" dirty="0"/>
          </a:p>
          <a:p>
            <a:r>
              <a:rPr lang="en-IN" b="1" dirty="0"/>
              <a:t>Applications</a:t>
            </a:r>
            <a:r>
              <a:rPr lang="en-IN" dirty="0"/>
              <a:t>:</a:t>
            </a:r>
          </a:p>
          <a:p>
            <a:pPr lvl="1"/>
            <a:r>
              <a:rPr lang="en-IN" dirty="0"/>
              <a:t>Market basket analysis, recommendation systems, product placement.</a:t>
            </a:r>
          </a:p>
          <a:p>
            <a:endParaRPr lang="en-IN" dirty="0"/>
          </a:p>
        </p:txBody>
      </p:sp>
    </p:spTree>
    <p:extLst>
      <p:ext uri="{BB962C8B-B14F-4D97-AF65-F5344CB8AC3E}">
        <p14:creationId xmlns:p14="http://schemas.microsoft.com/office/powerpoint/2010/main" val="1459969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81999"/>
            <a:ext cx="9843655" cy="410730"/>
          </a:xfrm>
        </p:spPr>
        <p:txBody>
          <a:bodyPr>
            <a:normAutofit fontScale="90000"/>
          </a:bodyPr>
          <a:lstStyle/>
          <a:p>
            <a:r>
              <a:rPr lang="en-US" b="1" dirty="0"/>
              <a:t>Others  category </a:t>
            </a:r>
            <a:endParaRPr lang="en-IN" b="1" dirty="0"/>
          </a:p>
        </p:txBody>
      </p:sp>
      <p:sp>
        <p:nvSpPr>
          <p:cNvPr id="4" name="Rectangle 1"/>
          <p:cNvSpPr>
            <a:spLocks noGrp="1" noChangeArrowheads="1"/>
          </p:cNvSpPr>
          <p:nvPr>
            <p:ph idx="1"/>
          </p:nvPr>
        </p:nvSpPr>
        <p:spPr bwMode="auto">
          <a:xfrm>
            <a:off x="242455" y="859076"/>
            <a:ext cx="11312236"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Anomaly Detection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Identify unusual or outlier instances in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Applications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Detecting fraudulent credit card transactions.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Catching manufacturing defects.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Removing outliers from datasets.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Training</a:t>
            </a:r>
            <a:r>
              <a:rPr kumimoji="0" lang="en-US" altLang="en-US" sz="1800" b="0" i="0" u="none" strike="noStrike" cap="none" normalizeH="0" baseline="0" dirty="0">
                <a:ln>
                  <a:noFill/>
                </a:ln>
                <a:solidFill>
                  <a:schemeClr val="tx1"/>
                </a:solidFill>
                <a:effectLst/>
                <a:latin typeface="Arial" panose="020B0604020202020204" pitchFamily="34" charset="0"/>
              </a:rPr>
              <a:t>: Mostly normal instances are shown; the system learns to recognize normal behavior and flag anomalies.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Tolerance</a:t>
            </a:r>
            <a:r>
              <a:rPr kumimoji="0" lang="en-US" altLang="en-US" sz="1800" b="0" i="0" u="none" strike="noStrike" cap="none" normalizeH="0" baseline="0" dirty="0">
                <a:ln>
                  <a:noFill/>
                </a:ln>
                <a:solidFill>
                  <a:schemeClr val="tx1"/>
                </a:solidFill>
                <a:effectLst/>
                <a:latin typeface="Arial" panose="020B0604020202020204" pitchFamily="34" charset="0"/>
              </a:rPr>
              <a:t>: Can often handle a small percentage of outliers in the training set.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Novelty Detection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Identify new or previously unseen data that deviates from known normal patterns.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Training</a:t>
            </a:r>
            <a:r>
              <a:rPr kumimoji="0" lang="en-US" altLang="en-US" sz="1800" b="0" i="0" u="none" strike="noStrike" cap="none" normalizeH="0" baseline="0" dirty="0">
                <a:ln>
                  <a:noFill/>
                </a:ln>
                <a:solidFill>
                  <a:schemeClr val="tx1"/>
                </a:solidFill>
                <a:effectLst/>
                <a:latin typeface="Arial" panose="020B0604020202020204" pitchFamily="34" charset="0"/>
              </a:rPr>
              <a:t>: System is trained only on normal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Applications</a:t>
            </a:r>
            <a:r>
              <a:rPr kumimoji="0" lang="en-US" altLang="en-US" sz="1800" b="0" i="0" u="none" strike="noStrike" cap="none" normalizeH="0" baseline="0" dirty="0">
                <a:ln>
                  <a:noFill/>
                </a:ln>
                <a:solidFill>
                  <a:schemeClr val="tx1"/>
                </a:solidFill>
                <a:effectLst/>
                <a:latin typeface="Arial" panose="020B0604020202020204" pitchFamily="34" charset="0"/>
              </a:rPr>
              <a:t>: Often used for detecting new types of anomalies or novel instances that were not present during training.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267" name="Picture 3" descr="No alt text provided for this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2303" y="281999"/>
            <a:ext cx="581977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387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 Semi-Supervised Learning:-</a:t>
            </a:r>
            <a:br>
              <a:rPr lang="en-IN" b="1" dirty="0"/>
            </a:br>
            <a:endParaRPr lang="en-IN" dirty="0"/>
          </a:p>
        </p:txBody>
      </p:sp>
      <p:pic>
        <p:nvPicPr>
          <p:cNvPr id="13314" name="Picture 2" descr="No alt text provided for this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21236" y="1825349"/>
            <a:ext cx="5002343" cy="23584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10855" y="1367642"/>
            <a:ext cx="6910381" cy="4524315"/>
          </a:xfrm>
          <a:prstGeom prst="rect">
            <a:avLst/>
          </a:prstGeom>
        </p:spPr>
        <p:txBody>
          <a:bodyPr wrap="square">
            <a:spAutoFit/>
          </a:bodyPr>
          <a:lstStyle/>
          <a:p>
            <a:pPr>
              <a:buFont typeface="Arial" panose="020B0604020202020204" pitchFamily="34" charset="0"/>
              <a:buChar char="•"/>
            </a:pPr>
            <a:r>
              <a:rPr lang="en-US" b="1" dirty="0"/>
              <a:t>Definition</a:t>
            </a:r>
            <a:r>
              <a:rPr lang="en-US" dirty="0"/>
              <a:t>:</a:t>
            </a:r>
          </a:p>
          <a:p>
            <a:pPr marL="742950" lvl="1" indent="-285750">
              <a:buFont typeface="Arial" panose="020B0604020202020204" pitchFamily="34" charset="0"/>
              <a:buChar char="•"/>
            </a:pPr>
            <a:r>
              <a:rPr lang="en-US" dirty="0"/>
              <a:t>Combines elements of supervised and unsupervised learning.</a:t>
            </a:r>
          </a:p>
          <a:p>
            <a:pPr marL="742950" lvl="1" indent="-285750">
              <a:buFont typeface="Arial" panose="020B0604020202020204" pitchFamily="34" charset="0"/>
              <a:buChar char="•"/>
            </a:pPr>
            <a:r>
              <a:rPr lang="en-US" dirty="0"/>
              <a:t>Utilizes both a limited amount of labeled data and a large amount of unlabeled data.</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Training Process</a:t>
            </a:r>
            <a:r>
              <a:rPr lang="en-US" dirty="0"/>
              <a:t>:</a:t>
            </a:r>
          </a:p>
          <a:p>
            <a:pPr marL="742950" lvl="1" indent="-285750">
              <a:buFont typeface="Arial" panose="020B0604020202020204" pitchFamily="34" charset="0"/>
              <a:buChar char="•"/>
            </a:pPr>
            <a:r>
              <a:rPr lang="en-US" b="1" dirty="0"/>
              <a:t>Labeled Data</a:t>
            </a:r>
            <a:r>
              <a:rPr lang="en-US" dirty="0"/>
              <a:t>:</a:t>
            </a:r>
          </a:p>
          <a:p>
            <a:pPr marL="1143000" lvl="2" indent="-228600">
              <a:buFont typeface="Arial" panose="020B0604020202020204" pitchFamily="34" charset="0"/>
              <a:buChar char="•"/>
            </a:pPr>
            <a:r>
              <a:rPr lang="en-US" dirty="0"/>
              <a:t>Provides supervision and guidance for the model.</a:t>
            </a:r>
          </a:p>
          <a:p>
            <a:pPr marL="1143000" lvl="2" indent="-228600">
              <a:buFont typeface="Arial" panose="020B0604020202020204" pitchFamily="34" charset="0"/>
              <a:buChar char="•"/>
            </a:pPr>
            <a:r>
              <a:rPr lang="en-US" dirty="0"/>
              <a:t>Helps the algorithm learn the relationships between inputs and outputs.</a:t>
            </a:r>
          </a:p>
          <a:p>
            <a:pPr marL="742950" lvl="1" indent="-285750">
              <a:buFont typeface="Arial" panose="020B0604020202020204" pitchFamily="34" charset="0"/>
              <a:buChar char="•"/>
            </a:pPr>
            <a:r>
              <a:rPr lang="en-US" b="1" dirty="0"/>
              <a:t>Unlabeled Data</a:t>
            </a:r>
            <a:r>
              <a:rPr lang="en-US" dirty="0"/>
              <a:t>:</a:t>
            </a:r>
          </a:p>
          <a:p>
            <a:pPr marL="1143000" lvl="2" indent="-228600">
              <a:buFont typeface="Arial" panose="020B0604020202020204" pitchFamily="34" charset="0"/>
              <a:buChar char="•"/>
            </a:pPr>
            <a:r>
              <a:rPr lang="en-US" dirty="0"/>
              <a:t>Allows the model to identify additional patterns and structures in the data.</a:t>
            </a:r>
          </a:p>
          <a:p>
            <a:pPr marL="1143000" lvl="2" indent="-228600">
              <a:buFont typeface="Arial" panose="020B0604020202020204" pitchFamily="34" charset="0"/>
              <a:buChar char="•"/>
            </a:pPr>
            <a:r>
              <a:rPr lang="en-US" dirty="0"/>
              <a:t>Enhances the learning process by providing more context beyond the labeled data.</a:t>
            </a:r>
          </a:p>
          <a:p>
            <a:pPr marL="1143000" lvl="2" indent="-228600">
              <a:buFont typeface="Arial" panose="020B0604020202020204" pitchFamily="34" charset="0"/>
              <a:buChar char="•"/>
            </a:pPr>
            <a:endParaRPr lang="en-US" dirty="0"/>
          </a:p>
        </p:txBody>
      </p:sp>
      <p:sp>
        <p:nvSpPr>
          <p:cNvPr id="5" name="Rectangle 4"/>
          <p:cNvSpPr/>
          <p:nvPr/>
        </p:nvSpPr>
        <p:spPr>
          <a:xfrm>
            <a:off x="210855" y="5891957"/>
            <a:ext cx="10983618" cy="923330"/>
          </a:xfrm>
          <a:prstGeom prst="rect">
            <a:avLst/>
          </a:prstGeom>
        </p:spPr>
        <p:txBody>
          <a:bodyPr wrap="square">
            <a:spAutoFit/>
          </a:bodyPr>
          <a:lstStyle/>
          <a:p>
            <a:pPr indent="-285750">
              <a:buFont typeface="Arial" panose="020B0604020202020204" pitchFamily="34" charset="0"/>
              <a:buChar char="•"/>
            </a:pPr>
            <a:r>
              <a:rPr lang="en-US" b="1" dirty="0"/>
              <a:t>Goal:</a:t>
            </a:r>
          </a:p>
          <a:p>
            <a:pPr marL="1143000" lvl="2" indent="-228600">
              <a:buFont typeface="Arial" panose="020B0604020202020204" pitchFamily="34" charset="0"/>
              <a:buChar char="•"/>
            </a:pPr>
            <a:r>
              <a:rPr lang="en-US" dirty="0"/>
              <a:t>Improve model accuracy by leveraging both labeled and unlabeled data.</a:t>
            </a:r>
          </a:p>
          <a:p>
            <a:pPr marL="1143000" lvl="2" indent="-228600">
              <a:buFont typeface="Arial" panose="020B0604020202020204" pitchFamily="34" charset="0"/>
              <a:buChar char="•"/>
            </a:pPr>
            <a:r>
              <a:rPr lang="en-US" dirty="0"/>
              <a:t>Develop a better representation of the data, leading to more accurate predictions.</a:t>
            </a:r>
          </a:p>
        </p:txBody>
      </p:sp>
    </p:spTree>
    <p:extLst>
      <p:ext uri="{BB962C8B-B14F-4D97-AF65-F5344CB8AC3E}">
        <p14:creationId xmlns:p14="http://schemas.microsoft.com/office/powerpoint/2010/main" val="2576176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164" y="232353"/>
            <a:ext cx="11520054" cy="6334702"/>
          </a:xfrm>
        </p:spPr>
        <p:txBody>
          <a:bodyPr>
            <a:normAutofit fontScale="92500" lnSpcReduction="20000"/>
          </a:bodyPr>
          <a:lstStyle/>
          <a:p>
            <a:r>
              <a:rPr lang="en-US" b="1" dirty="0"/>
              <a:t>Applications</a:t>
            </a:r>
            <a:r>
              <a:rPr lang="en-US" dirty="0"/>
              <a:t>:</a:t>
            </a:r>
          </a:p>
          <a:p>
            <a:pPr marL="742950" lvl="1" indent="-285750"/>
            <a:r>
              <a:rPr lang="en-US" b="1" dirty="0"/>
              <a:t>Natural Language Processing (NLP)</a:t>
            </a:r>
            <a:r>
              <a:rPr lang="en-US" dirty="0"/>
              <a:t>: Handling large text corpora where labeling is costly.</a:t>
            </a:r>
          </a:p>
          <a:p>
            <a:pPr marL="742950" lvl="1" indent="-285750"/>
            <a:r>
              <a:rPr lang="en-US" b="1" dirty="0"/>
              <a:t>Image Classification</a:t>
            </a:r>
            <a:r>
              <a:rPr lang="en-US" dirty="0"/>
              <a:t>: Utilizing vast amounts of unlabeled images to improve classification performance.</a:t>
            </a:r>
          </a:p>
          <a:p>
            <a:pPr marL="742950" lvl="1" indent="-285750"/>
            <a:r>
              <a:rPr lang="en-US" b="1" dirty="0"/>
              <a:t>Medical Diagnosis</a:t>
            </a:r>
            <a:r>
              <a:rPr lang="en-US" dirty="0"/>
              <a:t>: Combining limited labeled cases with abundant unlabeled data to enhance diagnostic models.</a:t>
            </a:r>
          </a:p>
          <a:p>
            <a:pPr marL="742950" lvl="1" indent="-285750"/>
            <a:endParaRPr lang="en-US" dirty="0"/>
          </a:p>
          <a:p>
            <a:r>
              <a:rPr lang="en-US" b="1" dirty="0"/>
              <a:t>Advantages</a:t>
            </a:r>
            <a:r>
              <a:rPr lang="en-US" dirty="0"/>
              <a:t>:</a:t>
            </a:r>
          </a:p>
          <a:p>
            <a:pPr marL="742950" lvl="1" indent="-285750"/>
            <a:r>
              <a:rPr lang="en-US" dirty="0"/>
              <a:t>Reduces the need for extensive labeled datasets, which are often expensive or time-consuming to obtain.</a:t>
            </a:r>
          </a:p>
          <a:p>
            <a:pPr marL="742950" lvl="1" indent="-285750"/>
            <a:r>
              <a:rPr lang="en-US" dirty="0"/>
              <a:t>Can lead to better performance compared to using only labeled data due to the richer information from unlabeled data.</a:t>
            </a:r>
          </a:p>
          <a:p>
            <a:pPr marL="742950" lvl="1" indent="-285750"/>
            <a:endParaRPr lang="en-US" dirty="0"/>
          </a:p>
          <a:p>
            <a:r>
              <a:rPr lang="en-US" b="1" dirty="0"/>
              <a:t>Examples of Techniques</a:t>
            </a:r>
            <a:r>
              <a:rPr lang="en-US" dirty="0"/>
              <a:t>:</a:t>
            </a:r>
          </a:p>
          <a:p>
            <a:pPr marL="742950" lvl="1" indent="-285750"/>
            <a:r>
              <a:rPr lang="en-US" b="1" dirty="0"/>
              <a:t>Self-Training</a:t>
            </a:r>
            <a:r>
              <a:rPr lang="en-US" dirty="0"/>
              <a:t>: Using the model’s own predictions on unlabeled data to iteratively improve its accuracy.</a:t>
            </a:r>
          </a:p>
          <a:p>
            <a:pPr marL="742950" lvl="1" indent="-285750"/>
            <a:r>
              <a:rPr lang="en-US" b="1" dirty="0"/>
              <a:t>Co-Training</a:t>
            </a:r>
            <a:r>
              <a:rPr lang="en-US" dirty="0"/>
              <a:t>: Using multiple models trained on different features or views of the data to label the unlabeled data and improve each other's performance.</a:t>
            </a:r>
          </a:p>
          <a:p>
            <a:pPr marL="742950" lvl="1" indent="-285750"/>
            <a:r>
              <a:rPr lang="en-US" b="1" dirty="0"/>
              <a:t>Graph-Based Methods</a:t>
            </a:r>
            <a:r>
              <a:rPr lang="en-US" dirty="0"/>
              <a:t>: Constructing a graph where nodes represent data points and edges represent similarities, using this structure to propagate labels from labeled to unlabeled data.</a:t>
            </a:r>
          </a:p>
          <a:p>
            <a:endParaRPr lang="en-IN" dirty="0"/>
          </a:p>
        </p:txBody>
      </p:sp>
    </p:spTree>
    <p:extLst>
      <p:ext uri="{BB962C8B-B14F-4D97-AF65-F5344CB8AC3E}">
        <p14:creationId xmlns:p14="http://schemas.microsoft.com/office/powerpoint/2010/main" val="4008527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548"/>
          </a:xfrm>
        </p:spPr>
        <p:txBody>
          <a:bodyPr>
            <a:normAutofit fontScale="90000"/>
          </a:bodyPr>
          <a:lstStyle/>
          <a:p>
            <a:r>
              <a:rPr lang="en-US" b="1" dirty="0"/>
              <a:t>Reinforcement Learning</a:t>
            </a:r>
            <a:br>
              <a:rPr lang="en-US" b="1" dirty="0"/>
            </a:br>
            <a:endParaRPr lang="en-IN" b="1" dirty="0"/>
          </a:p>
        </p:txBody>
      </p:sp>
      <p:sp>
        <p:nvSpPr>
          <p:cNvPr id="4" name="Rectangle 1"/>
          <p:cNvSpPr>
            <a:spLocks noGrp="1" noChangeArrowheads="1"/>
          </p:cNvSpPr>
          <p:nvPr>
            <p:ph idx="1"/>
          </p:nvPr>
        </p:nvSpPr>
        <p:spPr bwMode="auto">
          <a:xfrm>
            <a:off x="242455" y="794802"/>
            <a:ext cx="11284527"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Definition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 type of machine learning where an algorithm learns through interaction with an environment.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Receives feedback in the form of rewards or penalties to learn a policy that maximizes cumulative rewards over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Process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Action</a:t>
            </a:r>
            <a:r>
              <a:rPr kumimoji="0" lang="en-US" altLang="en-US" sz="1800" b="0" i="0" u="none" strike="noStrike" cap="none" normalizeH="0" baseline="0" dirty="0">
                <a:ln>
                  <a:noFill/>
                </a:ln>
                <a:solidFill>
                  <a:schemeClr val="tx1"/>
                </a:solidFill>
                <a:effectLst/>
                <a:latin typeface="Arial" panose="020B0604020202020204" pitchFamily="34" charset="0"/>
              </a:rPr>
              <a:t>: The algorithm takes actions in an environment.</a:t>
            </a:r>
          </a:p>
          <a:p>
            <a:pPr marL="457200" lvl="1"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Reward Signal</a:t>
            </a:r>
            <a:r>
              <a:rPr kumimoji="0" lang="en-US" altLang="en-US" sz="1800" b="0" i="0" u="none" strike="noStrike" cap="none" normalizeH="0" baseline="0" dirty="0">
                <a:ln>
                  <a:noFill/>
                </a:ln>
                <a:solidFill>
                  <a:schemeClr val="tx1"/>
                </a:solidFill>
                <a:effectLst/>
                <a:latin typeface="Arial" panose="020B0604020202020204" pitchFamily="34" charset="0"/>
              </a:rPr>
              <a:t>: The environment provides feedback based on the quality of actions (rewards for good actions, penalties for bad actions).</a:t>
            </a:r>
          </a:p>
          <a:p>
            <a:pPr marL="457200" lvl="1"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Policy</a:t>
            </a:r>
            <a:r>
              <a:rPr kumimoji="0" lang="en-US" altLang="en-US" sz="1800" b="0" i="0" u="none" strike="noStrike" cap="none" normalizeH="0" baseline="0" dirty="0">
                <a:ln>
                  <a:noFill/>
                </a:ln>
                <a:solidFill>
                  <a:schemeClr val="tx1"/>
                </a:solidFill>
                <a:effectLst/>
                <a:latin typeface="Arial" panose="020B0604020202020204" pitchFamily="34" charset="0"/>
              </a:rPr>
              <a:t>: The algorithm learns a mapping from states to actions (policy) that maximizes the total reward.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Goal</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develop an optimal policy that leads to the highest possible cumulative reward.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3088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177940" y="1321658"/>
            <a:ext cx="348989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Game Playing</a:t>
            </a:r>
            <a:r>
              <a:rPr kumimoji="0" lang="en-US" altLang="en-US" sz="1800" b="0" i="0" u="none" strike="noStrike" cap="none" normalizeH="0" baseline="0" dirty="0">
                <a:ln>
                  <a:noFill/>
                </a:ln>
                <a:solidFill>
                  <a:schemeClr val="tx1"/>
                </a:solidFill>
                <a:effectLst/>
                <a:latin typeface="Arial" panose="020B0604020202020204" pitchFamily="34" charset="0"/>
              </a:rPr>
              <a:t>: Algorithms learn to play games (e.g., chess, Go) by playing repeatedly and learning from rewards and penalties.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365" name="Picture 5" descr="No alt text provided for this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662" y="288926"/>
            <a:ext cx="7512338" cy="450474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88777" y="5503378"/>
            <a:ext cx="12135131" cy="923330"/>
          </a:xfrm>
          <a:prstGeom prst="rect">
            <a:avLst/>
          </a:prstGeom>
        </p:spPr>
        <p:txBody>
          <a:bodyPr wrap="square">
            <a:spAutoFit/>
          </a:bodyPr>
          <a:lstStyle/>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Recommendation Systems</a:t>
            </a:r>
            <a:r>
              <a:rPr lang="en-US" altLang="en-US" dirty="0">
                <a:latin typeface="Arial" panose="020B0604020202020204" pitchFamily="34" charset="0"/>
              </a:rPr>
              <a:t>: Algorithms personalize recommendations by learning from user interactions and feedback.</a:t>
            </a:r>
          </a:p>
        </p:txBody>
      </p:sp>
      <p:sp>
        <p:nvSpPr>
          <p:cNvPr id="8" name="Rectangle 7"/>
          <p:cNvSpPr/>
          <p:nvPr/>
        </p:nvSpPr>
        <p:spPr>
          <a:xfrm>
            <a:off x="288777" y="288926"/>
            <a:ext cx="2566728" cy="523220"/>
          </a:xfrm>
          <a:prstGeom prst="rect">
            <a:avLst/>
          </a:prstGeom>
        </p:spPr>
        <p:txBody>
          <a:bodyPr wrap="none">
            <a:spAutoFit/>
          </a:bodyPr>
          <a:lstStyle/>
          <a:p>
            <a:pPr lvl="0" eaLnBrk="0" fontAlgn="base" hangingPunct="0">
              <a:spcBef>
                <a:spcPct val="0"/>
              </a:spcBef>
              <a:spcAft>
                <a:spcPct val="0"/>
              </a:spcAft>
              <a:buFontTx/>
              <a:buChar char="•"/>
            </a:pPr>
            <a:r>
              <a:rPr lang="en-US" altLang="en-US" sz="2800" b="1" dirty="0">
                <a:latin typeface="Arial" panose="020B0604020202020204" pitchFamily="34" charset="0"/>
              </a:rPr>
              <a:t>Applications</a:t>
            </a:r>
            <a:r>
              <a:rPr lang="en-US" altLang="en-US" sz="2800" dirty="0">
                <a:latin typeface="Arial" panose="020B0604020202020204" pitchFamily="34" charset="0"/>
              </a:rPr>
              <a:t>:</a:t>
            </a:r>
          </a:p>
        </p:txBody>
      </p:sp>
      <p:sp>
        <p:nvSpPr>
          <p:cNvPr id="9" name="Rectangle 8"/>
          <p:cNvSpPr/>
          <p:nvPr/>
        </p:nvSpPr>
        <p:spPr>
          <a:xfrm>
            <a:off x="288777" y="3176089"/>
            <a:ext cx="3604350" cy="1754326"/>
          </a:xfrm>
          <a:prstGeom prst="rect">
            <a:avLst/>
          </a:prstGeom>
        </p:spPr>
        <p:txBody>
          <a:bodyPr wrap="square">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Robotics</a:t>
            </a:r>
            <a:r>
              <a:rPr lang="en-US" altLang="en-US" dirty="0">
                <a:latin typeface="Arial" panose="020B0604020202020204" pitchFamily="34" charset="0"/>
              </a:rPr>
              <a:t>: Robots learn to perform tasks (e.g., walking, grasping objects) by interacting with their environment and improving their actions based on feedback.</a:t>
            </a:r>
          </a:p>
        </p:txBody>
      </p:sp>
    </p:spTree>
    <p:extLst>
      <p:ext uri="{BB962C8B-B14F-4D97-AF65-F5344CB8AC3E}">
        <p14:creationId xmlns:p14="http://schemas.microsoft.com/office/powerpoint/2010/main" val="1647083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35527" y="48444"/>
            <a:ext cx="11734800" cy="701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latin typeface="Arial" panose="020B0604020202020204" pitchFamily="34" charset="0"/>
              </a:rPr>
              <a:t>Key Concepts</a:t>
            </a:r>
            <a:r>
              <a:rPr kumimoji="0" lang="en-US" altLang="en-US" sz="1800" b="0" i="0" u="sng" strike="noStrike" cap="none" normalizeH="0" baseline="0" dirty="0">
                <a:ln>
                  <a:noFill/>
                </a:ln>
                <a:solidFill>
                  <a:schemeClr val="tx1"/>
                </a:solidFill>
                <a:effectLst/>
                <a:latin typeface="Arial" panose="020B0604020202020204" pitchFamily="34" charset="0"/>
              </a:rPr>
              <a:t>:</a:t>
            </a:r>
          </a:p>
          <a:p>
            <a:pPr lvl="1" algn="just" eaLnBrk="0" fontAlgn="base" hangingPunct="0">
              <a:lnSpc>
                <a:spcPct val="15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Trial-and-Error Learning</a:t>
            </a:r>
            <a:r>
              <a:rPr kumimoji="0" lang="en-US" altLang="en-US" b="0" i="0" u="none" strike="noStrike" cap="none" normalizeH="0" baseline="0" dirty="0">
                <a:ln>
                  <a:noFill/>
                </a:ln>
                <a:solidFill>
                  <a:schemeClr val="tx1"/>
                </a:solidFill>
                <a:effectLst/>
                <a:latin typeface="Arial" panose="020B0604020202020204" pitchFamily="34" charset="0"/>
              </a:rPr>
              <a:t>: The algorithm learns from its experiences, improving its performance over time through experimentation.</a:t>
            </a:r>
          </a:p>
          <a:p>
            <a:pPr lvl="1" algn="just" eaLnBrk="0" fontAlgn="base" hangingPunct="0">
              <a:lnSpc>
                <a:spcPct val="15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Exploration vs. Exploitation</a:t>
            </a:r>
            <a:r>
              <a:rPr kumimoji="0" lang="en-US" altLang="en-US" b="0" i="0" u="none" strike="noStrike" cap="none" normalizeH="0" baseline="0" dirty="0">
                <a:ln>
                  <a:noFill/>
                </a:ln>
                <a:solidFill>
                  <a:schemeClr val="tx1"/>
                </a:solidFill>
                <a:effectLst/>
                <a:latin typeface="Arial" panose="020B0604020202020204" pitchFamily="34" charset="0"/>
              </a:rPr>
              <a:t>: Balancing between trying new actions (exploration) and using known actions that give high rewards (exploitation).</a:t>
            </a:r>
          </a:p>
          <a:p>
            <a:pPr lvl="1" algn="just" eaLnBrk="0" fontAlgn="base" hangingPunct="0">
              <a:lnSpc>
                <a:spcPct val="15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Reward Function</a:t>
            </a:r>
            <a:r>
              <a:rPr kumimoji="0" lang="en-US" altLang="en-US" b="0" i="0" u="none" strike="noStrike" cap="none" normalizeH="0" baseline="0" dirty="0">
                <a:ln>
                  <a:noFill/>
                </a:ln>
                <a:solidFill>
                  <a:schemeClr val="tx1"/>
                </a:solidFill>
                <a:effectLst/>
                <a:latin typeface="Arial" panose="020B0604020202020204" pitchFamily="34" charset="0"/>
              </a:rPr>
              <a:t>: The design of the reward function influences the behavior and learning efficiency of the algorithm.</a:t>
            </a:r>
          </a:p>
          <a:p>
            <a:pPr lvl="1" algn="just" eaLnBrk="0" fontAlgn="base" hangingPunct="0">
              <a:lnSpc>
                <a:spcPct val="15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Value Function</a:t>
            </a:r>
            <a:r>
              <a:rPr kumimoji="0" lang="en-US" altLang="en-US" b="0" i="0" u="none" strike="noStrike" cap="none" normalizeH="0" baseline="0" dirty="0">
                <a:ln>
                  <a:noFill/>
                </a:ln>
                <a:solidFill>
                  <a:schemeClr val="tx1"/>
                </a:solidFill>
                <a:effectLst/>
                <a:latin typeface="Arial" panose="020B0604020202020204" pitchFamily="34" charset="0"/>
              </a:rPr>
              <a:t>: Estimates the expected reward for a given state or action to guide decision-making.</a:t>
            </a:r>
          </a:p>
          <a:p>
            <a:pPr marL="0" marR="0" lvl="0" indent="0" algn="just" defTabSz="914400" rtl="0" eaLnBrk="0" fontAlgn="base" latinLnBrk="0" hangingPunct="0">
              <a:lnSpc>
                <a:spcPct val="15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latin typeface="Arial" panose="020B0604020202020204" pitchFamily="34" charset="0"/>
              </a:rPr>
              <a:t>Challenges:</a:t>
            </a:r>
          </a:p>
          <a:p>
            <a:pPr lvl="1" algn="just" eaLnBrk="0" fontAlgn="base" hangingPunct="0">
              <a:lnSpc>
                <a:spcPct val="15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Designing the Reward Function</a:t>
            </a:r>
            <a:r>
              <a:rPr kumimoji="0" lang="en-US" altLang="en-US" b="0" i="0" u="none" strike="noStrike" cap="none" normalizeH="0" baseline="0" dirty="0">
                <a:ln>
                  <a:noFill/>
                </a:ln>
                <a:solidFill>
                  <a:schemeClr val="tx1"/>
                </a:solidFill>
                <a:effectLst/>
                <a:latin typeface="Arial" panose="020B0604020202020204" pitchFamily="34" charset="0"/>
              </a:rPr>
              <a:t>: Crafting an effective reward function that aligns with the desired outcome can be complex.</a:t>
            </a:r>
          </a:p>
          <a:p>
            <a:pPr lvl="1" algn="just" eaLnBrk="0" fontAlgn="base" hangingPunct="0">
              <a:lnSpc>
                <a:spcPct val="15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Scalability</a:t>
            </a:r>
            <a:r>
              <a:rPr kumimoji="0" lang="en-US" altLang="en-US" b="0" i="0" u="none" strike="noStrike" cap="none" normalizeH="0" baseline="0" dirty="0">
                <a:ln>
                  <a:noFill/>
                </a:ln>
                <a:solidFill>
                  <a:schemeClr val="tx1"/>
                </a:solidFill>
                <a:effectLst/>
                <a:latin typeface="Arial" panose="020B0604020202020204" pitchFamily="34" charset="0"/>
              </a:rPr>
              <a:t>: Reinforcement learning can be computationally intensive and may require extensive training time.</a:t>
            </a:r>
          </a:p>
          <a:p>
            <a:pPr lvl="1" algn="just" eaLnBrk="0" fontAlgn="base" hangingPunct="0">
              <a:lnSpc>
                <a:spcPct val="15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Exploration</a:t>
            </a:r>
            <a:r>
              <a:rPr kumimoji="0" lang="en-US" altLang="en-US" b="0" i="0" u="none" strike="noStrike" cap="none" normalizeH="0" baseline="0" dirty="0">
                <a:ln>
                  <a:noFill/>
                </a:ln>
                <a:solidFill>
                  <a:schemeClr val="tx1"/>
                </a:solidFill>
                <a:effectLst/>
                <a:latin typeface="Arial" panose="020B0604020202020204" pitchFamily="34" charset="0"/>
              </a:rPr>
              <a:t>: Ensuring adequate exploration of the action space to discover optimal strategies can be challenging.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181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A1EA0-047A-3774-2101-FA6AAD57874E}"/>
              </a:ext>
            </a:extLst>
          </p:cNvPr>
          <p:cNvSpPr>
            <a:spLocks noGrp="1"/>
          </p:cNvSpPr>
          <p:nvPr>
            <p:ph type="title"/>
          </p:nvPr>
        </p:nvSpPr>
        <p:spPr>
          <a:xfrm>
            <a:off x="838200" y="365125"/>
            <a:ext cx="10515600" cy="827181"/>
          </a:xfrm>
        </p:spPr>
        <p:txBody>
          <a:bodyPr/>
          <a:lstStyle/>
          <a:p>
            <a:r>
              <a:rPr lang="en-US" dirty="0"/>
              <a:t>Definition</a:t>
            </a:r>
            <a:endParaRPr lang="en-IN" dirty="0"/>
          </a:p>
        </p:txBody>
      </p:sp>
      <p:pic>
        <p:nvPicPr>
          <p:cNvPr id="5" name="Content Placeholder 4">
            <a:extLst>
              <a:ext uri="{FF2B5EF4-FFF2-40B4-BE49-F238E27FC236}">
                <a16:creationId xmlns:a16="http://schemas.microsoft.com/office/drawing/2014/main" id="{396B5636-BAA3-C84E-A8DF-61F510FC0B62}"/>
              </a:ext>
            </a:extLst>
          </p:cNvPr>
          <p:cNvPicPr>
            <a:picLocks noGrp="1" noChangeAspect="1"/>
          </p:cNvPicPr>
          <p:nvPr>
            <p:ph idx="1"/>
          </p:nvPr>
        </p:nvPicPr>
        <p:blipFill>
          <a:blip r:embed="rId2"/>
          <a:stretch>
            <a:fillRect/>
          </a:stretch>
        </p:blipFill>
        <p:spPr>
          <a:xfrm>
            <a:off x="461683" y="1328018"/>
            <a:ext cx="10515600" cy="2326701"/>
          </a:xfrm>
        </p:spPr>
      </p:pic>
    </p:spTree>
    <p:extLst>
      <p:ext uri="{BB962C8B-B14F-4D97-AF65-F5344CB8AC3E}">
        <p14:creationId xmlns:p14="http://schemas.microsoft.com/office/powerpoint/2010/main" val="3954618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67600" y="1116382"/>
            <a:ext cx="4336473" cy="1200329"/>
          </a:xfrm>
          <a:prstGeom prst="rect">
            <a:avLst/>
          </a:prstGeom>
        </p:spPr>
        <p:txBody>
          <a:bodyPr wrap="square">
            <a:spAutoFit/>
          </a:bodyPr>
          <a:lstStyle/>
          <a:p>
            <a:r>
              <a:rPr lang="en-US" dirty="0"/>
              <a:t>Another criterion used to classify Machine Learning systems is whether or not the system can learn incrementally from a stream of incoming data.</a:t>
            </a:r>
            <a:endParaRPr lang="en-IN" dirty="0"/>
          </a:p>
        </p:txBody>
      </p:sp>
      <p:pic>
        <p:nvPicPr>
          <p:cNvPr id="17410" name="Picture 2" descr="Batch learning vs Online learning"/>
          <p:cNvPicPr>
            <a:picLocks noChangeAspect="1" noChangeArrowheads="1"/>
          </p:cNvPicPr>
          <p:nvPr/>
        </p:nvPicPr>
        <p:blipFill rotWithShape="1">
          <a:blip r:embed="rId2">
            <a:extLst>
              <a:ext uri="{28A0092B-C50C-407E-A947-70E740481C1C}">
                <a14:useLocalDpi xmlns:a14="http://schemas.microsoft.com/office/drawing/2010/main" val="0"/>
              </a:ext>
            </a:extLst>
          </a:blip>
          <a:srcRect l="7344" r="6731"/>
          <a:stretch/>
        </p:blipFill>
        <p:spPr bwMode="auto">
          <a:xfrm>
            <a:off x="346363" y="954325"/>
            <a:ext cx="6844146" cy="584739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p:nvPr>
        </p:nvSpPr>
        <p:spPr>
          <a:xfrm>
            <a:off x="7467600" y="2976971"/>
            <a:ext cx="6941128" cy="623572"/>
          </a:xfrm>
        </p:spPr>
        <p:txBody>
          <a:bodyPr/>
          <a:lstStyle/>
          <a:p>
            <a:r>
              <a:rPr lang="en-IN" dirty="0"/>
              <a:t>Online vs Batch ML </a:t>
            </a:r>
          </a:p>
        </p:txBody>
      </p:sp>
      <p:sp>
        <p:nvSpPr>
          <p:cNvPr id="7" name="TextBox 6"/>
          <p:cNvSpPr txBox="1"/>
          <p:nvPr/>
        </p:nvSpPr>
        <p:spPr>
          <a:xfrm>
            <a:off x="1219199" y="10084"/>
            <a:ext cx="5098473" cy="646331"/>
          </a:xfrm>
          <a:prstGeom prst="rect">
            <a:avLst/>
          </a:prstGeom>
          <a:noFill/>
        </p:spPr>
        <p:txBody>
          <a:bodyPr wrap="square" rtlCol="0">
            <a:spAutoFit/>
          </a:bodyPr>
          <a:lstStyle/>
          <a:p>
            <a:r>
              <a:rPr lang="en-US" sz="3600" b="1" u="sng" dirty="0"/>
              <a:t>Type of ML </a:t>
            </a:r>
            <a:endParaRPr lang="en-IN" sz="3600" b="1" u="sng" dirty="0"/>
          </a:p>
        </p:txBody>
      </p:sp>
    </p:spTree>
    <p:extLst>
      <p:ext uri="{BB962C8B-B14F-4D97-AF65-F5344CB8AC3E}">
        <p14:creationId xmlns:p14="http://schemas.microsoft.com/office/powerpoint/2010/main" val="4043476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981" y="481734"/>
            <a:ext cx="11118274" cy="5794375"/>
          </a:xfrm>
        </p:spPr>
        <p:txBody>
          <a:bodyPr>
            <a:normAutofit/>
          </a:bodyPr>
          <a:lstStyle/>
          <a:p>
            <a:r>
              <a:rPr lang="en-US" b="1" dirty="0"/>
              <a:t>Batch Learning</a:t>
            </a:r>
            <a:endParaRPr lang="en-US" dirty="0"/>
          </a:p>
          <a:p>
            <a:r>
              <a:rPr lang="en-US" b="1" dirty="0"/>
              <a:t>Definition</a:t>
            </a:r>
            <a:r>
              <a:rPr lang="en-US" dirty="0"/>
              <a:t>:</a:t>
            </a:r>
          </a:p>
          <a:p>
            <a:pPr lvl="1"/>
            <a:r>
              <a:rPr lang="en-US" dirty="0"/>
              <a:t>Machine learning where the model is trained offline on the entire dataset in one go.</a:t>
            </a:r>
          </a:p>
          <a:p>
            <a:pPr lvl="1"/>
            <a:r>
              <a:rPr lang="en-US" dirty="0"/>
              <a:t>Model updates occur in batch mode after processing all training data at once.</a:t>
            </a:r>
          </a:p>
          <a:p>
            <a:r>
              <a:rPr lang="en-US" b="1" dirty="0"/>
              <a:t>Process</a:t>
            </a:r>
            <a:r>
              <a:rPr lang="en-US" dirty="0"/>
              <a:t>:</a:t>
            </a:r>
          </a:p>
          <a:p>
            <a:pPr lvl="1"/>
            <a:r>
              <a:rPr lang="en-US" b="1" dirty="0"/>
              <a:t>Training</a:t>
            </a:r>
            <a:r>
              <a:rPr lang="en-US" dirty="0"/>
              <a:t>: Model is trained once on a fixed dataset.</a:t>
            </a:r>
          </a:p>
          <a:p>
            <a:pPr lvl="1"/>
            <a:r>
              <a:rPr lang="en-US" b="1" dirty="0"/>
              <a:t>Prediction</a:t>
            </a:r>
            <a:r>
              <a:rPr lang="en-US" dirty="0"/>
              <a:t>: After training, the model is used to make predictions without further updates.</a:t>
            </a:r>
          </a:p>
          <a:p>
            <a:r>
              <a:rPr lang="en-US" b="1" dirty="0"/>
              <a:t>Suitability</a:t>
            </a:r>
            <a:r>
              <a:rPr lang="en-US" dirty="0"/>
              <a:t>:</a:t>
            </a:r>
          </a:p>
          <a:p>
            <a:pPr lvl="1"/>
            <a:r>
              <a:rPr lang="en-US" dirty="0"/>
              <a:t>Best for static datasets where data does not change over time.</a:t>
            </a:r>
          </a:p>
          <a:p>
            <a:pPr lvl="1"/>
            <a:r>
              <a:rPr lang="en-US" dirty="0"/>
              <a:t>Useful when training on large datasets is too computationally expensive to process in real-time.</a:t>
            </a:r>
          </a:p>
          <a:p>
            <a:endParaRPr lang="en-IN" dirty="0"/>
          </a:p>
        </p:txBody>
      </p:sp>
    </p:spTree>
    <p:extLst>
      <p:ext uri="{BB962C8B-B14F-4D97-AF65-F5344CB8AC3E}">
        <p14:creationId xmlns:p14="http://schemas.microsoft.com/office/powerpoint/2010/main" val="35163923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292677" y="259247"/>
            <a:ext cx="11691505"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Advantages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Efficient for large datasets when offline training is feasible.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Training can be done in parallel, utilizing significant computational resources.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Disadvantages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Adaptability</a:t>
            </a:r>
            <a:r>
              <a:rPr kumimoji="0" lang="en-US" altLang="en-US" sz="2400" b="0" i="0" u="none" strike="noStrike" cap="none" normalizeH="0" baseline="0" dirty="0">
                <a:ln>
                  <a:noFill/>
                </a:ln>
                <a:solidFill>
                  <a:schemeClr val="tx1"/>
                </a:solidFill>
                <a:effectLst/>
                <a:latin typeface="Arial" panose="020B0604020202020204" pitchFamily="34" charset="0"/>
              </a:rPr>
              <a:t>: Model does not adapt to changes in the data distribution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Re-training</a:t>
            </a:r>
            <a:r>
              <a:rPr kumimoji="0" lang="en-US" altLang="en-US" sz="2400" b="0" i="0" u="none" strike="noStrike" cap="none" normalizeH="0" baseline="0" dirty="0">
                <a:ln>
                  <a:noFill/>
                </a:ln>
                <a:solidFill>
                  <a:schemeClr val="tx1"/>
                </a:solidFill>
                <a:effectLst/>
                <a:latin typeface="Arial" panose="020B0604020202020204" pitchFamily="34" charset="0"/>
              </a:rPr>
              <a:t>: New models must be trained from scratch if data distribution changes, which can be time-consuming and computationally expensive.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Applications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Natural Language Processing (NLP)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Computer Vision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Recommendation Systems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Quality</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Depends on the quality and quantity of training data and choice of algorithms.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3833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420" y="101844"/>
            <a:ext cx="11661198" cy="4351338"/>
          </a:xfrm>
        </p:spPr>
        <p:txBody>
          <a:bodyPr>
            <a:normAutofit fontScale="92500" lnSpcReduction="10000"/>
          </a:bodyPr>
          <a:lstStyle/>
          <a:p>
            <a:r>
              <a:rPr lang="en-US" b="1" dirty="0"/>
              <a:t>Online Learning</a:t>
            </a:r>
            <a:endParaRPr lang="en-US" dirty="0"/>
          </a:p>
          <a:p>
            <a:r>
              <a:rPr lang="en-US" b="1" dirty="0"/>
              <a:t>Definition</a:t>
            </a:r>
            <a:r>
              <a:rPr lang="en-US" dirty="0"/>
              <a:t>:</a:t>
            </a:r>
          </a:p>
          <a:p>
            <a:pPr lvl="1"/>
            <a:r>
              <a:rPr lang="en-US" dirty="0"/>
              <a:t>Machine learning where the model is updated incrementally as new data arrives in real-time.</a:t>
            </a:r>
          </a:p>
          <a:p>
            <a:pPr lvl="1"/>
            <a:r>
              <a:rPr lang="en-US" dirty="0"/>
              <a:t>Training occurs on small subsets of data, with continuous updates as new data is received.</a:t>
            </a:r>
          </a:p>
          <a:p>
            <a:r>
              <a:rPr lang="en-US" b="1" dirty="0"/>
              <a:t>Process</a:t>
            </a:r>
            <a:r>
              <a:rPr lang="en-US" dirty="0"/>
              <a:t>:</a:t>
            </a:r>
          </a:p>
          <a:p>
            <a:pPr lvl="1"/>
            <a:r>
              <a:rPr lang="en-US" b="1" dirty="0"/>
              <a:t>Training</a:t>
            </a:r>
            <a:r>
              <a:rPr lang="en-US" dirty="0"/>
              <a:t>: Model is trained on a small subset of data, updated continuously with new data.</a:t>
            </a:r>
          </a:p>
          <a:p>
            <a:pPr lvl="1"/>
            <a:r>
              <a:rPr lang="en-US" b="1" dirty="0"/>
              <a:t>Adaptation</a:t>
            </a:r>
            <a:r>
              <a:rPr lang="en-US" dirty="0"/>
              <a:t>: Model adapts to changes in data distribution over time.</a:t>
            </a:r>
          </a:p>
          <a:p>
            <a:r>
              <a:rPr lang="en-US" b="1" dirty="0"/>
              <a:t>Suitability</a:t>
            </a:r>
            <a:r>
              <a:rPr lang="en-US" dirty="0"/>
              <a:t>:</a:t>
            </a:r>
          </a:p>
          <a:p>
            <a:pPr lvl="1"/>
            <a:r>
              <a:rPr lang="en-US" dirty="0"/>
              <a:t>Ideal for streaming data and scenarios where data distribution changes frequently.</a:t>
            </a:r>
          </a:p>
          <a:p>
            <a:pPr lvl="1"/>
            <a:r>
              <a:rPr lang="en-US" dirty="0"/>
              <a:t>Useful for applications with evolving data, such as financial market analysis, real-time recommendations, and customer behavior analysis.</a:t>
            </a:r>
          </a:p>
          <a:p>
            <a:endParaRPr lang="en-IN" dirty="0"/>
          </a:p>
        </p:txBody>
      </p:sp>
      <p:pic>
        <p:nvPicPr>
          <p:cNvPr id="20482" name="Picture 2" descr="No alt text provided for this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183" y="4092920"/>
            <a:ext cx="9749849" cy="27650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511636" y="4862"/>
            <a:ext cx="6096000" cy="261610"/>
          </a:xfrm>
          <a:prstGeom prst="rect">
            <a:avLst/>
          </a:prstGeom>
        </p:spPr>
        <p:txBody>
          <a:bodyPr>
            <a:spAutoFit/>
          </a:bodyPr>
          <a:lstStyle/>
          <a:p>
            <a:r>
              <a:rPr lang="en-IN" sz="1050" dirty="0"/>
              <a:t>https://www.linkedin.com/pulse/types-machine-learning-techniques-training-method-based-sharma</a:t>
            </a:r>
          </a:p>
        </p:txBody>
      </p:sp>
    </p:spTree>
    <p:extLst>
      <p:ext uri="{BB962C8B-B14F-4D97-AF65-F5344CB8AC3E}">
        <p14:creationId xmlns:p14="http://schemas.microsoft.com/office/powerpoint/2010/main" val="24845788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284018" y="4627"/>
            <a:ext cx="11395363" cy="68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Advantages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Adaptability</a:t>
            </a:r>
            <a:r>
              <a:rPr kumimoji="0" lang="en-US" altLang="en-US" sz="2000" b="0" i="0" u="none" strike="noStrike" cap="none" normalizeH="0" baseline="0" dirty="0">
                <a:ln>
                  <a:noFill/>
                </a:ln>
                <a:solidFill>
                  <a:schemeClr val="tx1"/>
                </a:solidFill>
                <a:effectLst/>
                <a:latin typeface="Arial" panose="020B0604020202020204" pitchFamily="34" charset="0"/>
              </a:rPr>
              <a:t>: Model can learn and adapt to changes in data distribution over time.</a:t>
            </a: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Efficiency</a:t>
            </a:r>
            <a:r>
              <a:rPr kumimoji="0" lang="en-US" altLang="en-US" sz="2000" b="0" i="0" u="none" strike="noStrike" cap="none" normalizeH="0" baseline="0" dirty="0">
                <a:ln>
                  <a:noFill/>
                </a:ln>
                <a:solidFill>
                  <a:schemeClr val="tx1"/>
                </a:solidFill>
                <a:effectLst/>
                <a:latin typeface="Arial" panose="020B0604020202020204" pitchFamily="34" charset="0"/>
              </a:rPr>
              <a:t>: Computationally efficient as only a subset of data is processed at any time.</a:t>
            </a:r>
          </a:p>
          <a:p>
            <a:pPr marL="457200" lvl="1" indent="0" eaLnBrk="0" fontAlgn="base" hangingPunct="0">
              <a:lnSpc>
                <a:spcPct val="100000"/>
              </a:lnSpc>
              <a:spcBef>
                <a:spcPct val="0"/>
              </a:spcBef>
              <a:spcAft>
                <a:spcPct val="0"/>
              </a:spcAft>
              <a:buFontTx/>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Disadvantages</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Algorithm Choice</a:t>
            </a:r>
            <a:r>
              <a:rPr kumimoji="0" lang="en-US" altLang="en-US" sz="2000" b="0" i="0" u="none" strike="noStrike" cap="none" normalizeH="0" baseline="0" dirty="0">
                <a:ln>
                  <a:noFill/>
                </a:ln>
                <a:solidFill>
                  <a:schemeClr val="tx1"/>
                </a:solidFill>
                <a:effectLst/>
                <a:latin typeface="Arial" panose="020B0604020202020204" pitchFamily="34" charset="0"/>
              </a:rPr>
              <a:t>: Performance depends on the choice of online learning algorithms and their update rules.</a:t>
            </a: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Data Management</a:t>
            </a:r>
            <a:r>
              <a:rPr kumimoji="0" lang="en-US" altLang="en-US" sz="2000" b="0" i="0" u="none" strike="noStrike" cap="none" normalizeH="0" baseline="0" dirty="0">
                <a:ln>
                  <a:noFill/>
                </a:ln>
                <a:solidFill>
                  <a:schemeClr val="tx1"/>
                </a:solidFill>
                <a:effectLst/>
                <a:latin typeface="Arial" panose="020B0604020202020204" pitchFamily="34" charset="0"/>
              </a:rPr>
              <a:t>: Requires efficient handling of data streams and updates.</a:t>
            </a:r>
          </a:p>
          <a:p>
            <a:pPr marL="457200" lvl="1" indent="0" eaLnBrk="0" fontAlgn="base" hangingPunct="0">
              <a:lnSpc>
                <a:spcPct val="100000"/>
              </a:lnSpc>
              <a:spcBef>
                <a:spcPct val="0"/>
              </a:spcBef>
              <a:spcAft>
                <a:spcPct val="0"/>
              </a:spcAft>
              <a:buFontTx/>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Applications</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Financial Market Analysis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Customer Behavior Analysis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Real-time Recommendation Systems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Quality</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Depends on the size of the data subset used for training, the rate of new data arrival, and the algorithm's effectiveness.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984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0965" y="436971"/>
            <a:ext cx="10415798" cy="646331"/>
          </a:xfrm>
          <a:prstGeom prst="rect">
            <a:avLst/>
          </a:prstGeom>
        </p:spPr>
        <p:txBody>
          <a:bodyPr wrap="square">
            <a:spAutoFit/>
          </a:bodyPr>
          <a:lstStyle/>
          <a:p>
            <a:r>
              <a:rPr lang="en-IN" sz="3600" b="1" u="sng" dirty="0"/>
              <a:t>Instance-Based Versus Model-Based Learning</a:t>
            </a:r>
          </a:p>
        </p:txBody>
      </p:sp>
      <p:sp>
        <p:nvSpPr>
          <p:cNvPr id="6" name="Rectangle 5"/>
          <p:cNvSpPr/>
          <p:nvPr/>
        </p:nvSpPr>
        <p:spPr>
          <a:xfrm>
            <a:off x="415636" y="1083302"/>
            <a:ext cx="10612581" cy="454983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800" dirty="0"/>
              <a:t>One more way to categorize Machine Learning systems is by how they generalize.</a:t>
            </a:r>
          </a:p>
          <a:p>
            <a:pPr marL="285750" indent="-285750" algn="just">
              <a:lnSpc>
                <a:spcPct val="150000"/>
              </a:lnSpc>
              <a:buFont typeface="Arial" panose="020B0604020202020204" pitchFamily="34" charset="0"/>
              <a:buChar char="•"/>
            </a:pPr>
            <a:r>
              <a:rPr lang="en-US" sz="2800" dirty="0"/>
              <a:t> Most Machine Learning tasks are about making predictions. </a:t>
            </a:r>
          </a:p>
          <a:p>
            <a:pPr marL="285750" indent="-285750" algn="just">
              <a:lnSpc>
                <a:spcPct val="150000"/>
              </a:lnSpc>
              <a:buFont typeface="Arial" panose="020B0604020202020204" pitchFamily="34" charset="0"/>
              <a:buChar char="•"/>
            </a:pPr>
            <a:r>
              <a:rPr lang="en-US" sz="2800" dirty="0"/>
              <a:t>This means that given a number of training examples, the system needs to be able to generalize to examples it has never seen before. </a:t>
            </a:r>
          </a:p>
          <a:p>
            <a:pPr marL="285750" indent="-285750" algn="just">
              <a:lnSpc>
                <a:spcPct val="150000"/>
              </a:lnSpc>
              <a:buFont typeface="Arial" panose="020B0604020202020204" pitchFamily="34" charset="0"/>
              <a:buChar char="•"/>
            </a:pPr>
            <a:r>
              <a:rPr lang="en-US" sz="2800" dirty="0"/>
              <a:t>Having a good performance measure on the training data is good, but insufficient; the true goal is to perform well on new instances.</a:t>
            </a:r>
            <a:endParaRPr lang="en-IN" sz="2800" dirty="0"/>
          </a:p>
        </p:txBody>
      </p:sp>
    </p:spTree>
    <p:extLst>
      <p:ext uri="{BB962C8B-B14F-4D97-AF65-F5344CB8AC3E}">
        <p14:creationId xmlns:p14="http://schemas.microsoft.com/office/powerpoint/2010/main" val="17577296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64" y="212725"/>
            <a:ext cx="10023764" cy="355311"/>
          </a:xfrm>
        </p:spPr>
        <p:txBody>
          <a:bodyPr>
            <a:normAutofit fontScale="90000"/>
          </a:bodyPr>
          <a:lstStyle/>
          <a:p>
            <a:r>
              <a:rPr lang="en-US" b="1" dirty="0"/>
              <a:t>Instance-Based</a:t>
            </a:r>
            <a:endParaRPr lang="en-IN" b="1" dirty="0"/>
          </a:p>
        </p:txBody>
      </p:sp>
      <p:sp>
        <p:nvSpPr>
          <p:cNvPr id="4" name="Rectangle 1"/>
          <p:cNvSpPr>
            <a:spLocks noGrp="1" noChangeArrowheads="1"/>
          </p:cNvSpPr>
          <p:nvPr>
            <p:ph idx="1"/>
          </p:nvPr>
        </p:nvSpPr>
        <p:spPr bwMode="auto">
          <a:xfrm>
            <a:off x="193964" y="568036"/>
            <a:ext cx="6266584"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machine learning approach where the model learns from examples by storing them and then making predictions based on the similarity of new examples to these stored instances.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Predictions are made by comparing new instances to the stored instances using a similarity measure.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Process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Storage</a:t>
            </a:r>
            <a:r>
              <a:rPr kumimoji="0" lang="en-US" altLang="en-US" sz="1800" b="0" i="0" u="none" strike="noStrike" cap="none" normalizeH="0" baseline="0" dirty="0">
                <a:ln>
                  <a:noFill/>
                </a:ln>
                <a:solidFill>
                  <a:schemeClr val="tx1"/>
                </a:solidFill>
                <a:effectLst/>
                <a:latin typeface="Arial" panose="020B0604020202020204" pitchFamily="34" charset="0"/>
              </a:rPr>
              <a:t>: The system memorizes training examples (e.g., known spam emails).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Similarity Measure</a:t>
            </a:r>
            <a:r>
              <a:rPr kumimoji="0" lang="en-US" altLang="en-US" sz="1800" b="0" i="0" u="none" strike="noStrike" cap="none" normalizeH="0" baseline="0" dirty="0">
                <a:ln>
                  <a:noFill/>
                </a:ln>
                <a:solidFill>
                  <a:schemeClr val="tx1"/>
                </a:solidFill>
                <a:effectLst/>
                <a:latin typeface="Arial" panose="020B0604020202020204" pitchFamily="34" charset="0"/>
              </a:rPr>
              <a:t>: When a new example (e.g., a new email) needs to be classified, it is compared to stored instances using a similarity metric (e.g., word overlap).</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Classification</a:t>
            </a:r>
            <a:r>
              <a:rPr kumimoji="0" lang="en-US" altLang="en-US" sz="1800" b="0" i="0" u="none" strike="noStrike" cap="none" normalizeH="0" baseline="0" dirty="0">
                <a:ln>
                  <a:noFill/>
                </a:ln>
                <a:solidFill>
                  <a:schemeClr val="tx1"/>
                </a:solidFill>
                <a:effectLst/>
                <a:latin typeface="Arial" panose="020B0604020202020204" pitchFamily="34" charset="0"/>
              </a:rPr>
              <a:t>: The new example is classified based on the class of the most similar stored instances (e.g., if most similar instances are spam, the new email is flagged as spam).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2531" name="Picture 3" descr="No alt text provided for this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4593" y="1653165"/>
            <a:ext cx="6037407" cy="340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18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87034" y="117693"/>
            <a:ext cx="11755583"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Spam Filter Example</a:t>
            </a:r>
            <a:r>
              <a:rPr lang="en-US" altLang="en-US" sz="2400" dirty="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Basic Approach</a:t>
            </a:r>
            <a:r>
              <a:rPr kumimoji="0" lang="en-US" altLang="en-US" sz="2000" b="0" i="0" u="none" strike="noStrike" cap="none" normalizeH="0" baseline="0" dirty="0">
                <a:ln>
                  <a:noFill/>
                </a:ln>
                <a:solidFill>
                  <a:schemeClr val="tx1"/>
                </a:solidFill>
                <a:effectLst/>
                <a:latin typeface="Arial" panose="020B0604020202020204" pitchFamily="34" charset="0"/>
              </a:rPr>
              <a:t>: The filter flags emails that are identical to known spam emails.</a:t>
            </a:r>
          </a:p>
          <a:p>
            <a:pPr marL="457200" lvl="1" indent="0" eaLnBrk="0" fontAlgn="base" hangingPunct="0">
              <a:lnSpc>
                <a:spcPct val="100000"/>
              </a:lnSpc>
              <a:spcBef>
                <a:spcPct val="0"/>
              </a:spcBef>
              <a:spcAft>
                <a:spcPct val="0"/>
              </a:spcAft>
              <a:buFontTx/>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Improved Approach</a:t>
            </a:r>
            <a:r>
              <a:rPr kumimoji="0" lang="en-US" altLang="en-US" sz="2000" b="0" i="0" u="none" strike="noStrike" cap="none" normalizeH="0" baseline="0" dirty="0">
                <a:ln>
                  <a:noFill/>
                </a:ln>
                <a:solidFill>
                  <a:schemeClr val="tx1"/>
                </a:solidFill>
                <a:effectLst/>
                <a:latin typeface="Arial" panose="020B0604020202020204" pitchFamily="34" charset="0"/>
              </a:rPr>
              <a:t>: The filter flags emails that are similar to known spam emails using a similarity measure.</a:t>
            </a:r>
          </a:p>
          <a:p>
            <a:pPr marL="457200" lvl="1" indent="0" eaLnBrk="0" fontAlgn="base" hangingPunct="0">
              <a:lnSpc>
                <a:spcPct val="100000"/>
              </a:lnSpc>
              <a:spcBef>
                <a:spcPct val="0"/>
              </a:spcBef>
              <a:spcAft>
                <a:spcPct val="0"/>
              </a:spcAft>
              <a:buFontTx/>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914400" lvl="2"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Similarity Measure</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600" dirty="0">
                <a:latin typeface="Arial" panose="020B0604020202020204" pitchFamily="34" charset="0"/>
              </a:rPr>
              <a:t>One simple measure is to count the number of common words between the new email and known spam emails.</a:t>
            </a:r>
          </a:p>
          <a:p>
            <a:pPr marL="914400" lvl="2"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Classification Rule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If the new email shares many words with known spam, it is flagged as spam.</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Characteristics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Lazy Learning</a:t>
            </a:r>
            <a:r>
              <a:rPr kumimoji="0" lang="en-US" altLang="en-US" sz="2000" b="0" i="0" u="none" strike="noStrike" cap="none" normalizeH="0" baseline="0" dirty="0">
                <a:ln>
                  <a:noFill/>
                </a:ln>
                <a:solidFill>
                  <a:schemeClr val="tx1"/>
                </a:solidFill>
                <a:effectLst/>
                <a:latin typeface="Arial" panose="020B0604020202020204" pitchFamily="34" charset="0"/>
              </a:rPr>
              <a:t>: The model does not learn a general rule but instead stores and compares individual examples.</a:t>
            </a:r>
          </a:p>
          <a:p>
            <a:pPr marL="457200" lvl="1" indent="0" eaLnBrk="0" fontAlgn="base" hangingPunct="0">
              <a:lnSpc>
                <a:spcPct val="100000"/>
              </a:lnSpc>
              <a:spcBef>
                <a:spcPct val="0"/>
              </a:spcBef>
              <a:spcAft>
                <a:spcPct val="0"/>
              </a:spcAft>
              <a:buFontTx/>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Computational Cost</a:t>
            </a:r>
            <a:r>
              <a:rPr kumimoji="0" lang="en-US" altLang="en-US" sz="2000" b="0" i="0" u="none" strike="noStrike" cap="none" normalizeH="0" baseline="0" dirty="0">
                <a:ln>
                  <a:noFill/>
                </a:ln>
                <a:solidFill>
                  <a:schemeClr val="tx1"/>
                </a:solidFill>
                <a:effectLst/>
                <a:latin typeface="Arial" panose="020B0604020202020204" pitchFamily="34" charset="0"/>
              </a:rPr>
              <a:t>: The cost is incurred at prediction time, as similarity comparisons are made on-the-fly.</a:t>
            </a:r>
          </a:p>
          <a:p>
            <a:pPr marL="457200" lvl="1" indent="0" eaLnBrk="0" fontAlgn="base" hangingPunct="0">
              <a:lnSpc>
                <a:spcPct val="100000"/>
              </a:lnSpc>
              <a:spcBef>
                <a:spcPct val="0"/>
              </a:spcBef>
              <a:spcAft>
                <a:spcPct val="0"/>
              </a:spcAft>
              <a:buFontTx/>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No Explicit Model</a:t>
            </a:r>
            <a:r>
              <a:rPr kumimoji="0" lang="en-US" altLang="en-US" sz="2000" b="0" i="0" u="none" strike="noStrike" cap="none" normalizeH="0" baseline="0" dirty="0">
                <a:ln>
                  <a:noFill/>
                </a:ln>
                <a:solidFill>
                  <a:schemeClr val="tx1"/>
                </a:solidFill>
                <a:effectLst/>
                <a:latin typeface="Arial" panose="020B0604020202020204" pitchFamily="34" charset="0"/>
              </a:rPr>
              <a:t>: The system relies on stored instances and does not create a general model during training.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9641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1163" y="404935"/>
            <a:ext cx="11305310" cy="5324535"/>
          </a:xfrm>
          <a:prstGeom prst="rect">
            <a:avLst/>
          </a:prstGeom>
        </p:spPr>
        <p:txBody>
          <a:bodyPr wrap="square">
            <a:spAutoFit/>
          </a:bodyPr>
          <a:lstStyle/>
          <a:p>
            <a:pPr lvl="0" eaLnBrk="0" fontAlgn="base" hangingPunct="0">
              <a:spcBef>
                <a:spcPct val="0"/>
              </a:spcBef>
              <a:spcAft>
                <a:spcPct val="0"/>
              </a:spcAft>
              <a:buFontTx/>
              <a:buChar char="•"/>
            </a:pPr>
            <a:r>
              <a:rPr lang="en-US" altLang="en-US" sz="2000" b="1" dirty="0">
                <a:latin typeface="Arial" panose="020B0604020202020204" pitchFamily="34" charset="0"/>
              </a:rPr>
              <a:t>Advantages</a:t>
            </a:r>
            <a:r>
              <a:rPr lang="en-US" altLang="en-US" sz="2000" dirty="0">
                <a:latin typeface="Arial" panose="020B0604020202020204" pitchFamily="34" charset="0"/>
              </a:rPr>
              <a:t>:</a:t>
            </a:r>
          </a:p>
          <a:p>
            <a:pPr lvl="1" eaLnBrk="0" fontAlgn="base" hangingPunct="0">
              <a:spcBef>
                <a:spcPct val="0"/>
              </a:spcBef>
              <a:spcAft>
                <a:spcPct val="0"/>
              </a:spcAft>
              <a:buFontTx/>
              <a:buChar char="•"/>
            </a:pPr>
            <a:r>
              <a:rPr lang="en-US" altLang="en-US" sz="2000" b="1" dirty="0">
                <a:latin typeface="Arial" panose="020B0604020202020204" pitchFamily="34" charset="0"/>
              </a:rPr>
              <a:t>Simplicity</a:t>
            </a:r>
            <a:r>
              <a:rPr lang="en-US" altLang="en-US" sz="2000" dirty="0">
                <a:latin typeface="Arial" panose="020B0604020202020204" pitchFamily="34" charset="0"/>
              </a:rPr>
              <a:t>: Easy to implement and understand.</a:t>
            </a:r>
          </a:p>
          <a:p>
            <a:pPr lvl="1" eaLnBrk="0" fontAlgn="base" hangingPunct="0">
              <a:spcBef>
                <a:spcPct val="0"/>
              </a:spcBef>
              <a:spcAft>
                <a:spcPct val="0"/>
              </a:spcAft>
              <a:buFontTx/>
              <a:buChar char="•"/>
            </a:pPr>
            <a:r>
              <a:rPr lang="en-US" altLang="en-US" sz="2000" b="1" dirty="0">
                <a:latin typeface="Arial" panose="020B0604020202020204" pitchFamily="34" charset="0"/>
              </a:rPr>
              <a:t>Flexibility</a:t>
            </a:r>
            <a:r>
              <a:rPr lang="en-US" altLang="en-US" sz="2000" dirty="0">
                <a:latin typeface="Arial" panose="020B0604020202020204" pitchFamily="34" charset="0"/>
              </a:rPr>
              <a:t>: Can handle noisy or irrelevant features as the prediction relies on similar instances rather than a fixed model.</a:t>
            </a:r>
          </a:p>
          <a:p>
            <a:pPr lvl="1" eaLnBrk="0" fontAlgn="base" hangingPunct="0">
              <a:spcBef>
                <a:spcPct val="0"/>
              </a:spcBef>
              <a:spcAft>
                <a:spcPct val="0"/>
              </a:spcAft>
              <a:buFontTx/>
              <a:buChar char="•"/>
            </a:pPr>
            <a:endParaRPr lang="en-US" altLang="en-US" sz="2000" dirty="0">
              <a:latin typeface="Arial" panose="020B0604020202020204" pitchFamily="34" charset="0"/>
            </a:endParaRPr>
          </a:p>
          <a:p>
            <a:pPr lvl="0" eaLnBrk="0" fontAlgn="base" hangingPunct="0">
              <a:spcBef>
                <a:spcPct val="0"/>
              </a:spcBef>
              <a:spcAft>
                <a:spcPct val="0"/>
              </a:spcAft>
              <a:buFontTx/>
              <a:buChar char="•"/>
            </a:pPr>
            <a:r>
              <a:rPr lang="en-US" altLang="en-US" sz="2000" b="1" dirty="0">
                <a:latin typeface="Arial" panose="020B0604020202020204" pitchFamily="34" charset="0"/>
              </a:rPr>
              <a:t>Disadvantages</a:t>
            </a:r>
            <a:r>
              <a:rPr lang="en-US" altLang="en-US" sz="2000" dirty="0">
                <a:latin typeface="Arial" panose="020B0604020202020204" pitchFamily="34" charset="0"/>
              </a:rPr>
              <a:t>:</a:t>
            </a:r>
          </a:p>
          <a:p>
            <a:pPr lvl="1" eaLnBrk="0" fontAlgn="base" hangingPunct="0">
              <a:spcBef>
                <a:spcPct val="0"/>
              </a:spcBef>
              <a:spcAft>
                <a:spcPct val="0"/>
              </a:spcAft>
              <a:buFontTx/>
              <a:buChar char="•"/>
            </a:pPr>
            <a:r>
              <a:rPr lang="en-US" altLang="en-US" sz="2000" b="1" dirty="0">
                <a:latin typeface="Arial" panose="020B0604020202020204" pitchFamily="34" charset="0"/>
              </a:rPr>
              <a:t>Scalability</a:t>
            </a:r>
            <a:r>
              <a:rPr lang="en-US" altLang="en-US" sz="2000" dirty="0">
                <a:latin typeface="Arial" panose="020B0604020202020204" pitchFamily="34" charset="0"/>
              </a:rPr>
              <a:t>: May become inefficient with large datasets due to the need to compare each new instance to many stored instances.</a:t>
            </a:r>
          </a:p>
          <a:p>
            <a:pPr lvl="1" eaLnBrk="0" fontAlgn="base" hangingPunct="0">
              <a:spcBef>
                <a:spcPct val="0"/>
              </a:spcBef>
              <a:spcAft>
                <a:spcPct val="0"/>
              </a:spcAft>
              <a:buFontTx/>
              <a:buChar char="•"/>
            </a:pPr>
            <a:r>
              <a:rPr lang="en-US" altLang="en-US" sz="2000" b="1" dirty="0">
                <a:latin typeface="Arial" panose="020B0604020202020204" pitchFamily="34" charset="0"/>
              </a:rPr>
              <a:t>Prediction for Outliers</a:t>
            </a:r>
            <a:r>
              <a:rPr lang="en-US" altLang="en-US" sz="2000" dirty="0">
                <a:latin typeface="Arial" panose="020B0604020202020204" pitchFamily="34" charset="0"/>
              </a:rPr>
              <a:t>: May struggle with instances significantly different from stored examples.</a:t>
            </a:r>
          </a:p>
          <a:p>
            <a:pPr lvl="1" eaLnBrk="0" fontAlgn="base" hangingPunct="0">
              <a:spcBef>
                <a:spcPct val="0"/>
              </a:spcBef>
              <a:spcAft>
                <a:spcPct val="0"/>
              </a:spcAft>
              <a:buFontTx/>
              <a:buChar char="•"/>
            </a:pPr>
            <a:r>
              <a:rPr lang="en-US" altLang="en-US" sz="2000" b="1" dirty="0">
                <a:latin typeface="Arial" panose="020B0604020202020204" pitchFamily="34" charset="0"/>
              </a:rPr>
              <a:t>No Generalization</a:t>
            </a:r>
            <a:r>
              <a:rPr lang="en-US" altLang="en-US" sz="2000" dirty="0">
                <a:latin typeface="Arial" panose="020B0604020202020204" pitchFamily="34" charset="0"/>
              </a:rPr>
              <a:t>: The system only generalizes based on the similarity of stored instances and does not create a generalized model.</a:t>
            </a:r>
          </a:p>
          <a:p>
            <a:pPr lvl="1" eaLnBrk="0" fontAlgn="base" hangingPunct="0">
              <a:spcBef>
                <a:spcPct val="0"/>
              </a:spcBef>
              <a:spcAft>
                <a:spcPct val="0"/>
              </a:spcAft>
              <a:buFontTx/>
              <a:buChar char="•"/>
            </a:pPr>
            <a:endParaRPr lang="en-US" altLang="en-US" sz="2000" dirty="0">
              <a:latin typeface="Arial" panose="020B0604020202020204" pitchFamily="34" charset="0"/>
            </a:endParaRPr>
          </a:p>
          <a:p>
            <a:pPr lvl="0" eaLnBrk="0" fontAlgn="base" hangingPunct="0">
              <a:spcBef>
                <a:spcPct val="0"/>
              </a:spcBef>
              <a:spcAft>
                <a:spcPct val="0"/>
              </a:spcAft>
              <a:buFontTx/>
              <a:buChar char="•"/>
            </a:pPr>
            <a:r>
              <a:rPr lang="en-US" altLang="en-US" sz="2000" b="1" dirty="0">
                <a:latin typeface="Arial" panose="020B0604020202020204" pitchFamily="34" charset="0"/>
              </a:rPr>
              <a:t>Example Visualization</a:t>
            </a:r>
            <a:r>
              <a:rPr lang="en-US" altLang="en-US" sz="2000" dirty="0">
                <a:latin typeface="Arial" panose="020B0604020202020204" pitchFamily="34" charset="0"/>
              </a:rPr>
              <a:t>: (refer fig)</a:t>
            </a:r>
          </a:p>
          <a:p>
            <a:pPr lvl="0" eaLnBrk="0" fontAlgn="base" hangingPunct="0">
              <a:spcBef>
                <a:spcPct val="0"/>
              </a:spcBef>
              <a:spcAft>
                <a:spcPct val="0"/>
              </a:spcAft>
              <a:buFontTx/>
              <a:buChar char="•"/>
            </a:pPr>
            <a:endParaRPr lang="en-US" altLang="en-US" sz="2000" dirty="0">
              <a:latin typeface="Arial" panose="020B0604020202020204" pitchFamily="34" charset="0"/>
            </a:endParaRPr>
          </a:p>
          <a:p>
            <a:pPr lvl="0" eaLnBrk="0" fontAlgn="base" hangingPunct="0">
              <a:spcBef>
                <a:spcPct val="0"/>
              </a:spcBef>
              <a:spcAft>
                <a:spcPct val="0"/>
              </a:spcAft>
              <a:buFontTx/>
              <a:buChar char="•"/>
            </a:pPr>
            <a:r>
              <a:rPr lang="en-US" altLang="en-US" sz="2000" b="1" dirty="0">
                <a:latin typeface="Arial" panose="020B0604020202020204" pitchFamily="34" charset="0"/>
              </a:rPr>
              <a:t>Figure Example</a:t>
            </a:r>
            <a:r>
              <a:rPr lang="en-US" altLang="en-US" sz="2000" dirty="0">
                <a:latin typeface="Arial" panose="020B0604020202020204" pitchFamily="34" charset="0"/>
              </a:rPr>
              <a:t>: A new instance is classified based on the majority class of the most similar instances </a:t>
            </a:r>
            <a:r>
              <a:rPr lang="en-US" sz="2000" dirty="0"/>
              <a:t>(e.g., a new shape classified as a triangle because most similar shapes are triangles).</a:t>
            </a:r>
            <a:endParaRPr lang="en-IN" sz="2000" dirty="0"/>
          </a:p>
        </p:txBody>
      </p:sp>
    </p:spTree>
    <p:extLst>
      <p:ext uri="{BB962C8B-B14F-4D97-AF65-F5344CB8AC3E}">
        <p14:creationId xmlns:p14="http://schemas.microsoft.com/office/powerpoint/2010/main" val="28884875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54" y="620279"/>
            <a:ext cx="11284528" cy="5752811"/>
          </a:xfrm>
        </p:spPr>
        <p:txBody>
          <a:bodyPr>
            <a:normAutofit lnSpcReduction="10000"/>
          </a:bodyPr>
          <a:lstStyle/>
          <a:p>
            <a:r>
              <a:rPr lang="en-US" b="1" dirty="0"/>
              <a:t>Applications</a:t>
            </a:r>
            <a:r>
              <a:rPr lang="en-US" dirty="0"/>
              <a:t>:</a:t>
            </a:r>
          </a:p>
          <a:p>
            <a:r>
              <a:rPr lang="en-US" b="1" dirty="0"/>
              <a:t>Classification</a:t>
            </a:r>
            <a:r>
              <a:rPr lang="en-US" dirty="0"/>
              <a:t>: Assigning class labels based on the majority class of similar instances (e.g., k-Nearest Neighbors).</a:t>
            </a:r>
          </a:p>
          <a:p>
            <a:r>
              <a:rPr lang="en-US" b="1" dirty="0"/>
              <a:t>Regression</a:t>
            </a:r>
            <a:r>
              <a:rPr lang="en-US" dirty="0"/>
              <a:t>: Predicting values based on the average or weighted average of similar instances.</a:t>
            </a:r>
          </a:p>
          <a:p>
            <a:r>
              <a:rPr lang="en-US" b="1" dirty="0"/>
              <a:t>Anomaly Detection</a:t>
            </a:r>
            <a:r>
              <a:rPr lang="en-US" dirty="0"/>
              <a:t>: Identifying outliers by comparing new instances to stored normal instances.</a:t>
            </a:r>
          </a:p>
          <a:p>
            <a:endParaRPr lang="en-US" dirty="0"/>
          </a:p>
          <a:p>
            <a:r>
              <a:rPr lang="en-US" b="1" dirty="0"/>
              <a:t>Examples</a:t>
            </a:r>
            <a:r>
              <a:rPr lang="en-US" dirty="0"/>
              <a:t>:</a:t>
            </a:r>
          </a:p>
          <a:p>
            <a:r>
              <a:rPr lang="en-US" b="1" dirty="0"/>
              <a:t>k-Nearest Neighbors (k-NN)</a:t>
            </a:r>
            <a:r>
              <a:rPr lang="en-US" dirty="0"/>
              <a:t>: Classifies new instances based on the majority vote of the k closest stored instances.</a:t>
            </a:r>
          </a:p>
          <a:p>
            <a:r>
              <a:rPr lang="en-US" b="1" dirty="0"/>
              <a:t>Case-Based Reasoning</a:t>
            </a:r>
            <a:r>
              <a:rPr lang="en-US" dirty="0"/>
              <a:t>: Uses past cases or experiences to solve new problems.</a:t>
            </a:r>
          </a:p>
          <a:p>
            <a:endParaRPr lang="en-IN" dirty="0"/>
          </a:p>
        </p:txBody>
      </p:sp>
    </p:spTree>
    <p:extLst>
      <p:ext uri="{BB962C8B-B14F-4D97-AF65-F5344CB8AC3E}">
        <p14:creationId xmlns:p14="http://schemas.microsoft.com/office/powerpoint/2010/main" val="3428018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8DD1A-E597-4B2C-1010-8D617605DFA8}"/>
              </a:ext>
            </a:extLst>
          </p:cNvPr>
          <p:cNvSpPr>
            <a:spLocks noGrp="1"/>
          </p:cNvSpPr>
          <p:nvPr>
            <p:ph type="title"/>
          </p:nvPr>
        </p:nvSpPr>
        <p:spPr>
          <a:xfrm>
            <a:off x="838200" y="365126"/>
            <a:ext cx="10515600" cy="405840"/>
          </a:xfrm>
        </p:spPr>
        <p:txBody>
          <a:bodyPr>
            <a:normAutofit fontScale="90000"/>
          </a:bodyPr>
          <a:lstStyle/>
          <a:p>
            <a:r>
              <a:rPr lang="en-IN" b="0" i="0" dirty="0">
                <a:solidFill>
                  <a:srgbClr val="272C37"/>
                </a:solidFill>
                <a:effectLst/>
                <a:highlight>
                  <a:srgbClr val="FFFFFF"/>
                </a:highlight>
                <a:latin typeface="Roboto" panose="02000000000000000000" pitchFamily="2" charset="0"/>
              </a:rPr>
              <a:t>What is Machine Learning?</a:t>
            </a:r>
            <a:br>
              <a:rPr lang="en-IN" b="0" i="0" dirty="0">
                <a:solidFill>
                  <a:srgbClr val="272C37"/>
                </a:solidFill>
                <a:effectLst/>
                <a:highlight>
                  <a:srgbClr val="FFFFFF"/>
                </a:highligh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E2565482-02EB-10C6-EF7F-A5D094D9A6CC}"/>
              </a:ext>
            </a:extLst>
          </p:cNvPr>
          <p:cNvSpPr>
            <a:spLocks noGrp="1"/>
          </p:cNvSpPr>
          <p:nvPr>
            <p:ph idx="1"/>
          </p:nvPr>
        </p:nvSpPr>
        <p:spPr>
          <a:xfrm>
            <a:off x="838200" y="1048871"/>
            <a:ext cx="10515600" cy="5128092"/>
          </a:xfrm>
        </p:spPr>
        <p:txBody>
          <a:bodyPr/>
          <a:lstStyle/>
          <a:p>
            <a:pPr algn="just"/>
            <a:r>
              <a:rPr lang="en-US" dirty="0">
                <a:latin typeface="Times New Roman" panose="02020603050405020304" pitchFamily="18" charset="0"/>
                <a:cs typeface="Times New Roman" panose="02020603050405020304" pitchFamily="18" charset="0"/>
              </a:rPr>
              <a:t>Machine learning is a subset of artificial intelligence that automatically enables a machine or system to learn and improve from experience. Instead of explicit programming, machine learning uses algorithms to analyze large amounts of data, learn from the insights, and then make informed decisions.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Machine learning algorithms improve performance over time as they are trained—exposed to more data. Machine learning models are the output, or what the program learns from running an algorithm on training data. The more data used, the better the model will get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3548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1" y="240434"/>
            <a:ext cx="10515600" cy="452293"/>
          </a:xfrm>
        </p:spPr>
        <p:txBody>
          <a:bodyPr>
            <a:normAutofit fontScale="90000"/>
          </a:bodyPr>
          <a:lstStyle/>
          <a:p>
            <a:r>
              <a:rPr lang="en-US" dirty="0"/>
              <a:t>Model Based</a:t>
            </a:r>
            <a:endParaRPr lang="en-IN" dirty="0"/>
          </a:p>
        </p:txBody>
      </p:sp>
      <p:sp>
        <p:nvSpPr>
          <p:cNvPr id="4" name="Rectangle 1"/>
          <p:cNvSpPr>
            <a:spLocks noGrp="1" noChangeArrowheads="1"/>
          </p:cNvSpPr>
          <p:nvPr>
            <p:ph idx="1"/>
          </p:nvPr>
        </p:nvSpPr>
        <p:spPr bwMode="auto">
          <a:xfrm>
            <a:off x="256309" y="865749"/>
            <a:ext cx="1158932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Machine learning approach where a mathematical model is explicitly learned from training data to map inputs to outputs.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learned model is then used to make predictions on new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Process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Training</a:t>
            </a:r>
            <a:r>
              <a:rPr kumimoji="0" lang="en-US" altLang="en-US" sz="1800" b="0" i="0" u="none" strike="noStrike" cap="none" normalizeH="0" baseline="0" dirty="0">
                <a:ln>
                  <a:noFill/>
                </a:ln>
                <a:solidFill>
                  <a:schemeClr val="tx1"/>
                </a:solidFill>
                <a:effectLst/>
                <a:latin typeface="Arial" panose="020B0604020202020204" pitchFamily="34" charset="0"/>
              </a:rPr>
              <a:t>: A model is trained on a dataset to learn a mapping from inputs to outputs.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Prediction</a:t>
            </a:r>
            <a:r>
              <a:rPr kumimoji="0" lang="en-US" altLang="en-US" sz="1800" b="0" i="0" u="none" strike="noStrike" cap="none" normalizeH="0" baseline="0" dirty="0">
                <a:ln>
                  <a:noFill/>
                </a:ln>
                <a:solidFill>
                  <a:schemeClr val="tx1"/>
                </a:solidFill>
                <a:effectLst/>
                <a:latin typeface="Arial" panose="020B0604020202020204" pitchFamily="34" charset="0"/>
              </a:rPr>
              <a:t>: The trained model is used to predict outcomes for new, unseen data based on the learned mapping.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Characteristics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Generalization</a:t>
            </a:r>
            <a:r>
              <a:rPr kumimoji="0" lang="en-US" altLang="en-US" sz="1800" b="0" i="0" u="none" strike="noStrike" cap="none" normalizeH="0" baseline="0" dirty="0">
                <a:ln>
                  <a:noFill/>
                </a:ln>
                <a:solidFill>
                  <a:schemeClr val="tx1"/>
                </a:solidFill>
                <a:effectLst/>
                <a:latin typeface="Arial" panose="020B0604020202020204" pitchFamily="34" charset="0"/>
              </a:rPr>
              <a:t>: The model generalizes from the training data, allowing it to make predictions for inputs that differ from those in the training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Definition</a:t>
            </a:r>
            <a:r>
              <a:rPr kumimoji="0" lang="en-US" altLang="en-US" sz="1800" b="0" i="0" u="none" strike="noStrike" cap="none" normalizeH="0" baseline="0" dirty="0">
                <a:ln>
                  <a:noFill/>
                </a:ln>
                <a:solidFill>
                  <a:schemeClr val="tx1"/>
                </a:solidFill>
                <a:effectLst/>
                <a:latin typeface="Arial" panose="020B0604020202020204" pitchFamily="34" charset="0"/>
              </a:rPr>
              <a:t>: Involves defining and learning a model structure (e.g., linear regression, decision trees, neural networks)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83761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45472" y="215184"/>
            <a:ext cx="1147849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latin typeface="Arial" panose="020B0604020202020204" pitchFamily="34" charset="0"/>
              </a:rPr>
              <a:t>Advantages</a:t>
            </a:r>
            <a:r>
              <a:rPr kumimoji="0" lang="en-US" altLang="en-US" sz="1800" b="0" i="0"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Adaptability</a:t>
            </a:r>
            <a:r>
              <a:rPr kumimoji="0" lang="en-US" altLang="en-US" sz="1800" b="0" i="0" u="none" strike="noStrike" cap="none" normalizeH="0" baseline="0" dirty="0">
                <a:ln>
                  <a:noFill/>
                </a:ln>
                <a:solidFill>
                  <a:schemeClr val="tx1"/>
                </a:solidFill>
                <a:effectLst/>
                <a:latin typeface="Arial" panose="020B0604020202020204" pitchFamily="34" charset="0"/>
              </a:rPr>
              <a:t>: Can make predictions for new inputs that are not present in the training set.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Interpretability</a:t>
            </a:r>
            <a:r>
              <a:rPr kumimoji="0" lang="en-US" altLang="en-US" sz="1800" b="0" i="0" u="none" strike="noStrike" cap="none" normalizeH="0" baseline="0" dirty="0">
                <a:ln>
                  <a:noFill/>
                </a:ln>
                <a:solidFill>
                  <a:schemeClr val="tx1"/>
                </a:solidFill>
                <a:effectLst/>
                <a:latin typeface="Arial" panose="020B0604020202020204" pitchFamily="34" charset="0"/>
              </a:rPr>
              <a:t>: Some models (e.g., linear regression, decision trees) offer clear insights into the relationship between inputs and outputs.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Efficiency</a:t>
            </a:r>
            <a:r>
              <a:rPr kumimoji="0" lang="en-US" altLang="en-US" sz="1800" b="0" i="0" u="none" strike="noStrike" cap="none" normalizeH="0" baseline="0" dirty="0">
                <a:ln>
                  <a:noFill/>
                </a:ln>
                <a:solidFill>
                  <a:schemeClr val="tx1"/>
                </a:solidFill>
                <a:effectLst/>
                <a:latin typeface="Arial" panose="020B0604020202020204" pitchFamily="34" charset="0"/>
              </a:rPr>
              <a:t>: Once trained, predictions can be made quickly without needing to reference the entire training dataset.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latin typeface="Arial" panose="020B0604020202020204" pitchFamily="34" charset="0"/>
              </a:rPr>
              <a:t>Disadvantages</a:t>
            </a:r>
            <a:r>
              <a:rPr kumimoji="0" lang="en-US" altLang="en-US" sz="1800" b="0" i="0"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Complexity</a:t>
            </a:r>
            <a:r>
              <a:rPr kumimoji="0" lang="en-US" altLang="en-US" sz="1800" b="0" i="0" u="none" strike="noStrike" cap="none" normalizeH="0" baseline="0" dirty="0">
                <a:ln>
                  <a:noFill/>
                </a:ln>
                <a:solidFill>
                  <a:schemeClr val="tx1"/>
                </a:solidFill>
                <a:effectLst/>
                <a:latin typeface="Arial" panose="020B0604020202020204" pitchFamily="34" charset="0"/>
              </a:rPr>
              <a:t>: Models may not always capture complex, non-linear relationships accurately.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Overfitting</a:t>
            </a:r>
            <a:r>
              <a:rPr kumimoji="0" lang="en-US" altLang="en-US" sz="1800" b="0" i="0" u="none" strike="noStrike" cap="none" normalizeH="0" baseline="0" dirty="0">
                <a:ln>
                  <a:noFill/>
                </a:ln>
                <a:solidFill>
                  <a:schemeClr val="tx1"/>
                </a:solidFill>
                <a:effectLst/>
                <a:latin typeface="Arial" panose="020B0604020202020204" pitchFamily="34" charset="0"/>
              </a:rPr>
              <a:t>: Risk of overfitting to the training data, especially with complex models and small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Training Time</a:t>
            </a:r>
            <a:r>
              <a:rPr kumimoji="0" lang="en-US" altLang="en-US" sz="1800" b="0" i="0" u="none" strike="noStrike" cap="none" normalizeH="0" baseline="0" dirty="0">
                <a:ln>
                  <a:noFill/>
                </a:ln>
                <a:solidFill>
                  <a:schemeClr val="tx1"/>
                </a:solidFill>
                <a:effectLst/>
                <a:latin typeface="Arial" panose="020B0604020202020204" pitchFamily="34" charset="0"/>
              </a:rPr>
              <a:t>: Some models (e.g., neural networks) can be computationally expensive to train.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145472" y="5339293"/>
            <a:ext cx="11069781" cy="1200329"/>
          </a:xfrm>
          <a:prstGeom prst="rect">
            <a:avLst/>
          </a:prstGeom>
        </p:spPr>
        <p:txBody>
          <a:bodyPr wrap="square">
            <a:spAutoFit/>
          </a:bodyPr>
          <a:lstStyle/>
          <a:p>
            <a:r>
              <a:rPr lang="en-US" b="1" dirty="0"/>
              <a:t>Applications</a:t>
            </a:r>
            <a:r>
              <a:rPr lang="en-US" dirty="0"/>
              <a:t>:</a:t>
            </a:r>
          </a:p>
          <a:p>
            <a:pPr>
              <a:buFont typeface="Arial" panose="020B0604020202020204" pitchFamily="34" charset="0"/>
              <a:buChar char="•"/>
            </a:pPr>
            <a:r>
              <a:rPr lang="en-US" b="1" dirty="0"/>
              <a:t>Regression</a:t>
            </a:r>
            <a:r>
              <a:rPr lang="en-US" dirty="0"/>
              <a:t>: Predicting continuous values (e.g., house prices, temperature).</a:t>
            </a:r>
          </a:p>
          <a:p>
            <a:pPr>
              <a:buFont typeface="Arial" panose="020B0604020202020204" pitchFamily="34" charset="0"/>
              <a:buChar char="•"/>
            </a:pPr>
            <a:r>
              <a:rPr lang="en-US" b="1" dirty="0"/>
              <a:t>Classification</a:t>
            </a:r>
            <a:r>
              <a:rPr lang="en-US" dirty="0"/>
              <a:t>: Assigning categorical labels (e.g., spam detection, image classification).</a:t>
            </a:r>
          </a:p>
          <a:p>
            <a:pPr>
              <a:buFont typeface="Arial" panose="020B0604020202020204" pitchFamily="34" charset="0"/>
              <a:buChar char="•"/>
            </a:pPr>
            <a:r>
              <a:rPr lang="en-US" b="1" dirty="0"/>
              <a:t>Time Series Forecasting</a:t>
            </a:r>
            <a:r>
              <a:rPr lang="en-US" dirty="0"/>
              <a:t>: Predicting future values based on past data (e.g., stock prices, weather forecasting).</a:t>
            </a:r>
          </a:p>
        </p:txBody>
      </p:sp>
    </p:spTree>
    <p:extLst>
      <p:ext uri="{BB962C8B-B14F-4D97-AF65-F5344CB8AC3E}">
        <p14:creationId xmlns:p14="http://schemas.microsoft.com/office/powerpoint/2010/main" val="18824051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289" y="384752"/>
            <a:ext cx="11104419" cy="6168448"/>
          </a:xfrm>
        </p:spPr>
        <p:txBody>
          <a:bodyPr>
            <a:normAutofit lnSpcReduction="10000"/>
          </a:bodyPr>
          <a:lstStyle/>
          <a:p>
            <a:r>
              <a:rPr lang="en-US" b="1" dirty="0"/>
              <a:t>Types of Models</a:t>
            </a:r>
            <a:r>
              <a:rPr lang="en-US" dirty="0"/>
              <a:t>:</a:t>
            </a:r>
          </a:p>
          <a:p>
            <a:endParaRPr lang="en-US" dirty="0"/>
          </a:p>
          <a:p>
            <a:r>
              <a:rPr lang="en-US" b="1" dirty="0"/>
              <a:t>Linear Models</a:t>
            </a:r>
            <a:r>
              <a:rPr lang="en-US" dirty="0"/>
              <a:t>: (e.g., Linear Regression, Logistic Regression) Model the relationship as a linear function of the inputs.</a:t>
            </a:r>
          </a:p>
          <a:p>
            <a:endParaRPr lang="en-US" dirty="0"/>
          </a:p>
          <a:p>
            <a:r>
              <a:rPr lang="en-US" b="1" dirty="0"/>
              <a:t>Decision Trees</a:t>
            </a:r>
            <a:r>
              <a:rPr lang="en-US" dirty="0"/>
              <a:t>: Partition the input space into regions based on feature values, making predictions based on majority class or average value in each region.</a:t>
            </a:r>
          </a:p>
          <a:p>
            <a:endParaRPr lang="en-US" dirty="0"/>
          </a:p>
          <a:p>
            <a:r>
              <a:rPr lang="en-US" b="1" dirty="0"/>
              <a:t>Neural Networks</a:t>
            </a:r>
            <a:r>
              <a:rPr lang="en-US" dirty="0"/>
              <a:t>: Learn complex, non-linear mappings using multiple layers of interconnected nodes (neurons).</a:t>
            </a:r>
          </a:p>
          <a:p>
            <a:endParaRPr lang="en-US" dirty="0"/>
          </a:p>
          <a:p>
            <a:r>
              <a:rPr lang="en-US" b="1" dirty="0"/>
              <a:t>Support Vector Machines</a:t>
            </a:r>
            <a:r>
              <a:rPr lang="en-US" dirty="0"/>
              <a:t>: Classify data by finding the hyperplane that best separates different classes.</a:t>
            </a:r>
          </a:p>
          <a:p>
            <a:endParaRPr lang="en-IN" dirty="0"/>
          </a:p>
        </p:txBody>
      </p:sp>
    </p:spTree>
    <p:extLst>
      <p:ext uri="{BB962C8B-B14F-4D97-AF65-F5344CB8AC3E}">
        <p14:creationId xmlns:p14="http://schemas.microsoft.com/office/powerpoint/2010/main" val="2607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Model-based learning </a:t>
            </a:r>
            <a:endParaRPr lang="en-IN" dirty="0"/>
          </a:p>
        </p:txBody>
      </p:sp>
      <p:pic>
        <p:nvPicPr>
          <p:cNvPr id="26626" name="Picture 2" descr="https://miro.medium.com/v2/resize:fit:637/1*RO2Jck9ZIZDunDS5wmGCR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51809"/>
            <a:ext cx="606742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4002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based </a:t>
            </a:r>
            <a:endParaRPr lang="en-IN" dirty="0"/>
          </a:p>
        </p:txBody>
      </p:sp>
      <p:sp>
        <p:nvSpPr>
          <p:cNvPr id="3" name="Content Placeholder 2"/>
          <p:cNvSpPr>
            <a:spLocks noGrp="1"/>
          </p:cNvSpPr>
          <p:nvPr>
            <p:ph idx="1"/>
          </p:nvPr>
        </p:nvSpPr>
        <p:spPr>
          <a:xfrm>
            <a:off x="519546" y="1506970"/>
            <a:ext cx="10515600" cy="4351338"/>
          </a:xfrm>
        </p:spPr>
        <p:txBody>
          <a:bodyPr>
            <a:normAutofit/>
          </a:bodyPr>
          <a:lstStyle/>
          <a:p>
            <a:r>
              <a:rPr lang="en-US" sz="1600" dirty="0"/>
              <a:t>Example-</a:t>
            </a:r>
          </a:p>
          <a:p>
            <a:r>
              <a:rPr lang="en-US" sz="1600" dirty="0"/>
              <a:t>Suppose you want to know if money makes people happy, so you download the Better Life Index data from the OECD’s website and stats about gross domestic product (GDP) per capita from the IMF’s website. Then you join the tables and sort by GDP per capita.</a:t>
            </a:r>
          </a:p>
          <a:p>
            <a:endParaRPr lang="en-IN" sz="1600" dirty="0"/>
          </a:p>
        </p:txBody>
      </p:sp>
      <p:pic>
        <p:nvPicPr>
          <p:cNvPr id="27650" name="Picture 2" descr="https://miro.medium.com/v2/resize:fit:456/1*9nq2FrfydZDFY8TsgUgi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5258"/>
            <a:ext cx="434340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descr="https://miro.medium.com/v2/resize:fit:635/1*BD9VSmkHgkcjTb0AYKYTd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254" y="2832533"/>
            <a:ext cx="6048375"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20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 calcmode="lin" valueType="num">
                                      <p:cBhvr additive="base">
                                        <p:cTn id="7" dur="500" fill="hold"/>
                                        <p:tgtEl>
                                          <p:spTgt spid="27652"/>
                                        </p:tgtEl>
                                        <p:attrNameLst>
                                          <p:attrName>ppt_x</p:attrName>
                                        </p:attrNameLst>
                                      </p:cBhvr>
                                      <p:tavLst>
                                        <p:tav tm="0">
                                          <p:val>
                                            <p:strVal val="#ppt_x"/>
                                          </p:val>
                                        </p:tav>
                                        <p:tav tm="100000">
                                          <p:val>
                                            <p:strVal val="#ppt_x"/>
                                          </p:val>
                                        </p:tav>
                                      </p:tavLst>
                                    </p:anim>
                                    <p:anim calcmode="lin" valueType="num">
                                      <p:cBhvr additive="base">
                                        <p:cTn id="8"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0" y="1326721"/>
            <a:ext cx="5458691"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rgbClr val="242424"/>
                </a:solidFill>
                <a:effectLst/>
                <a:latin typeface="source-serif-pro"/>
              </a:rPr>
              <a:t>Although the data is noisy (i.e., partly random), it looks like life satisfaction goes up more or less linearly as the country’s GDP per capita increases.</a:t>
            </a:r>
            <a:endParaRPr kumimoji="0" lang="en-US" altLang="en-US" sz="11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rgbClr val="242424"/>
                </a:solidFill>
                <a:effectLst/>
                <a:latin typeface="source-serif-pro"/>
              </a:rPr>
              <a:t>So you decide to model life satisfaction as a linear function of GDP per capita.</a:t>
            </a:r>
            <a:endParaRPr kumimoji="0" lang="en-US" altLang="en-US" sz="11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rgbClr val="242424"/>
                </a:solidFill>
                <a:effectLst/>
                <a:latin typeface="source-serif-pro"/>
              </a:rPr>
              <a:t>This step is called </a:t>
            </a:r>
            <a:r>
              <a:rPr kumimoji="0" lang="en-US" altLang="en-US" sz="1500" b="1" i="0" u="none" strike="noStrike" cap="none" normalizeH="0" baseline="0" dirty="0">
                <a:ln>
                  <a:noFill/>
                </a:ln>
                <a:solidFill>
                  <a:srgbClr val="242424"/>
                </a:solidFill>
                <a:effectLst/>
                <a:latin typeface="source-serif-pro"/>
              </a:rPr>
              <a:t>model selection</a:t>
            </a:r>
            <a:r>
              <a:rPr kumimoji="0" lang="en-US" altLang="en-US" sz="1500" b="0" i="0" u="none" strike="noStrike" cap="none" normalizeH="0" baseline="0" dirty="0">
                <a:ln>
                  <a:noFill/>
                </a:ln>
                <a:solidFill>
                  <a:srgbClr val="242424"/>
                </a:solidFill>
                <a:effectLst/>
                <a:latin typeface="source-serif-pro"/>
              </a:rPr>
              <a:t>: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rgbClr val="242424"/>
                </a:solidFill>
                <a:effectLst/>
                <a:latin typeface="source-serif-pro"/>
              </a:rPr>
              <a:t> </a:t>
            </a:r>
            <a:r>
              <a:rPr kumimoji="0" lang="en-US" altLang="en-US" sz="1500" b="1" i="0" u="none" strike="noStrike" cap="none" normalizeH="0" baseline="0" dirty="0">
                <a:ln>
                  <a:noFill/>
                </a:ln>
                <a:solidFill>
                  <a:srgbClr val="242424"/>
                </a:solidFill>
                <a:effectLst/>
                <a:latin typeface="source-serif-pro"/>
              </a:rPr>
              <a:t>linear model </a:t>
            </a:r>
            <a:r>
              <a:rPr kumimoji="0" lang="en-US" altLang="en-US" sz="1500" b="0" i="0" u="none" strike="noStrike" cap="none" normalizeH="0" baseline="0" dirty="0">
                <a:ln>
                  <a:noFill/>
                </a:ln>
                <a:solidFill>
                  <a:srgbClr val="242424"/>
                </a:solidFill>
                <a:effectLst/>
                <a:latin typeface="source-serif-pro"/>
              </a:rPr>
              <a:t>of life satisfaction with just one attribute, GDP per capita.</a:t>
            </a:r>
            <a:endParaRPr kumimoji="0" lang="en-US" altLang="en-US" sz="11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500" b="0" i="1" u="none" strike="noStrike" cap="none" normalizeH="0" baseline="0" dirty="0" err="1">
                <a:ln>
                  <a:noFill/>
                </a:ln>
                <a:solidFill>
                  <a:srgbClr val="242424"/>
                </a:solidFill>
                <a:effectLst/>
                <a:latin typeface="source-serif-pro"/>
              </a:rPr>
              <a:t>life_satisfaction</a:t>
            </a:r>
            <a:r>
              <a:rPr kumimoji="0" lang="en-US" altLang="en-US" sz="1500" b="0" i="1" u="none" strike="noStrike" cap="none" normalizeH="0" baseline="0" dirty="0">
                <a:ln>
                  <a:noFill/>
                </a:ln>
                <a:solidFill>
                  <a:srgbClr val="242424"/>
                </a:solidFill>
                <a:effectLst/>
                <a:latin typeface="source-serif-pro"/>
              </a:rPr>
              <a:t> = θ0 + θ1 × </a:t>
            </a:r>
            <a:r>
              <a:rPr kumimoji="0" lang="en-US" altLang="en-US" sz="1500" b="0" i="1" u="none" strike="noStrike" cap="none" normalizeH="0" baseline="0" dirty="0" err="1">
                <a:ln>
                  <a:noFill/>
                </a:ln>
                <a:solidFill>
                  <a:srgbClr val="242424"/>
                </a:solidFill>
                <a:effectLst/>
                <a:latin typeface="source-serif-pro"/>
              </a:rPr>
              <a:t>GDP_per_capita</a:t>
            </a:r>
            <a:endParaRPr kumimoji="0" lang="en-US" altLang="en-US" sz="11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rgbClr val="242424"/>
                </a:solidFill>
                <a:effectLst/>
                <a:latin typeface="source-serif-pro"/>
              </a:rPr>
              <a:t>This model has two model parameters, θ0 and θ1. By tweaking these parameters, you can make your model represent any linear function, as shown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8677" name="Picture 5" descr="https://miro.medium.com/v2/resize:fit:627/1*1EaEKekJJPqMJeCCgb87u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327" y="95250"/>
            <a:ext cx="4794539" cy="2791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77364" y="2832976"/>
            <a:ext cx="2912464" cy="369332"/>
          </a:xfrm>
          <a:prstGeom prst="rect">
            <a:avLst/>
          </a:prstGeom>
        </p:spPr>
        <p:txBody>
          <a:bodyPr wrap="none">
            <a:spAutoFit/>
          </a:bodyPr>
          <a:lstStyle/>
          <a:p>
            <a:r>
              <a:rPr lang="en-US" dirty="0"/>
              <a:t>A few possible linear models </a:t>
            </a:r>
            <a:endParaRPr lang="en-IN" dirty="0"/>
          </a:p>
        </p:txBody>
      </p:sp>
      <p:pic>
        <p:nvPicPr>
          <p:cNvPr id="28679" name="Picture 7" descr="https://miro.medium.com/v2/resize:fit:636/1*5UvA3pMeiIPvTbG19aSG6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864" y="3202308"/>
            <a:ext cx="6057900" cy="35242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206836" y="6541893"/>
            <a:ext cx="2175164" cy="369332"/>
          </a:xfrm>
          <a:prstGeom prst="rect">
            <a:avLst/>
          </a:prstGeom>
          <a:noFill/>
        </p:spPr>
        <p:txBody>
          <a:bodyPr wrap="square" rtlCol="0">
            <a:spAutoFit/>
          </a:bodyPr>
          <a:lstStyle/>
          <a:p>
            <a:r>
              <a:rPr lang="en-US" dirty="0"/>
              <a:t>Final model </a:t>
            </a:r>
            <a:endParaRPr lang="en-IN" dirty="0"/>
          </a:p>
        </p:txBody>
      </p:sp>
      <p:sp>
        <p:nvSpPr>
          <p:cNvPr id="9" name="TextBox 8"/>
          <p:cNvSpPr txBox="1"/>
          <p:nvPr/>
        </p:nvSpPr>
        <p:spPr>
          <a:xfrm>
            <a:off x="2286000" y="6442364"/>
            <a:ext cx="2701636" cy="369332"/>
          </a:xfrm>
          <a:prstGeom prst="rect">
            <a:avLst/>
          </a:prstGeom>
          <a:noFill/>
        </p:spPr>
        <p:txBody>
          <a:bodyPr wrap="square" rtlCol="0">
            <a:spAutoFit/>
          </a:bodyPr>
          <a:lstStyle/>
          <a:p>
            <a:r>
              <a:rPr lang="en-US" dirty="0"/>
              <a:t>Discuss code 01</a:t>
            </a:r>
            <a:endParaRPr lang="en-IN" dirty="0"/>
          </a:p>
        </p:txBody>
      </p:sp>
    </p:spTree>
    <p:extLst>
      <p:ext uri="{BB962C8B-B14F-4D97-AF65-F5344CB8AC3E}">
        <p14:creationId xmlns:p14="http://schemas.microsoft.com/office/powerpoint/2010/main" val="2087811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09" y="268143"/>
            <a:ext cx="9940636" cy="590839"/>
          </a:xfrm>
        </p:spPr>
        <p:txBody>
          <a:bodyPr>
            <a:normAutofit fontScale="90000"/>
          </a:bodyPr>
          <a:lstStyle/>
          <a:p>
            <a:r>
              <a:rPr lang="en-US" b="1" dirty="0"/>
              <a:t>Main Challenges of Machine Learning</a:t>
            </a:r>
            <a:endParaRPr lang="en-IN" b="1" dirty="0"/>
          </a:p>
        </p:txBody>
      </p:sp>
      <p:sp>
        <p:nvSpPr>
          <p:cNvPr id="3" name="Content Placeholder 2"/>
          <p:cNvSpPr>
            <a:spLocks noGrp="1"/>
          </p:cNvSpPr>
          <p:nvPr>
            <p:ph idx="1"/>
          </p:nvPr>
        </p:nvSpPr>
        <p:spPr/>
        <p:txBody>
          <a:bodyPr/>
          <a:lstStyle/>
          <a:p>
            <a:r>
              <a:rPr lang="en-US" dirty="0"/>
              <a:t>Insufficient Quantity of Training Data</a:t>
            </a:r>
          </a:p>
          <a:p>
            <a:r>
              <a:rPr lang="en-IN" dirty="0" err="1"/>
              <a:t>Nonrepresentative</a:t>
            </a:r>
            <a:r>
              <a:rPr lang="en-IN" dirty="0"/>
              <a:t> Training Data</a:t>
            </a:r>
          </a:p>
          <a:p>
            <a:r>
              <a:rPr lang="en-IN" dirty="0"/>
              <a:t>Poor-Quality Data</a:t>
            </a:r>
          </a:p>
          <a:p>
            <a:r>
              <a:rPr lang="en-IN" dirty="0"/>
              <a:t>Irrelevant Features</a:t>
            </a:r>
          </a:p>
        </p:txBody>
      </p:sp>
      <p:sp>
        <p:nvSpPr>
          <p:cNvPr id="4" name="TextBox 3"/>
          <p:cNvSpPr txBox="1"/>
          <p:nvPr/>
        </p:nvSpPr>
        <p:spPr>
          <a:xfrm>
            <a:off x="1565564" y="1219200"/>
            <a:ext cx="2341418" cy="369332"/>
          </a:xfrm>
          <a:prstGeom prst="rect">
            <a:avLst/>
          </a:prstGeom>
          <a:noFill/>
        </p:spPr>
        <p:txBody>
          <a:bodyPr wrap="square" rtlCol="0">
            <a:spAutoFit/>
          </a:bodyPr>
          <a:lstStyle/>
          <a:p>
            <a:r>
              <a:rPr lang="en-US" dirty="0"/>
              <a:t>Data </a:t>
            </a:r>
            <a:endParaRPr lang="en-IN" dirty="0"/>
          </a:p>
        </p:txBody>
      </p:sp>
    </p:spTree>
    <p:extLst>
      <p:ext uri="{BB962C8B-B14F-4D97-AF65-F5344CB8AC3E}">
        <p14:creationId xmlns:p14="http://schemas.microsoft.com/office/powerpoint/2010/main" val="3891803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a:t>
            </a:r>
            <a:r>
              <a:rPr lang="en-US" dirty="0" err="1"/>
              <a:t>algo</a:t>
            </a:r>
            <a:r>
              <a:rPr lang="en-US" dirty="0"/>
              <a:t> </a:t>
            </a:r>
            <a:endParaRPr lang="en-IN" dirty="0"/>
          </a:p>
        </p:txBody>
      </p:sp>
      <p:sp>
        <p:nvSpPr>
          <p:cNvPr id="3" name="Content Placeholder 2"/>
          <p:cNvSpPr>
            <a:spLocks noGrp="1"/>
          </p:cNvSpPr>
          <p:nvPr>
            <p:ph idx="1"/>
          </p:nvPr>
        </p:nvSpPr>
        <p:spPr/>
        <p:txBody>
          <a:bodyPr/>
          <a:lstStyle/>
          <a:p>
            <a:r>
              <a:rPr lang="en-US" dirty="0"/>
              <a:t>Overfitting the Training Data</a:t>
            </a:r>
          </a:p>
          <a:p>
            <a:r>
              <a:rPr lang="en-US" dirty="0" err="1"/>
              <a:t>Underfittin</a:t>
            </a:r>
            <a:r>
              <a:rPr lang="en-US" dirty="0"/>
              <a:t> the Training Data</a:t>
            </a:r>
            <a:endParaRPr lang="en-IN" dirty="0"/>
          </a:p>
        </p:txBody>
      </p:sp>
    </p:spTree>
    <p:extLst>
      <p:ext uri="{BB962C8B-B14F-4D97-AF65-F5344CB8AC3E}">
        <p14:creationId xmlns:p14="http://schemas.microsoft.com/office/powerpoint/2010/main" val="1477008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435" y="378980"/>
            <a:ext cx="9289473" cy="410730"/>
          </a:xfrm>
        </p:spPr>
        <p:txBody>
          <a:bodyPr>
            <a:normAutofit fontScale="90000"/>
          </a:bodyPr>
          <a:lstStyle/>
          <a:p>
            <a:r>
              <a:rPr lang="en-IN" b="1" dirty="0"/>
              <a:t>Testing and Validation</a:t>
            </a:r>
            <a:br>
              <a:rPr lang="en-IN" b="1" dirty="0"/>
            </a:br>
            <a:endParaRPr lang="en-IN" b="1" dirty="0"/>
          </a:p>
        </p:txBody>
      </p:sp>
      <p:sp>
        <p:nvSpPr>
          <p:cNvPr id="4" name="Rectangle 3"/>
          <p:cNvSpPr/>
          <p:nvPr/>
        </p:nvSpPr>
        <p:spPr>
          <a:xfrm>
            <a:off x="0" y="789710"/>
            <a:ext cx="11762507" cy="470898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t>The only way to know how well a model will generalize to new cases is to actually try it out on new cases. </a:t>
            </a:r>
          </a:p>
          <a:p>
            <a:pPr marL="342900" indent="-342900" algn="just">
              <a:lnSpc>
                <a:spcPct val="150000"/>
              </a:lnSpc>
              <a:buFont typeface="Arial" panose="020B0604020202020204" pitchFamily="34" charset="0"/>
              <a:buChar char="•"/>
            </a:pPr>
            <a:r>
              <a:rPr lang="en-US" sz="2000" dirty="0"/>
              <a:t>One way to put your model in production and monitor how well it performs. </a:t>
            </a:r>
          </a:p>
          <a:p>
            <a:pPr marL="342900" indent="-342900" algn="just">
              <a:lnSpc>
                <a:spcPct val="150000"/>
              </a:lnSpc>
              <a:buFont typeface="Arial" panose="020B0604020202020204" pitchFamily="34" charset="0"/>
              <a:buChar char="•"/>
            </a:pPr>
            <a:r>
              <a:rPr lang="en-US" sz="2000" dirty="0"/>
              <a:t>This works well, but if your model is horribly bad, your users will complain—not the best idea. </a:t>
            </a:r>
          </a:p>
          <a:p>
            <a:pPr marL="342900" indent="-342900" algn="just">
              <a:lnSpc>
                <a:spcPct val="150000"/>
              </a:lnSpc>
              <a:buFont typeface="Arial" panose="020B0604020202020204" pitchFamily="34" charset="0"/>
              <a:buChar char="•"/>
            </a:pPr>
            <a:r>
              <a:rPr lang="en-US" sz="2000" dirty="0"/>
              <a:t>A better option is to split your data into two sets: </a:t>
            </a:r>
            <a:r>
              <a:rPr lang="en-US" sz="2000" b="1" dirty="0"/>
              <a:t>the training set and the test set. </a:t>
            </a:r>
          </a:p>
          <a:p>
            <a:pPr marL="342900" indent="-342900" algn="just">
              <a:lnSpc>
                <a:spcPct val="150000"/>
              </a:lnSpc>
              <a:buFont typeface="Arial" panose="020B0604020202020204" pitchFamily="34" charset="0"/>
              <a:buChar char="•"/>
            </a:pPr>
            <a:r>
              <a:rPr lang="en-US" sz="2000" dirty="0"/>
              <a:t>As these names imply, you train your model using the training set, and you test it using the test set. </a:t>
            </a:r>
          </a:p>
          <a:p>
            <a:pPr marL="342900" indent="-342900" algn="just">
              <a:lnSpc>
                <a:spcPct val="150000"/>
              </a:lnSpc>
              <a:buFont typeface="Arial" panose="020B0604020202020204" pitchFamily="34" charset="0"/>
              <a:buChar char="•"/>
            </a:pPr>
            <a:r>
              <a:rPr lang="en-US" sz="2000" dirty="0"/>
              <a:t>The error rate on new cases is called the generalization error (or </a:t>
            </a:r>
            <a:r>
              <a:rPr lang="en-US" sz="2000" dirty="0" err="1"/>
              <a:t>out-of</a:t>
            </a:r>
            <a:r>
              <a:rPr lang="en-US" sz="2000" dirty="0"/>
              <a:t> sample error), a</a:t>
            </a:r>
          </a:p>
          <a:p>
            <a:pPr marL="342900" indent="-342900" algn="just">
              <a:lnSpc>
                <a:spcPct val="150000"/>
              </a:lnSpc>
              <a:buFont typeface="Arial" panose="020B0604020202020204" pitchFamily="34" charset="0"/>
              <a:buChar char="•"/>
            </a:pPr>
            <a:r>
              <a:rPr lang="en-US" sz="2000" dirty="0" err="1"/>
              <a:t>nd</a:t>
            </a:r>
            <a:r>
              <a:rPr lang="en-US" sz="2000" dirty="0"/>
              <a:t> by evaluating your model on the test set, you get an estimate of this error. </a:t>
            </a:r>
          </a:p>
          <a:p>
            <a:pPr marL="342900" indent="-342900" algn="just">
              <a:lnSpc>
                <a:spcPct val="150000"/>
              </a:lnSpc>
              <a:buFont typeface="Arial" panose="020B0604020202020204" pitchFamily="34" charset="0"/>
              <a:buChar char="•"/>
            </a:pPr>
            <a:r>
              <a:rPr lang="en-US" sz="2000" dirty="0"/>
              <a:t>This value tells you how well your model will perform on instances it has never seen before.</a:t>
            </a:r>
          </a:p>
          <a:p>
            <a:pPr marL="342900" indent="-342900" algn="just">
              <a:lnSpc>
                <a:spcPct val="150000"/>
              </a:lnSpc>
              <a:buFont typeface="Arial" panose="020B0604020202020204" pitchFamily="34" charset="0"/>
              <a:buChar char="•"/>
            </a:pPr>
            <a:r>
              <a:rPr lang="en-US" sz="2000" dirty="0"/>
              <a:t> If the training error is low (i.e., your model makes few mistakes on the training set)</a:t>
            </a:r>
          </a:p>
          <a:p>
            <a:pPr marL="342900" indent="-342900" algn="just">
              <a:lnSpc>
                <a:spcPct val="150000"/>
              </a:lnSpc>
              <a:buFont typeface="Arial" panose="020B0604020202020204" pitchFamily="34" charset="0"/>
              <a:buChar char="•"/>
            </a:pPr>
            <a:r>
              <a:rPr lang="en-US" sz="2000" dirty="0"/>
              <a:t> but the generalization error is high, it means that your model is overfitting the training data</a:t>
            </a:r>
            <a:endParaRPr lang="en-IN" sz="2000" dirty="0"/>
          </a:p>
        </p:txBody>
      </p:sp>
      <p:sp>
        <p:nvSpPr>
          <p:cNvPr id="5" name="Rectangle 4"/>
          <p:cNvSpPr/>
          <p:nvPr/>
        </p:nvSpPr>
        <p:spPr>
          <a:xfrm>
            <a:off x="429489" y="5934670"/>
            <a:ext cx="11333018" cy="923330"/>
          </a:xfrm>
          <a:prstGeom prst="rect">
            <a:avLst/>
          </a:prstGeom>
        </p:spPr>
        <p:txBody>
          <a:bodyPr wrap="square">
            <a:spAutoFit/>
          </a:bodyPr>
          <a:lstStyle/>
          <a:p>
            <a:r>
              <a:rPr lang="en-US" dirty="0"/>
              <a:t>It is common to use 80% of the data for training and hold out 20% for testing. However, this depends on the size of the dataset: if it contains 10 million instances, then holding out 1% means your test set will contain 100,000 instances: that’s probably more than enough to get a good estimate of the generalization error.</a:t>
            </a:r>
            <a:endParaRPr lang="en-IN" dirty="0"/>
          </a:p>
        </p:txBody>
      </p:sp>
    </p:spTree>
    <p:extLst>
      <p:ext uri="{BB962C8B-B14F-4D97-AF65-F5344CB8AC3E}">
        <p14:creationId xmlns:p14="http://schemas.microsoft.com/office/powerpoint/2010/main" val="11455206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Hyperparameter</a:t>
            </a:r>
            <a:r>
              <a:rPr lang="en-IN" dirty="0"/>
              <a:t> Tuning and Model Selection</a:t>
            </a: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809551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system-ui"/>
              </a:rPr>
              <a:t>Why use Machine Learning?</a:t>
            </a:r>
            <a:br>
              <a:rPr lang="en-US" altLang="en-US" b="1" dirty="0">
                <a:latin typeface="system-ui"/>
              </a:rPr>
            </a:br>
            <a:endParaRPr lang="en-IN" dirty="0"/>
          </a:p>
        </p:txBody>
      </p:sp>
      <p:sp>
        <p:nvSpPr>
          <p:cNvPr id="4" name="Rectangle 1"/>
          <p:cNvSpPr>
            <a:spLocks noGrp="1" noChangeArrowheads="1"/>
          </p:cNvSpPr>
          <p:nvPr>
            <p:ph idx="1"/>
          </p:nvPr>
        </p:nvSpPr>
        <p:spPr bwMode="auto">
          <a:xfrm>
            <a:off x="710045" y="1299688"/>
            <a:ext cx="11038610" cy="47615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buFont typeface="Wingdings" panose="05000000000000000000" pitchFamily="2" charset="2"/>
              <a:buChar char="q"/>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building non-learners, we usually follow these steps:</a:t>
            </a:r>
          </a:p>
          <a:p>
            <a:pPr marL="0" indent="0">
              <a:lnSpc>
                <a:spcPct val="100000"/>
              </a:lnSpc>
              <a:buNone/>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make rules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write an algorithm</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the algorithm performs well, we deploy. If not, we go back to step 1</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q"/>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However, if the problem is complex, we'll likely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endup</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a long list of rules that are hard to maintain and scale to other similar problems.</a:t>
            </a:r>
          </a:p>
          <a:p>
            <a:pPr>
              <a:lnSpc>
                <a:spcPct val="100000"/>
              </a:lnSpc>
              <a:buFont typeface="Wingdings" panose="05000000000000000000" pitchFamily="2" charset="2"/>
              <a:buChar char="q"/>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 ML system would be much shorter, easier to maintain, and in many cases, more accurate.</a:t>
            </a:r>
            <a:endPar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68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5014-CA9D-11A0-42BD-B5987F7C0A6D}"/>
              </a:ext>
            </a:extLst>
          </p:cNvPr>
          <p:cNvSpPr>
            <a:spLocks noGrp="1"/>
          </p:cNvSpPr>
          <p:nvPr>
            <p:ph type="title"/>
          </p:nvPr>
        </p:nvSpPr>
        <p:spPr/>
        <p:txBody>
          <a:bodyPr/>
          <a:lstStyle/>
          <a:p>
            <a:r>
              <a:rPr lang="en-IN" dirty="0"/>
              <a:t>Machine Learning Processes</a:t>
            </a:r>
          </a:p>
        </p:txBody>
      </p:sp>
      <p:pic>
        <p:nvPicPr>
          <p:cNvPr id="4" name="Content Placeholder 3">
            <a:extLst>
              <a:ext uri="{FF2B5EF4-FFF2-40B4-BE49-F238E27FC236}">
                <a16:creationId xmlns:a16="http://schemas.microsoft.com/office/drawing/2014/main" id="{ACCC072C-9A10-EB48-9445-D0E660C6DA26}"/>
              </a:ext>
            </a:extLst>
          </p:cNvPr>
          <p:cNvPicPr>
            <a:picLocks noGrp="1" noChangeAspect="1"/>
          </p:cNvPicPr>
          <p:nvPr>
            <p:ph idx="1"/>
          </p:nvPr>
        </p:nvPicPr>
        <p:blipFill>
          <a:blip r:embed="rId2"/>
          <a:stretch>
            <a:fillRect/>
          </a:stretch>
        </p:blipFill>
        <p:spPr>
          <a:xfrm>
            <a:off x="838200" y="1690688"/>
            <a:ext cx="9623612" cy="4046723"/>
          </a:xfrm>
          <a:prstGeom prst="rect">
            <a:avLst/>
          </a:prstGeom>
        </p:spPr>
      </p:pic>
    </p:spTree>
    <p:extLst>
      <p:ext uri="{BB962C8B-B14F-4D97-AF65-F5344CB8AC3E}">
        <p14:creationId xmlns:p14="http://schemas.microsoft.com/office/powerpoint/2010/main" val="19641619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9B204-8D72-AC44-E050-F30BA6865FF4}"/>
              </a:ext>
            </a:extLst>
          </p:cNvPr>
          <p:cNvSpPr>
            <a:spLocks noGrp="1"/>
          </p:cNvSpPr>
          <p:nvPr>
            <p:ph type="title"/>
          </p:nvPr>
        </p:nvSpPr>
        <p:spPr/>
        <p:txBody>
          <a:bodyPr/>
          <a:lstStyle/>
          <a:p>
            <a:r>
              <a:rPr lang="en-US" b="0" i="0" dirty="0">
                <a:solidFill>
                  <a:srgbClr val="202124"/>
                </a:solidFill>
                <a:effectLst/>
                <a:highlight>
                  <a:srgbClr val="FFFFFF"/>
                </a:highlight>
                <a:latin typeface="Google Sans"/>
              </a:rPr>
              <a:t>How are AI and ML connected?</a:t>
            </a:r>
            <a:br>
              <a:rPr lang="en-US" b="0" i="0" dirty="0">
                <a:solidFill>
                  <a:srgbClr val="202124"/>
                </a:solidFill>
                <a:effectLst/>
                <a:highlight>
                  <a:srgbClr val="FFFFFF"/>
                </a:highlight>
                <a:latin typeface="Google Sans"/>
              </a:rPr>
            </a:br>
            <a:endParaRPr lang="en-IN" dirty="0"/>
          </a:p>
        </p:txBody>
      </p:sp>
      <p:sp>
        <p:nvSpPr>
          <p:cNvPr id="3" name="Content Placeholder 2">
            <a:extLst>
              <a:ext uri="{FF2B5EF4-FFF2-40B4-BE49-F238E27FC236}">
                <a16:creationId xmlns:a16="http://schemas.microsoft.com/office/drawing/2014/main" id="{A4B9D485-D6AF-E857-AC80-3DCB09121AE9}"/>
              </a:ext>
            </a:extLst>
          </p:cNvPr>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While AI and ML are not quite the same thing, they are closely connected. The simplest way to understand how AI and ML relate to each other is: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AI is the broader concept of enabling a machine or system to sense, reason, act, or adapt like a human </a:t>
            </a:r>
          </a:p>
          <a:p>
            <a:pPr algn="just"/>
            <a:r>
              <a:rPr lang="en-US" dirty="0">
                <a:latin typeface="Times New Roman" panose="02020603050405020304" pitchFamily="18" charset="0"/>
                <a:cs typeface="Times New Roman" panose="02020603050405020304" pitchFamily="18" charset="0"/>
              </a:rPr>
              <a:t>ML is an application of AI that allows machines to extract knowledge from data and learn from it autonomously</a:t>
            </a:r>
          </a:p>
          <a:p>
            <a:pPr algn="just"/>
            <a:r>
              <a:rPr lang="en-US" dirty="0">
                <a:latin typeface="Times New Roman" panose="02020603050405020304" pitchFamily="18" charset="0"/>
                <a:cs typeface="Times New Roman" panose="02020603050405020304" pitchFamily="18" charset="0"/>
              </a:rPr>
              <a:t>One helpful way to remember the difference between machine learning and artificial intelligence is to imagine them as umbrella categories. Artificial intelligence is the overarching term that covers a wide variety of specific approaches and algorithms. Machine learning sits under that umbrella, but so do other major subfields, such as deep learning, robotics, expert systems, and natural language processing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597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9943-7DE0-48C8-DBAA-041A0E7BFE46}"/>
              </a:ext>
            </a:extLst>
          </p:cNvPr>
          <p:cNvSpPr>
            <a:spLocks noGrp="1"/>
          </p:cNvSpPr>
          <p:nvPr>
            <p:ph type="title"/>
          </p:nvPr>
        </p:nvSpPr>
        <p:spPr>
          <a:xfrm>
            <a:off x="838200" y="365125"/>
            <a:ext cx="10515600" cy="199651"/>
          </a:xfrm>
        </p:spPr>
        <p:txBody>
          <a:bodyPr>
            <a:normAutofit fontScale="90000"/>
          </a:bodyPr>
          <a:lstStyle/>
          <a:p>
            <a:r>
              <a:rPr lang="en-US" b="0" i="0" dirty="0">
                <a:solidFill>
                  <a:srgbClr val="202124"/>
                </a:solidFill>
                <a:effectLst/>
                <a:highlight>
                  <a:srgbClr val="FFFFFF"/>
                </a:highlight>
                <a:latin typeface="Google Sans"/>
              </a:rPr>
              <a:t>Differences between AI and ML</a:t>
            </a:r>
            <a:br>
              <a:rPr lang="en-US" b="0" i="0" dirty="0">
                <a:solidFill>
                  <a:srgbClr val="202124"/>
                </a:solidFill>
                <a:effectLst/>
                <a:highlight>
                  <a:srgbClr val="FFFFFF"/>
                </a:highlight>
                <a:latin typeface="Google Sans"/>
              </a:rPr>
            </a:br>
            <a:endParaRPr lang="en-IN" dirty="0"/>
          </a:p>
        </p:txBody>
      </p:sp>
      <p:sp>
        <p:nvSpPr>
          <p:cNvPr id="3" name="Content Placeholder 2">
            <a:extLst>
              <a:ext uri="{FF2B5EF4-FFF2-40B4-BE49-F238E27FC236}">
                <a16:creationId xmlns:a16="http://schemas.microsoft.com/office/drawing/2014/main" id="{B9C3D4DD-F274-57CB-8E67-9031EDA44452}"/>
              </a:ext>
            </a:extLst>
          </p:cNvPr>
          <p:cNvSpPr>
            <a:spLocks noGrp="1"/>
          </p:cNvSpPr>
          <p:nvPr>
            <p:ph idx="1"/>
          </p:nvPr>
        </p:nvSpPr>
        <p:spPr>
          <a:xfrm>
            <a:off x="838200" y="564776"/>
            <a:ext cx="10515600" cy="5612187"/>
          </a:xfrm>
        </p:spPr>
        <p:txBody>
          <a:bodyPr>
            <a:noAutofit/>
          </a:bodyPr>
          <a:lstStyle/>
          <a:p>
            <a:pPr algn="just"/>
            <a:r>
              <a:rPr lang="en-US" sz="2400" dirty="0">
                <a:latin typeface="Times New Roman" panose="02020603050405020304" pitchFamily="18" charset="0"/>
                <a:cs typeface="Times New Roman" panose="02020603050405020304" pitchFamily="18" charset="0"/>
              </a:rPr>
              <a:t>While artificial intelligence encompasses the idea of a machine that can mimic human intelligence, machine learning does not. Machine learning aims to teach a machine how to perform a specific task and provide accurate results by identifying patterns.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Let’s say you ask your Google Nest device, “How long is my commute today?” In this case, you ask a machine a question and receive an answer about the estimated time it will take you to drive to your office. Here, the overall goal is for the device to perform a task successfully—a task that you would generally have to do yourself in a real-world environment (for example, research your commute time).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the context of this example, the goal of using ML in the overall system is not to enable it to perform a task. For instance, you might train algorithms to analyze live transit and traffic data to forecast the volume and density of traffic flow. However, the scope is limited to identifying patterns, how accurate the prediction was, and learning from the data to maximize performance for that specific task.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424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10480B9-3BC8-7C71-8B7D-A7B00C61FBE9}"/>
              </a:ext>
            </a:extLst>
          </p:cNvPr>
          <p:cNvPicPr>
            <a:picLocks noGrp="1" noChangeAspect="1"/>
          </p:cNvPicPr>
          <p:nvPr>
            <p:ph idx="1"/>
          </p:nvPr>
        </p:nvPicPr>
        <p:blipFill>
          <a:blip r:embed="rId2"/>
          <a:stretch>
            <a:fillRect/>
          </a:stretch>
        </p:blipFill>
        <p:spPr>
          <a:xfrm>
            <a:off x="829236" y="3428998"/>
            <a:ext cx="7660340" cy="3097307"/>
          </a:xfrm>
        </p:spPr>
      </p:pic>
      <p:pic>
        <p:nvPicPr>
          <p:cNvPr id="7" name="Picture 6">
            <a:extLst>
              <a:ext uri="{FF2B5EF4-FFF2-40B4-BE49-F238E27FC236}">
                <a16:creationId xmlns:a16="http://schemas.microsoft.com/office/drawing/2014/main" id="{247A2851-5B9D-AD81-8DB1-181A0EABD422}"/>
              </a:ext>
            </a:extLst>
          </p:cNvPr>
          <p:cNvPicPr>
            <a:picLocks noChangeAspect="1"/>
          </p:cNvPicPr>
          <p:nvPr/>
        </p:nvPicPr>
        <p:blipFill>
          <a:blip r:embed="rId3"/>
          <a:stretch>
            <a:fillRect/>
          </a:stretch>
        </p:blipFill>
        <p:spPr>
          <a:xfrm>
            <a:off x="3003177" y="885469"/>
            <a:ext cx="9063318" cy="2543530"/>
          </a:xfrm>
          <a:prstGeom prst="rect">
            <a:avLst/>
          </a:prstGeom>
        </p:spPr>
      </p:pic>
    </p:spTree>
    <p:extLst>
      <p:ext uri="{BB962C8B-B14F-4D97-AF65-F5344CB8AC3E}">
        <p14:creationId xmlns:p14="http://schemas.microsoft.com/office/powerpoint/2010/main" val="530438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F8C0-974A-60C2-EAF9-CB517DA5E4C3}"/>
              </a:ext>
            </a:extLst>
          </p:cNvPr>
          <p:cNvSpPr>
            <a:spLocks noGrp="1"/>
          </p:cNvSpPr>
          <p:nvPr>
            <p:ph type="title"/>
          </p:nvPr>
        </p:nvSpPr>
        <p:spPr/>
        <p:txBody>
          <a:bodyPr/>
          <a:lstStyle/>
          <a:p>
            <a:r>
              <a:rPr lang="en-US" dirty="0"/>
              <a:t>Benefits of using AI and ML together</a:t>
            </a:r>
            <a:endParaRPr lang="en-IN" dirty="0"/>
          </a:p>
        </p:txBody>
      </p:sp>
      <p:sp>
        <p:nvSpPr>
          <p:cNvPr id="3" name="Content Placeholder 2">
            <a:extLst>
              <a:ext uri="{FF2B5EF4-FFF2-40B4-BE49-F238E27FC236}">
                <a16:creationId xmlns:a16="http://schemas.microsoft.com/office/drawing/2014/main" id="{F5A128B7-78DC-7DEE-CE08-5E79E13CE920}"/>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AI and ML bring powerful benefits to organizations of all shapes and sizes, with new possibilities constantly emerging. In particular, as the amount of data grows in size and complexity, automated and intelligent systems are becoming vital to helping companies automate tasks, unlock value, and generate actionable insights to achieve better outcomes. </a:t>
            </a:r>
          </a:p>
          <a:p>
            <a:endParaRPr lang="en-US" dirty="0"/>
          </a:p>
        </p:txBody>
      </p:sp>
    </p:spTree>
    <p:extLst>
      <p:ext uri="{BB962C8B-B14F-4D97-AF65-F5344CB8AC3E}">
        <p14:creationId xmlns:p14="http://schemas.microsoft.com/office/powerpoint/2010/main" val="12963100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4FE81A-2A59-B760-3815-C51FA815390C}"/>
              </a:ext>
            </a:extLst>
          </p:cNvPr>
          <p:cNvSpPr>
            <a:spLocks noGrp="1"/>
          </p:cNvSpPr>
          <p:nvPr>
            <p:ph idx="1"/>
          </p:nvPr>
        </p:nvSpPr>
        <p:spPr>
          <a:xfrm>
            <a:off x="838200" y="941294"/>
            <a:ext cx="10515600" cy="5235669"/>
          </a:xfrm>
        </p:spPr>
        <p:txBody>
          <a:bodyPr/>
          <a:lstStyle/>
          <a:p>
            <a:r>
              <a:rPr lang="en-US" dirty="0"/>
              <a:t>Here are some of the business benefits of using artificial intelligence and machine learning: </a:t>
            </a:r>
          </a:p>
          <a:p>
            <a:endParaRPr lang="en-IN" dirty="0"/>
          </a:p>
        </p:txBody>
      </p:sp>
      <p:pic>
        <p:nvPicPr>
          <p:cNvPr id="5" name="Picture 4">
            <a:extLst>
              <a:ext uri="{FF2B5EF4-FFF2-40B4-BE49-F238E27FC236}">
                <a16:creationId xmlns:a16="http://schemas.microsoft.com/office/drawing/2014/main" id="{0844E886-00F7-7AC3-EC13-AEA7CF5B65FD}"/>
              </a:ext>
            </a:extLst>
          </p:cNvPr>
          <p:cNvPicPr>
            <a:picLocks noChangeAspect="1"/>
          </p:cNvPicPr>
          <p:nvPr/>
        </p:nvPicPr>
        <p:blipFill>
          <a:blip r:embed="rId2"/>
          <a:stretch>
            <a:fillRect/>
          </a:stretch>
        </p:blipFill>
        <p:spPr>
          <a:xfrm>
            <a:off x="1092585" y="2034915"/>
            <a:ext cx="3839111" cy="3048425"/>
          </a:xfrm>
          <a:prstGeom prst="rect">
            <a:avLst/>
          </a:prstGeom>
        </p:spPr>
      </p:pic>
      <p:pic>
        <p:nvPicPr>
          <p:cNvPr id="7" name="Picture 6">
            <a:extLst>
              <a:ext uri="{FF2B5EF4-FFF2-40B4-BE49-F238E27FC236}">
                <a16:creationId xmlns:a16="http://schemas.microsoft.com/office/drawing/2014/main" id="{33546456-2FD6-B0C1-FE49-0DAAAEBC231D}"/>
              </a:ext>
            </a:extLst>
          </p:cNvPr>
          <p:cNvPicPr>
            <a:picLocks noChangeAspect="1"/>
          </p:cNvPicPr>
          <p:nvPr/>
        </p:nvPicPr>
        <p:blipFill>
          <a:blip r:embed="rId3"/>
          <a:stretch>
            <a:fillRect/>
          </a:stretch>
        </p:blipFill>
        <p:spPr>
          <a:xfrm>
            <a:off x="5186081" y="1883053"/>
            <a:ext cx="3620005" cy="1352739"/>
          </a:xfrm>
          <a:prstGeom prst="rect">
            <a:avLst/>
          </a:prstGeom>
        </p:spPr>
      </p:pic>
      <p:pic>
        <p:nvPicPr>
          <p:cNvPr id="9" name="Picture 8">
            <a:extLst>
              <a:ext uri="{FF2B5EF4-FFF2-40B4-BE49-F238E27FC236}">
                <a16:creationId xmlns:a16="http://schemas.microsoft.com/office/drawing/2014/main" id="{6F77CD23-8A88-932B-86FF-4D0A30019A58}"/>
              </a:ext>
            </a:extLst>
          </p:cNvPr>
          <p:cNvPicPr>
            <a:picLocks noChangeAspect="1"/>
          </p:cNvPicPr>
          <p:nvPr/>
        </p:nvPicPr>
        <p:blipFill>
          <a:blip r:embed="rId4"/>
          <a:stretch>
            <a:fillRect/>
          </a:stretch>
        </p:blipFill>
        <p:spPr>
          <a:xfrm>
            <a:off x="5499310" y="3429000"/>
            <a:ext cx="3667637" cy="1133633"/>
          </a:xfrm>
          <a:prstGeom prst="rect">
            <a:avLst/>
          </a:prstGeom>
        </p:spPr>
      </p:pic>
    </p:spTree>
    <p:extLst>
      <p:ext uri="{BB962C8B-B14F-4D97-AF65-F5344CB8AC3E}">
        <p14:creationId xmlns:p14="http://schemas.microsoft.com/office/powerpoint/2010/main" val="26344473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A319-9E6F-DE73-3FE1-047362764B96}"/>
              </a:ext>
            </a:extLst>
          </p:cNvPr>
          <p:cNvSpPr>
            <a:spLocks noGrp="1"/>
          </p:cNvSpPr>
          <p:nvPr>
            <p:ph type="title"/>
          </p:nvPr>
        </p:nvSpPr>
        <p:spPr>
          <a:xfrm>
            <a:off x="838200" y="365126"/>
            <a:ext cx="10515600" cy="315912"/>
          </a:xfrm>
        </p:spPr>
        <p:txBody>
          <a:bodyPr>
            <a:normAutofit fontScale="90000"/>
          </a:bodyPr>
          <a:lstStyle/>
          <a:p>
            <a:r>
              <a:rPr lang="en-US" dirty="0"/>
              <a:t>Applications of AI and ML</a:t>
            </a:r>
            <a:endParaRPr lang="en-IN" dirty="0"/>
          </a:p>
        </p:txBody>
      </p:sp>
      <p:sp>
        <p:nvSpPr>
          <p:cNvPr id="3" name="Content Placeholder 2">
            <a:extLst>
              <a:ext uri="{FF2B5EF4-FFF2-40B4-BE49-F238E27FC236}">
                <a16:creationId xmlns:a16="http://schemas.microsoft.com/office/drawing/2014/main" id="{EF303BA8-1C8C-63AB-E404-37D86528822F}"/>
              </a:ext>
            </a:extLst>
          </p:cNvPr>
          <p:cNvSpPr>
            <a:spLocks noGrp="1"/>
          </p:cNvSpPr>
          <p:nvPr>
            <p:ph idx="1"/>
          </p:nvPr>
        </p:nvSpPr>
        <p:spPr>
          <a:xfrm>
            <a:off x="838200" y="1264024"/>
            <a:ext cx="10515600" cy="4912939"/>
          </a:xfrm>
        </p:spPr>
        <p:txBody>
          <a:bodyPr>
            <a:normAutofit fontScale="47500" lnSpcReduction="20000"/>
          </a:bodyPr>
          <a:lstStyle/>
          <a:p>
            <a:r>
              <a:rPr lang="en-US" sz="7400" dirty="0"/>
              <a:t>Artificial intelligence and machine learning can be applied in many ways, allowing organizations to automate repetitive or manual processes that help drive informed decision-making.</a:t>
            </a:r>
          </a:p>
          <a:p>
            <a:r>
              <a:rPr lang="en-US" sz="7400" dirty="0"/>
              <a:t>Companies across industries are using AI and ML in various ways to transform how they work and do business. Incorporating AI and ML capabilities into their strategies and systems helps organizations rethink how they use their data and available resources, drive productivity and efficiency, enhance data-driven decision-making through predictive analytics, and improve customer and employee experiences.   </a:t>
            </a:r>
          </a:p>
          <a:p>
            <a:endParaRPr lang="en-US" sz="7400" dirty="0"/>
          </a:p>
        </p:txBody>
      </p:sp>
    </p:spTree>
    <p:extLst>
      <p:ext uri="{BB962C8B-B14F-4D97-AF65-F5344CB8AC3E}">
        <p14:creationId xmlns:p14="http://schemas.microsoft.com/office/powerpoint/2010/main" val="10467447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FEB23E-3481-30ED-FF68-DE24EB604B97}"/>
              </a:ext>
            </a:extLst>
          </p:cNvPr>
          <p:cNvSpPr>
            <a:spLocks noGrp="1"/>
          </p:cNvSpPr>
          <p:nvPr>
            <p:ph idx="1"/>
          </p:nvPr>
        </p:nvSpPr>
        <p:spPr>
          <a:xfrm>
            <a:off x="838200" y="555812"/>
            <a:ext cx="10515600" cy="6122894"/>
          </a:xfrm>
        </p:spPr>
        <p:txBody>
          <a:bodyPr>
            <a:normAutofit fontScale="62500" lnSpcReduction="20000"/>
          </a:bodyPr>
          <a:lstStyle/>
          <a:p>
            <a:pPr marL="0" indent="0">
              <a:buNone/>
            </a:pPr>
            <a:r>
              <a:rPr lang="en-US" dirty="0"/>
              <a:t>Here are some of the most common applications of AI and ML: </a:t>
            </a:r>
          </a:p>
          <a:p>
            <a:endParaRPr lang="en-US" dirty="0"/>
          </a:p>
          <a:p>
            <a:r>
              <a:rPr lang="en-US" dirty="0"/>
              <a:t>Healthcare and life sciences</a:t>
            </a:r>
          </a:p>
          <a:p>
            <a:pPr marL="0" indent="0">
              <a:buNone/>
            </a:pPr>
            <a:r>
              <a:rPr lang="en-US" dirty="0"/>
              <a:t>Patient health record analysis and insights, outcome forecasting and modeling, accelerated drug development, augmented diagnostics, patient monitoring, and information extraction from clinical notes.</a:t>
            </a:r>
          </a:p>
          <a:p>
            <a:endParaRPr lang="en-US" dirty="0"/>
          </a:p>
          <a:p>
            <a:r>
              <a:rPr lang="en-US" dirty="0"/>
              <a:t>Manufacturing</a:t>
            </a:r>
          </a:p>
          <a:p>
            <a:pPr marL="0" indent="0">
              <a:buNone/>
            </a:pPr>
            <a:r>
              <a:rPr lang="en-US" dirty="0"/>
              <a:t>Production machine monitoring, predictive maintenance, IoT analytics, and operational efficiency.</a:t>
            </a:r>
          </a:p>
          <a:p>
            <a:endParaRPr lang="en-US" dirty="0"/>
          </a:p>
          <a:p>
            <a:r>
              <a:rPr lang="en-US" dirty="0"/>
              <a:t>Ecommerce and retail</a:t>
            </a:r>
          </a:p>
          <a:p>
            <a:pPr marL="0" indent="0">
              <a:buNone/>
            </a:pPr>
            <a:r>
              <a:rPr lang="en-US" dirty="0"/>
              <a:t>Inventory and supply chain optimization, demand forecasting, visual search, personalized offers and experiences, and recommendation engines.</a:t>
            </a:r>
          </a:p>
          <a:p>
            <a:endParaRPr lang="en-US" dirty="0"/>
          </a:p>
          <a:p>
            <a:r>
              <a:rPr lang="en-US" dirty="0"/>
              <a:t>Financial services</a:t>
            </a:r>
          </a:p>
          <a:p>
            <a:pPr marL="0" indent="0">
              <a:buNone/>
            </a:pPr>
            <a:r>
              <a:rPr lang="en-US" dirty="0"/>
              <a:t>Risk assessment and analysis, fraud detection, automated trading, and service processing optimization.</a:t>
            </a:r>
          </a:p>
          <a:p>
            <a:endParaRPr lang="en-US" dirty="0"/>
          </a:p>
          <a:p>
            <a:r>
              <a:rPr lang="en-US" dirty="0"/>
              <a:t>Telecommunications</a:t>
            </a:r>
          </a:p>
          <a:p>
            <a:pPr marL="0" indent="0">
              <a:buNone/>
            </a:pPr>
            <a:r>
              <a:rPr lang="en-US" dirty="0"/>
              <a:t>Intelligent networks and network optimization, predictive maintenance, business process automation, upgrade planning, and capacity forecasting.</a:t>
            </a:r>
          </a:p>
          <a:p>
            <a:endParaRPr lang="en-IN" dirty="0"/>
          </a:p>
        </p:txBody>
      </p:sp>
    </p:spTree>
    <p:extLst>
      <p:ext uri="{BB962C8B-B14F-4D97-AF65-F5344CB8AC3E}">
        <p14:creationId xmlns:p14="http://schemas.microsoft.com/office/powerpoint/2010/main" val="1304945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527" y="68078"/>
            <a:ext cx="10515600" cy="1325563"/>
          </a:xfrm>
        </p:spPr>
        <p:txBody>
          <a:bodyPr/>
          <a:lstStyle/>
          <a:p>
            <a:r>
              <a:rPr lang="en-US" dirty="0"/>
              <a:t>Traditional approach vs ML</a:t>
            </a:r>
            <a:endParaRPr lang="en-IN" dirty="0"/>
          </a:p>
        </p:txBody>
      </p:sp>
      <p:pic>
        <p:nvPicPr>
          <p:cNvPr id="4" name="Content Placeholder 3"/>
          <p:cNvPicPr>
            <a:picLocks noGrp="1" noChangeAspect="1"/>
          </p:cNvPicPr>
          <p:nvPr>
            <p:ph idx="1"/>
          </p:nvPr>
        </p:nvPicPr>
        <p:blipFill>
          <a:blip r:embed="rId2"/>
          <a:stretch>
            <a:fillRect/>
          </a:stretch>
        </p:blipFill>
        <p:spPr>
          <a:xfrm>
            <a:off x="484910" y="1465926"/>
            <a:ext cx="5278582" cy="2844893"/>
          </a:xfrm>
          <a:prstGeom prst="rect">
            <a:avLst/>
          </a:prstGeom>
        </p:spPr>
      </p:pic>
      <p:sp>
        <p:nvSpPr>
          <p:cNvPr id="5" name="Rectangle 4"/>
          <p:cNvSpPr/>
          <p:nvPr/>
        </p:nvSpPr>
        <p:spPr>
          <a:xfrm>
            <a:off x="281936" y="4640055"/>
            <a:ext cx="5315301" cy="369332"/>
          </a:xfrm>
          <a:prstGeom prst="rect">
            <a:avLst/>
          </a:prstGeom>
        </p:spPr>
        <p:txBody>
          <a:bodyPr wrap="none">
            <a:spAutoFit/>
          </a:bodyPr>
          <a:lstStyle/>
          <a:p>
            <a:r>
              <a:rPr lang="en-US" b="1" dirty="0"/>
              <a:t>spam filter using traditional programming techniques </a:t>
            </a:r>
            <a:endParaRPr lang="en-IN" b="1" dirty="0"/>
          </a:p>
        </p:txBody>
      </p:sp>
      <p:sp>
        <p:nvSpPr>
          <p:cNvPr id="7" name="Rectangle 6"/>
          <p:cNvSpPr/>
          <p:nvPr/>
        </p:nvSpPr>
        <p:spPr>
          <a:xfrm>
            <a:off x="5874327" y="1685400"/>
            <a:ext cx="6096000" cy="3139321"/>
          </a:xfrm>
          <a:prstGeom prst="rect">
            <a:avLst/>
          </a:prstGeom>
        </p:spPr>
        <p:txBody>
          <a:bodyPr>
            <a:spAutoFit/>
          </a:bodyPr>
          <a:lstStyle/>
          <a:p>
            <a:r>
              <a:rPr lang="en-IN" b="1" dirty="0"/>
              <a:t>Steps for Spam Detection Using Pattern Recognition</a:t>
            </a:r>
            <a:endParaRPr lang="en-IN" dirty="0"/>
          </a:p>
          <a:p>
            <a:pPr>
              <a:buFont typeface="+mj-lt"/>
              <a:buAutoNum type="arabicPeriod"/>
            </a:pPr>
            <a:r>
              <a:rPr lang="en-IN" b="1" dirty="0"/>
              <a:t>Analyze Spam Characteristics</a:t>
            </a:r>
            <a:r>
              <a:rPr lang="en-IN" dirty="0"/>
              <a:t>:</a:t>
            </a:r>
          </a:p>
          <a:p>
            <a:pPr marL="742950" lvl="1" indent="-285750">
              <a:buFont typeface="+mj-lt"/>
              <a:buAutoNum type="arabicPeriod"/>
            </a:pPr>
            <a:r>
              <a:rPr lang="en-IN" dirty="0"/>
              <a:t>Identify common words/phrases (e.g., "4U," "credit card," "free," "amazing").</a:t>
            </a:r>
          </a:p>
          <a:p>
            <a:pPr marL="742950" lvl="1" indent="-285750">
              <a:buFont typeface="+mj-lt"/>
              <a:buAutoNum type="arabicPeriod"/>
            </a:pPr>
            <a:r>
              <a:rPr lang="en-IN" dirty="0"/>
              <a:t>Observe patterns in sender names, email bodies, etc.</a:t>
            </a:r>
          </a:p>
          <a:p>
            <a:pPr>
              <a:buFont typeface="+mj-lt"/>
              <a:buAutoNum type="arabicPeriod"/>
            </a:pPr>
            <a:r>
              <a:rPr lang="en-IN" b="1" dirty="0"/>
              <a:t>Develop Detection Algorithms</a:t>
            </a:r>
            <a:r>
              <a:rPr lang="en-IN" dirty="0"/>
              <a:t>:</a:t>
            </a:r>
          </a:p>
          <a:p>
            <a:pPr marL="742950" lvl="1" indent="-285750">
              <a:buFont typeface="+mj-lt"/>
              <a:buAutoNum type="arabicPeriod"/>
            </a:pPr>
            <a:r>
              <a:rPr lang="en-IN" dirty="0"/>
              <a:t>Create algorithms to detect identified patterns.</a:t>
            </a:r>
          </a:p>
          <a:p>
            <a:pPr marL="742950" lvl="1" indent="-285750">
              <a:buFont typeface="+mj-lt"/>
              <a:buAutoNum type="arabicPeriod"/>
            </a:pPr>
            <a:r>
              <a:rPr lang="en-IN" dirty="0"/>
              <a:t>Flag emails as spam based on pattern matches.</a:t>
            </a:r>
          </a:p>
          <a:p>
            <a:pPr>
              <a:buFont typeface="+mj-lt"/>
              <a:buAutoNum type="arabicPeriod"/>
            </a:pPr>
            <a:r>
              <a:rPr lang="en-IN" b="1" dirty="0"/>
              <a:t>Iterate and Refine</a:t>
            </a:r>
            <a:r>
              <a:rPr lang="en-IN" dirty="0"/>
              <a:t>:</a:t>
            </a:r>
          </a:p>
          <a:p>
            <a:pPr marL="742950" lvl="1" indent="-285750">
              <a:buFont typeface="+mj-lt"/>
              <a:buAutoNum type="arabicPeriod"/>
            </a:pPr>
            <a:r>
              <a:rPr lang="en-IN" dirty="0"/>
              <a:t>Test the detection algorithm.</a:t>
            </a:r>
          </a:p>
          <a:p>
            <a:pPr marL="742950" lvl="1" indent="-285750">
              <a:buFont typeface="+mj-lt"/>
              <a:buAutoNum type="arabicPeriod"/>
            </a:pPr>
            <a:r>
              <a:rPr lang="en-IN" dirty="0"/>
              <a:t>Continuously refine the algorithm for better accuracy.</a:t>
            </a:r>
          </a:p>
        </p:txBody>
      </p:sp>
      <p:sp>
        <p:nvSpPr>
          <p:cNvPr id="8" name="Rectangle 7"/>
          <p:cNvSpPr/>
          <p:nvPr/>
        </p:nvSpPr>
        <p:spPr>
          <a:xfrm>
            <a:off x="484910" y="5752053"/>
            <a:ext cx="11097490" cy="646331"/>
          </a:xfrm>
          <a:prstGeom prst="rect">
            <a:avLst/>
          </a:prstGeom>
        </p:spPr>
        <p:txBody>
          <a:bodyPr wrap="square">
            <a:spAutoFit/>
          </a:bodyPr>
          <a:lstStyle/>
          <a:p>
            <a:r>
              <a:rPr lang="en-US" b="1" dirty="0"/>
              <a:t>Since the problem is not trivial, your program will likely become a long list of com‐ </a:t>
            </a:r>
            <a:r>
              <a:rPr lang="en-US" b="1" dirty="0" err="1"/>
              <a:t>plex</a:t>
            </a:r>
            <a:r>
              <a:rPr lang="en-US" b="1" dirty="0"/>
              <a:t> rules—pretty hard to maintain. </a:t>
            </a:r>
            <a:endParaRPr lang="en-IN" b="1" dirty="0"/>
          </a:p>
        </p:txBody>
      </p:sp>
    </p:spTree>
    <p:extLst>
      <p:ext uri="{BB962C8B-B14F-4D97-AF65-F5344CB8AC3E}">
        <p14:creationId xmlns:p14="http://schemas.microsoft.com/office/powerpoint/2010/main" val="144321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8291" y="646654"/>
            <a:ext cx="6026727" cy="5888181"/>
          </a:xfrm>
        </p:spPr>
        <p:txBody>
          <a:bodyPr>
            <a:normAutofit fontScale="92500" lnSpcReduction="10000"/>
          </a:bodyPr>
          <a:lstStyle/>
          <a:p>
            <a:r>
              <a:rPr lang="en-US" sz="2400" b="1" dirty="0"/>
              <a:t>Machine Learning-Based Spam Filtering</a:t>
            </a:r>
            <a:endParaRPr lang="en-US" sz="2400" dirty="0"/>
          </a:p>
          <a:p>
            <a:r>
              <a:rPr lang="en-US" sz="2400" b="1" dirty="0"/>
              <a:t>Automatic Learning</a:t>
            </a:r>
            <a:r>
              <a:rPr lang="en-US" sz="2400" dirty="0"/>
              <a:t>:</a:t>
            </a:r>
          </a:p>
          <a:p>
            <a:pPr lvl="1"/>
            <a:r>
              <a:rPr lang="en-US" sz="2000" dirty="0"/>
              <a:t>Detects frequent patterns in spam versus ham examples.</a:t>
            </a:r>
          </a:p>
          <a:p>
            <a:pPr lvl="1"/>
            <a:r>
              <a:rPr lang="en-US" sz="2000" dirty="0"/>
              <a:t>Learns which words/phrases are strong spam indicators.</a:t>
            </a:r>
          </a:p>
          <a:p>
            <a:pPr lvl="1"/>
            <a:r>
              <a:rPr lang="en-US" sz="2000" dirty="0"/>
              <a:t>Results in shorter, easier-to-maintain, and more accurate programs.</a:t>
            </a:r>
          </a:p>
          <a:p>
            <a:r>
              <a:rPr lang="en-US" sz="2400" b="1" dirty="0"/>
              <a:t>Adaptability</a:t>
            </a:r>
            <a:r>
              <a:rPr lang="en-US" sz="2400" dirty="0"/>
              <a:t>:</a:t>
            </a:r>
          </a:p>
          <a:p>
            <a:pPr lvl="1"/>
            <a:r>
              <a:rPr lang="en-US" sz="2000" dirty="0"/>
              <a:t>Machine learning models can adapt to new spam tactics (e.g., "4U" to "For U").</a:t>
            </a:r>
          </a:p>
          <a:p>
            <a:pPr lvl="1"/>
            <a:r>
              <a:rPr lang="en-US" sz="2000" dirty="0"/>
              <a:t>Reduces the need for manual updates to detection rules.</a:t>
            </a:r>
          </a:p>
          <a:p>
            <a:r>
              <a:rPr lang="en-US" sz="2400" b="1" dirty="0"/>
              <a:t>Resilience Against Evolving Tactics</a:t>
            </a:r>
            <a:r>
              <a:rPr lang="en-US" sz="2400" dirty="0"/>
              <a:t>:</a:t>
            </a:r>
          </a:p>
          <a:p>
            <a:pPr lvl="1"/>
            <a:r>
              <a:rPr lang="en-US" sz="2000" dirty="0"/>
              <a:t>Continually learns from new data, making it harder for spammers to bypass filters.</a:t>
            </a:r>
          </a:p>
          <a:p>
            <a:pPr lvl="1"/>
            <a:endParaRPr lang="en-US" sz="2000" dirty="0"/>
          </a:p>
          <a:p>
            <a:pPr lvl="0" fontAlgn="base">
              <a:spcBef>
                <a:spcPct val="0"/>
              </a:spcBef>
              <a:spcAft>
                <a:spcPct val="0"/>
              </a:spcAft>
            </a:pPr>
            <a:r>
              <a:rPr lang="en-US" altLang="en-US" sz="2400" b="1" dirty="0"/>
              <a:t>Higher Accuracy:</a:t>
            </a:r>
          </a:p>
          <a:p>
            <a:pPr lvl="1" fontAlgn="base">
              <a:spcAft>
                <a:spcPct val="0"/>
              </a:spcAft>
            </a:pPr>
            <a:r>
              <a:rPr lang="en-US" altLang="en-US" sz="2100" dirty="0"/>
              <a:t>More likely to identify spam correctly, reducing false positives and negatives</a:t>
            </a:r>
            <a:endParaRPr lang="en-US" sz="2100" dirty="0"/>
          </a:p>
          <a:p>
            <a:endParaRPr lang="en-IN" sz="2400" dirty="0"/>
          </a:p>
        </p:txBody>
      </p:sp>
      <p:sp>
        <p:nvSpPr>
          <p:cNvPr id="4" name="Title 1"/>
          <p:cNvSpPr>
            <a:spLocks noGrp="1"/>
          </p:cNvSpPr>
          <p:nvPr>
            <p:ph type="title"/>
          </p:nvPr>
        </p:nvSpPr>
        <p:spPr>
          <a:xfrm>
            <a:off x="574964" y="129599"/>
            <a:ext cx="10515600" cy="729384"/>
          </a:xfrm>
        </p:spPr>
        <p:txBody>
          <a:bodyPr/>
          <a:lstStyle/>
          <a:p>
            <a:r>
              <a:rPr lang="en-US" dirty="0"/>
              <a:t>Traditional approach vs ML</a:t>
            </a:r>
            <a:endParaRPr lang="en-IN" dirty="0"/>
          </a:p>
        </p:txBody>
      </p:sp>
      <p:grpSp>
        <p:nvGrpSpPr>
          <p:cNvPr id="8" name="Group 7"/>
          <p:cNvGrpSpPr/>
          <p:nvPr/>
        </p:nvGrpSpPr>
        <p:grpSpPr>
          <a:xfrm>
            <a:off x="311728" y="970389"/>
            <a:ext cx="5756563" cy="2708131"/>
            <a:chOff x="193964" y="1268124"/>
            <a:chExt cx="5444836" cy="2478644"/>
          </a:xfrm>
        </p:grpSpPr>
        <p:pic>
          <p:nvPicPr>
            <p:cNvPr id="5" name="Picture 4"/>
            <p:cNvPicPr>
              <a:picLocks noChangeAspect="1"/>
            </p:cNvPicPr>
            <p:nvPr/>
          </p:nvPicPr>
          <p:blipFill>
            <a:blip r:embed="rId2"/>
            <a:stretch>
              <a:fillRect/>
            </a:stretch>
          </p:blipFill>
          <p:spPr>
            <a:xfrm>
              <a:off x="193964" y="1268124"/>
              <a:ext cx="5417127" cy="2478644"/>
            </a:xfrm>
            <a:prstGeom prst="rect">
              <a:avLst/>
            </a:prstGeom>
          </p:spPr>
        </p:pic>
        <p:cxnSp>
          <p:nvCxnSpPr>
            <p:cNvPr id="7" name="Straight Connector 6"/>
            <p:cNvCxnSpPr/>
            <p:nvPr/>
          </p:nvCxnSpPr>
          <p:spPr>
            <a:xfrm flipH="1">
              <a:off x="5624945" y="1302327"/>
              <a:ext cx="13855" cy="2396837"/>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sp>
        <p:nvSpPr>
          <p:cNvPr id="9" name="Rectangle 8"/>
          <p:cNvSpPr/>
          <p:nvPr/>
        </p:nvSpPr>
        <p:spPr>
          <a:xfrm>
            <a:off x="881616" y="3826410"/>
            <a:ext cx="2175980" cy="369332"/>
          </a:xfrm>
          <a:prstGeom prst="rect">
            <a:avLst/>
          </a:prstGeom>
        </p:spPr>
        <p:txBody>
          <a:bodyPr wrap="none">
            <a:spAutoFit/>
          </a:bodyPr>
          <a:lstStyle/>
          <a:p>
            <a:r>
              <a:rPr lang="en-US" b="1" dirty="0"/>
              <a:t>spam filter using ML </a:t>
            </a:r>
            <a:endParaRPr lang="en-IN" b="1" dirty="0"/>
          </a:p>
        </p:txBody>
      </p:sp>
      <p:sp>
        <p:nvSpPr>
          <p:cNvPr id="12" name="Rectangle 11"/>
          <p:cNvSpPr/>
          <p:nvPr/>
        </p:nvSpPr>
        <p:spPr>
          <a:xfrm>
            <a:off x="1392846" y="6498058"/>
            <a:ext cx="3395353" cy="369332"/>
          </a:xfrm>
          <a:prstGeom prst="rect">
            <a:avLst/>
          </a:prstGeom>
        </p:spPr>
        <p:txBody>
          <a:bodyPr wrap="none">
            <a:spAutoFit/>
          </a:bodyPr>
          <a:lstStyle/>
          <a:p>
            <a:r>
              <a:rPr lang="en-IN" b="1" dirty="0"/>
              <a:t>Automatically adapting to change</a:t>
            </a:r>
          </a:p>
        </p:txBody>
      </p:sp>
      <p:pic>
        <p:nvPicPr>
          <p:cNvPr id="2052" name="Picture 4" descr="https://miro.medium.com/v2/resize:fit:687/1*DjeI-j2AWuLwlg6NBvLPk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964" y="4158517"/>
            <a:ext cx="4676486" cy="2123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28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0B05F8-8ED3-7FF1-D496-E5AE6BBFD9F4}"/>
              </a:ext>
            </a:extLst>
          </p:cNvPr>
          <p:cNvPicPr>
            <a:picLocks noGrp="1" noChangeAspect="1"/>
          </p:cNvPicPr>
          <p:nvPr>
            <p:ph idx="1"/>
          </p:nvPr>
        </p:nvPicPr>
        <p:blipFill>
          <a:blip r:embed="rId2"/>
          <a:stretch>
            <a:fillRect/>
          </a:stretch>
        </p:blipFill>
        <p:spPr>
          <a:xfrm>
            <a:off x="1532965" y="618565"/>
            <a:ext cx="8298541" cy="4043082"/>
          </a:xfrm>
        </p:spPr>
      </p:pic>
      <p:sp>
        <p:nvSpPr>
          <p:cNvPr id="6" name="TextBox 5">
            <a:extLst>
              <a:ext uri="{FF2B5EF4-FFF2-40B4-BE49-F238E27FC236}">
                <a16:creationId xmlns:a16="http://schemas.microsoft.com/office/drawing/2014/main" id="{42F327BD-80E8-2C17-93C7-6028A62F4165}"/>
              </a:ext>
            </a:extLst>
          </p:cNvPr>
          <p:cNvSpPr txBox="1"/>
          <p:nvPr/>
        </p:nvSpPr>
        <p:spPr>
          <a:xfrm>
            <a:off x="1541929" y="5190565"/>
            <a:ext cx="8274424" cy="923330"/>
          </a:xfrm>
          <a:prstGeom prst="rect">
            <a:avLst/>
          </a:prstGeom>
          <a:noFill/>
        </p:spPr>
        <p:txBody>
          <a:bodyPr wrap="square" rtlCol="0">
            <a:spAutoFit/>
          </a:bodyPr>
          <a:lstStyle/>
          <a:p>
            <a:r>
              <a:rPr lang="en-US" dirty="0"/>
              <a:t>Machine learning algorithms will  generate logic.</a:t>
            </a:r>
          </a:p>
          <a:p>
            <a:r>
              <a:rPr lang="en-US" dirty="0"/>
              <a:t>We need not to generate code for each scenario, that will be handled by ML.</a:t>
            </a:r>
          </a:p>
          <a:p>
            <a:endParaRPr lang="en-IN" dirty="0"/>
          </a:p>
        </p:txBody>
      </p:sp>
    </p:spTree>
    <p:extLst>
      <p:ext uri="{BB962C8B-B14F-4D97-AF65-F5344CB8AC3E}">
        <p14:creationId xmlns:p14="http://schemas.microsoft.com/office/powerpoint/2010/main" val="2003847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595E3C69928E24B8DC57706C7802006" ma:contentTypeVersion="4" ma:contentTypeDescription="Create a new document." ma:contentTypeScope="" ma:versionID="344828718fb10341d7bebe3ff669ab5d">
  <xsd:schema xmlns:xsd="http://www.w3.org/2001/XMLSchema" xmlns:xs="http://www.w3.org/2001/XMLSchema" xmlns:p="http://schemas.microsoft.com/office/2006/metadata/properties" xmlns:ns2="b815fc31-cf5f-4ae9-b5eb-6350e646d93a" targetNamespace="http://schemas.microsoft.com/office/2006/metadata/properties" ma:root="true" ma:fieldsID="c53b05eb6357c6238cadfba6d3fe56d4" ns2:_="">
    <xsd:import namespace="b815fc31-cf5f-4ae9-b5eb-6350e646d93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15fc31-cf5f-4ae9-b5eb-6350e646d9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6874DF-9178-40E0-9B2B-C901C4FA9A33}">
  <ds:schemaRefs>
    <ds:schemaRef ds:uri="http://schemas.microsoft.com/office/2006/metadata/properties"/>
    <ds:schemaRef ds:uri="http://www.w3.org/2000/xmlns/"/>
    <ds:schemaRef ds:uri="b8c6c55b-3e80-42ce-80e7-4d5b0b7ae10e"/>
    <ds:schemaRef ds:uri="http://www.w3.org/2001/XMLSchema-instance"/>
  </ds:schemaRefs>
</ds:datastoreItem>
</file>

<file path=customXml/itemProps2.xml><?xml version="1.0" encoding="utf-8"?>
<ds:datastoreItem xmlns:ds="http://schemas.openxmlformats.org/officeDocument/2006/customXml" ds:itemID="{56481E65-3803-4EFE-9E58-D2EFC4458F8F}"/>
</file>

<file path=customXml/itemProps3.xml><?xml version="1.0" encoding="utf-8"?>
<ds:datastoreItem xmlns:ds="http://schemas.openxmlformats.org/officeDocument/2006/customXml" ds:itemID="{4EFAF6E8-197A-42FC-A8FD-E043F843B1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284</TotalTime>
  <Words>5339</Words>
  <Application>Microsoft Office PowerPoint</Application>
  <PresentationFormat>Widescreen</PresentationFormat>
  <Paragraphs>520</Paragraphs>
  <Slides>67</Slides>
  <Notes>2</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Machine Learning</vt:lpstr>
      <vt:lpstr>What is artificial intelligence?</vt:lpstr>
      <vt:lpstr>Let’s have a look at an example of an AI-driven product - Amazon Echo.  </vt:lpstr>
      <vt:lpstr>Definition</vt:lpstr>
      <vt:lpstr>What is Machine Learning? </vt:lpstr>
      <vt:lpstr>Why use Machine Learning? </vt:lpstr>
      <vt:lpstr>Traditional approach vs ML</vt:lpstr>
      <vt:lpstr>Traditional approach vs ML</vt:lpstr>
      <vt:lpstr>PowerPoint Presentation</vt:lpstr>
      <vt:lpstr>How Does Machine Learning Work? </vt:lpstr>
      <vt:lpstr>Scenarios in which ML is useful</vt:lpstr>
      <vt:lpstr>PowerPoint Presentation</vt:lpstr>
      <vt:lpstr>Machine Learning is great for</vt:lpstr>
      <vt:lpstr>Artificial intelligence (AI) vs. machine learning (ML)</vt:lpstr>
      <vt:lpstr>Structured and unstructured data ?</vt:lpstr>
      <vt:lpstr>PowerPoint Presentation</vt:lpstr>
      <vt:lpstr>PowerPoint Presentation</vt:lpstr>
      <vt:lpstr>Types of Machine Learning Systems</vt:lpstr>
      <vt:lpstr>Types of Machine Learning </vt:lpstr>
      <vt:lpstr>Type of ML </vt:lpstr>
      <vt:lpstr>Labelled and unlabeled data</vt:lpstr>
      <vt:lpstr>PowerPoint Presentation</vt:lpstr>
      <vt:lpstr>Supervised Learning </vt:lpstr>
      <vt:lpstr>Type of prediction  </vt:lpstr>
      <vt:lpstr>Classification </vt:lpstr>
      <vt:lpstr>Regression </vt:lpstr>
      <vt:lpstr>Classification and Regression </vt:lpstr>
      <vt:lpstr>PowerPoint Presentation</vt:lpstr>
      <vt:lpstr>Unsupervised learning </vt:lpstr>
      <vt:lpstr>PowerPoint Presentation</vt:lpstr>
      <vt:lpstr>PowerPoint Presentation</vt:lpstr>
      <vt:lpstr>PowerPoint Presentation</vt:lpstr>
      <vt:lpstr>PowerPoint Presentation</vt:lpstr>
      <vt:lpstr>Others  category </vt:lpstr>
      <vt:lpstr>3. Semi-Supervised Learning:- </vt:lpstr>
      <vt:lpstr>PowerPoint Presentation</vt:lpstr>
      <vt:lpstr>Reinforcement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Instance-Based</vt:lpstr>
      <vt:lpstr>PowerPoint Presentation</vt:lpstr>
      <vt:lpstr>PowerPoint Presentation</vt:lpstr>
      <vt:lpstr>PowerPoint Presentation</vt:lpstr>
      <vt:lpstr>Model Based</vt:lpstr>
      <vt:lpstr>PowerPoint Presentation</vt:lpstr>
      <vt:lpstr>PowerPoint Presentation</vt:lpstr>
      <vt:lpstr>Model-based learning </vt:lpstr>
      <vt:lpstr>Model based </vt:lpstr>
      <vt:lpstr>PowerPoint Presentation</vt:lpstr>
      <vt:lpstr>Main Challenges of Machine Learning</vt:lpstr>
      <vt:lpstr>Bad algo </vt:lpstr>
      <vt:lpstr>Testing and Validation </vt:lpstr>
      <vt:lpstr>Hyperparameter Tuning and Model Selection</vt:lpstr>
      <vt:lpstr>Machine Learning Processes</vt:lpstr>
      <vt:lpstr>How are AI and ML connected? </vt:lpstr>
      <vt:lpstr>Differences between AI and ML </vt:lpstr>
      <vt:lpstr>PowerPoint Presentation</vt:lpstr>
      <vt:lpstr>Benefits of using AI and ML together</vt:lpstr>
      <vt:lpstr>PowerPoint Presentation</vt:lpstr>
      <vt:lpstr>Applications of AI and ML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Sumit Mathur</dc:creator>
  <cp:lastModifiedBy>Kshamta Mathur (MPSTME)</cp:lastModifiedBy>
  <cp:revision>22</cp:revision>
  <dcterms:created xsi:type="dcterms:W3CDTF">2024-08-02T17:12:46Z</dcterms:created>
  <dcterms:modified xsi:type="dcterms:W3CDTF">2024-08-09T17:23:47Z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0x0101003595E3C69928E24B8DC57706C7802006</vt:lpwstr>
  </property>
</Properties>
</file>