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 id="270" r:id="rId18"/>
    <p:sldId id="273" r:id="rId19"/>
    <p:sldId id="274"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972EA-C4AC-0271-63A8-B0FB3462E66D}" v="1" dt="2024-11-08T07:37:31.832"/>
    <p1510:client id="{FE227EE0-4A7A-5C67-0188-A90E31894922}" v="4" dt="2024-11-09T05:42:52.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106" d="100"/>
          <a:sy n="106" d="100"/>
        </p:scale>
        <p:origin x="12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hamta Mathur (MPSTME)" userId="S::kshamta.m@nmims.edu::716caf99-5a5b-4d01-b514-ad5b3867c769" providerId="AD" clId="Web-{FE227EE0-4A7A-5C67-0188-A90E31894922}"/>
    <pc:docChg chg="modSld">
      <pc:chgData name="Kshamta Mathur (MPSTME)" userId="S::kshamta.m@nmims.edu::716caf99-5a5b-4d01-b514-ad5b3867c769" providerId="AD" clId="Web-{FE227EE0-4A7A-5C67-0188-A90E31894922}" dt="2024-11-09T05:42:52.600" v="2" actId="14100"/>
      <pc:docMkLst>
        <pc:docMk/>
      </pc:docMkLst>
      <pc:sldChg chg="addSp modSp">
        <pc:chgData name="Kshamta Mathur (MPSTME)" userId="S::kshamta.m@nmims.edu::716caf99-5a5b-4d01-b514-ad5b3867c769" providerId="AD" clId="Web-{FE227EE0-4A7A-5C67-0188-A90E31894922}" dt="2024-11-09T05:42:52.600" v="2" actId="14100"/>
        <pc:sldMkLst>
          <pc:docMk/>
          <pc:sldMk cId="1266920572" sldId="266"/>
        </pc:sldMkLst>
        <pc:picChg chg="add mod">
          <ac:chgData name="Kshamta Mathur (MPSTME)" userId="S::kshamta.m@nmims.edu::716caf99-5a5b-4d01-b514-ad5b3867c769" providerId="AD" clId="Web-{FE227EE0-4A7A-5C67-0188-A90E31894922}" dt="2024-11-09T05:42:52.600" v="2" actId="14100"/>
          <ac:picMkLst>
            <pc:docMk/>
            <pc:sldMk cId="1266920572" sldId="266"/>
            <ac:picMk id="2" creationId="{A4FF25A4-D94B-1794-025D-7FC7EC1703C8}"/>
          </ac:picMkLst>
        </pc:picChg>
      </pc:sldChg>
    </pc:docChg>
  </pc:docChgLst>
  <pc:docChgLst>
    <pc:chgData name="Kshamta Mathur (MPSTME)" userId="S::kshamta.m@nmims.edu::716caf99-5a5b-4d01-b514-ad5b3867c769" providerId="AD" clId="Web-{862972EA-C4AC-0271-63A8-B0FB3462E66D}"/>
    <pc:docChg chg="modSld">
      <pc:chgData name="Kshamta Mathur (MPSTME)" userId="S::kshamta.m@nmims.edu::716caf99-5a5b-4d01-b514-ad5b3867c769" providerId="AD" clId="Web-{862972EA-C4AC-0271-63A8-B0FB3462E66D}" dt="2024-11-08T07:37:31.832" v="0" actId="1076"/>
      <pc:docMkLst>
        <pc:docMk/>
      </pc:docMkLst>
      <pc:sldChg chg="modSp">
        <pc:chgData name="Kshamta Mathur (MPSTME)" userId="S::kshamta.m@nmims.edu::716caf99-5a5b-4d01-b514-ad5b3867c769" providerId="AD" clId="Web-{862972EA-C4AC-0271-63A8-B0FB3462E66D}" dt="2024-11-08T07:37:31.832" v="0" actId="1076"/>
        <pc:sldMkLst>
          <pc:docMk/>
          <pc:sldMk cId="819070139" sldId="267"/>
        </pc:sldMkLst>
        <pc:picChg chg="mod">
          <ac:chgData name="Kshamta Mathur (MPSTME)" userId="S::kshamta.m@nmims.edu::716caf99-5a5b-4d01-b514-ad5b3867c769" providerId="AD" clId="Web-{862972EA-C4AC-0271-63A8-B0FB3462E66D}" dt="2024-11-08T07:37:31.832" v="0" actId="1076"/>
          <ac:picMkLst>
            <pc:docMk/>
            <pc:sldMk cId="819070139" sldId="267"/>
            <ac:picMk id="1024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21B5D9F-7F91-4EC8-A69C-C28B718610FD}"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349833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1B5D9F-7F91-4EC8-A69C-C28B718610FD}"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46301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1B5D9F-7F91-4EC8-A69C-C28B718610FD}"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386470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1B5D9F-7F91-4EC8-A69C-C28B718610FD}"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162297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1B5D9F-7F91-4EC8-A69C-C28B718610FD}"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209126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21B5D9F-7F91-4EC8-A69C-C28B718610FD}"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364415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21B5D9F-7F91-4EC8-A69C-C28B718610FD}"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414913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21B5D9F-7F91-4EC8-A69C-C28B718610FD}" type="datetimeFigureOut">
              <a:rPr lang="en-IN" smtClean="0"/>
              <a:t>08-11-2024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62009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B5D9F-7F91-4EC8-A69C-C28B718610FD}" type="datetimeFigureOut">
              <a:rPr lang="en-IN" smtClean="0"/>
              <a:t>08-11-2024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203903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1B5D9F-7F91-4EC8-A69C-C28B718610FD}"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70213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1B5D9F-7F91-4EC8-A69C-C28B718610FD}"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4A2FE-B926-497B-A393-5476F4C016EB}" type="slidenum">
              <a:rPr lang="en-IN" smtClean="0"/>
              <a:t>‹#›</a:t>
            </a:fld>
            <a:endParaRPr lang="en-IN"/>
          </a:p>
        </p:txBody>
      </p:sp>
    </p:spTree>
    <p:extLst>
      <p:ext uri="{BB962C8B-B14F-4D97-AF65-F5344CB8AC3E}">
        <p14:creationId xmlns:p14="http://schemas.microsoft.com/office/powerpoint/2010/main" val="98942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B5D9F-7F91-4EC8-A69C-C28B718610FD}" type="datetimeFigureOut">
              <a:rPr lang="en-IN" smtClean="0"/>
              <a:t>08-11-2024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4A2FE-B926-497B-A393-5476F4C016EB}" type="slidenum">
              <a:rPr lang="en-IN" smtClean="0"/>
              <a:t>‹#›</a:t>
            </a:fld>
            <a:endParaRPr lang="en-IN"/>
          </a:p>
        </p:txBody>
      </p:sp>
    </p:spTree>
    <p:extLst>
      <p:ext uri="{BB962C8B-B14F-4D97-AF65-F5344CB8AC3E}">
        <p14:creationId xmlns:p14="http://schemas.microsoft.com/office/powerpoint/2010/main" val="16982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analyticsvidhya.com/blog/2021/09/adaboost-algorithm-a-complete-guide-for-beginner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atamapu.com/posts/classical_ml/adaboost_example_re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analytixlabs.co.in/blog/gradient-boosting-algorith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Ensemble_Boosting.sv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ws.amazon.com/what-is/boosting/" TargetMode="External"/><Relationship Id="rId4"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mapu.com/posts/classical_ml/adaboo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datasciencewizards/understanding-the-adaboost-algorithm-2e9344d83d9b"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mapu.com/posts/classical_ml/adaboost_example_cl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663" y="2779147"/>
            <a:ext cx="9144000" cy="1448821"/>
          </a:xfrm>
        </p:spPr>
        <p:txBody>
          <a:bodyPr>
            <a:normAutofit fontScale="90000"/>
          </a:bodyPr>
          <a:lstStyle/>
          <a:p>
            <a:r>
              <a:rPr lang="en-IN" dirty="0"/>
              <a:t>Boosting </a:t>
            </a:r>
            <a:br>
              <a:rPr lang="en-IN" dirty="0"/>
            </a:br>
            <a:endParaRPr lang="en-IN" dirty="0"/>
          </a:p>
        </p:txBody>
      </p:sp>
    </p:spTree>
    <p:extLst>
      <p:ext uri="{BB962C8B-B14F-4D97-AF65-F5344CB8AC3E}">
        <p14:creationId xmlns:p14="http://schemas.microsoft.com/office/powerpoint/2010/main" val="158893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daboost_first_stump"/>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73571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614294" y="2666151"/>
            <a:ext cx="4314825" cy="3752850"/>
          </a:xfrm>
          <a:prstGeom prst="rect">
            <a:avLst/>
          </a:prstGeom>
        </p:spPr>
      </p:pic>
      <p:sp>
        <p:nvSpPr>
          <p:cNvPr id="6" name="Rectangle 5"/>
          <p:cNvSpPr/>
          <p:nvPr/>
        </p:nvSpPr>
        <p:spPr>
          <a:xfrm>
            <a:off x="6470211" y="6601991"/>
            <a:ext cx="6096000" cy="415498"/>
          </a:xfrm>
          <a:prstGeom prst="rect">
            <a:avLst/>
          </a:prstGeom>
        </p:spPr>
        <p:txBody>
          <a:bodyPr>
            <a:spAutoFit/>
          </a:bodyPr>
          <a:lstStyle/>
          <a:p>
            <a:r>
              <a:rPr lang="en-IN" sz="1050" dirty="0">
                <a:hlinkClick r:id="rId4"/>
              </a:rPr>
              <a:t>https://www.analyticsvidhya.com/blog/2021/09/adaboost-algorithm-a-complete-guide-for-beginners/</a:t>
            </a:r>
            <a:endParaRPr lang="en-IN" sz="1050" dirty="0"/>
          </a:p>
          <a:p>
            <a:endParaRPr lang="en-IN" sz="1050" dirty="0"/>
          </a:p>
        </p:txBody>
      </p:sp>
      <p:pic>
        <p:nvPicPr>
          <p:cNvPr id="2" name="Picture 1" descr="A white background with black text&#10;&#10;Description automatically generated">
            <a:extLst>
              <a:ext uri="{FF2B5EF4-FFF2-40B4-BE49-F238E27FC236}">
                <a16:creationId xmlns:a16="http://schemas.microsoft.com/office/drawing/2014/main" id="{A4FF25A4-D94B-1794-025D-7FC7EC1703C8}"/>
              </a:ext>
            </a:extLst>
          </p:cNvPr>
          <p:cNvPicPr>
            <a:picLocks noChangeAspect="1"/>
          </p:cNvPicPr>
          <p:nvPr/>
        </p:nvPicPr>
        <p:blipFill>
          <a:blip r:embed="rId5"/>
          <a:stretch>
            <a:fillRect/>
          </a:stretch>
        </p:blipFill>
        <p:spPr>
          <a:xfrm>
            <a:off x="320292" y="4541761"/>
            <a:ext cx="6153150" cy="2318936"/>
          </a:xfrm>
          <a:prstGeom prst="rect">
            <a:avLst/>
          </a:prstGeom>
        </p:spPr>
      </p:pic>
    </p:spTree>
    <p:extLst>
      <p:ext uri="{BB962C8B-B14F-4D97-AF65-F5344CB8AC3E}">
        <p14:creationId xmlns:p14="http://schemas.microsoft.com/office/powerpoint/2010/main" val="126692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descr="adaboost_data_new_weights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70773" y="1689578"/>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07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daboost_data_bins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6917" y="141681"/>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2919" y="4493019"/>
            <a:ext cx="10864158" cy="1754326"/>
          </a:xfrm>
          <a:prstGeom prst="rect">
            <a:avLst/>
          </a:prstGeom>
        </p:spPr>
        <p:txBody>
          <a:bodyPr wrap="square">
            <a:spAutoFit/>
          </a:bodyPr>
          <a:lstStyle/>
          <a:p>
            <a:r>
              <a:rPr lang="en-US" b="0" i="0" dirty="0">
                <a:solidFill>
                  <a:srgbClr val="555555"/>
                </a:solidFill>
                <a:effectLst/>
                <a:latin typeface="georgia" panose="02040502050405020303" pitchFamily="18" charset="0"/>
              </a:rPr>
              <a:t>Random numbers between </a:t>
            </a:r>
            <a:r>
              <a:rPr lang="en-US" dirty="0"/>
              <a:t>0</a:t>
            </a:r>
            <a:r>
              <a:rPr lang="en-US" b="0" i="0" dirty="0">
                <a:solidFill>
                  <a:srgbClr val="555555"/>
                </a:solidFill>
                <a:effectLst/>
                <a:latin typeface="georgia" panose="02040502050405020303" pitchFamily="18" charset="0"/>
              </a:rPr>
              <a:t> and </a:t>
            </a:r>
            <a:r>
              <a:rPr lang="en-US" dirty="0"/>
              <a:t>1</a:t>
            </a:r>
            <a:r>
              <a:rPr lang="en-US" b="0" i="0" dirty="0">
                <a:solidFill>
                  <a:srgbClr val="555555"/>
                </a:solidFill>
                <a:effectLst/>
                <a:latin typeface="georgia" panose="02040502050405020303" pitchFamily="18" charset="0"/>
              </a:rPr>
              <a:t> are drawn, then we check in which bin the random number falls, and the according data sample is selected for the new modified dataset. We draw as many numbers as the length of our dataset is, that is in this example we draw </a:t>
            </a:r>
            <a:r>
              <a:rPr lang="en-US" dirty="0"/>
              <a:t>10</a:t>
            </a:r>
            <a:r>
              <a:rPr lang="en-US" b="0" i="0" dirty="0">
                <a:solidFill>
                  <a:srgbClr val="555555"/>
                </a:solidFill>
                <a:effectLst/>
                <a:latin typeface="georgia" panose="02040502050405020303" pitchFamily="18" charset="0"/>
              </a:rPr>
              <a:t> numbers. Due to the higher weight of the misclassified example, this example has a larger bin, and the probability of drawing it is higher. Let’s assume we draw the numbers </a:t>
            </a:r>
            <a:r>
              <a:rPr lang="en-US" dirty="0"/>
              <a:t>[0.1,0.15,0.06,0.5,0.65,0.05,0.8,0.7,0.95,0.97]</a:t>
            </a:r>
            <a:r>
              <a:rPr lang="en-US" b="0" i="0" dirty="0">
                <a:solidFill>
                  <a:srgbClr val="555555"/>
                </a:solidFill>
                <a:effectLst/>
                <a:latin typeface="georgia" panose="02040502050405020303" pitchFamily="18" charset="0"/>
              </a:rPr>
              <a:t>, which leads to the selection of the samples </a:t>
            </a:r>
            <a:r>
              <a:rPr lang="en-US" dirty="0"/>
              <a:t>[1,2,1,8,8,0,8,8,9,9]</a:t>
            </a:r>
            <a:r>
              <a:rPr lang="en-US" b="0" i="0" dirty="0">
                <a:solidFill>
                  <a:srgbClr val="555555"/>
                </a:solidFill>
                <a:effectLst/>
                <a:latin typeface="georgia" panose="02040502050405020303" pitchFamily="18" charset="0"/>
              </a:rPr>
              <a:t>. </a:t>
            </a:r>
            <a:endParaRPr lang="en-IN" dirty="0"/>
          </a:p>
        </p:txBody>
      </p:sp>
    </p:spTree>
    <p:extLst>
      <p:ext uri="{BB962C8B-B14F-4D97-AF65-F5344CB8AC3E}">
        <p14:creationId xmlns:p14="http://schemas.microsoft.com/office/powerpoint/2010/main" val="31051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555555"/>
                </a:solidFill>
                <a:effectLst/>
                <a:latin typeface="georgia" panose="02040502050405020303" pitchFamily="18" charset="0"/>
              </a:rPr>
              <a:t>The modified dataset then has the following form.</a:t>
            </a:r>
            <a:br>
              <a:rPr lang="en-IN" dirty="0"/>
            </a:br>
            <a:endParaRPr lang="en-IN" dirty="0"/>
          </a:p>
        </p:txBody>
      </p:sp>
      <p:pic>
        <p:nvPicPr>
          <p:cNvPr id="12290" name="Picture 2" descr="adaboost_data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0002" y="1843732"/>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33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Adaboost</a:t>
            </a:r>
            <a:r>
              <a:rPr lang="en-IN" dirty="0"/>
              <a:t> for regression </a:t>
            </a:r>
            <a:br>
              <a:rPr lang="en-IN" dirty="0"/>
            </a:br>
            <a:endParaRPr lang="en-IN" dirty="0"/>
          </a:p>
        </p:txBody>
      </p:sp>
      <p:sp>
        <p:nvSpPr>
          <p:cNvPr id="4" name="Rectangle 3"/>
          <p:cNvSpPr/>
          <p:nvPr/>
        </p:nvSpPr>
        <p:spPr>
          <a:xfrm>
            <a:off x="2875984" y="6311900"/>
            <a:ext cx="7345378" cy="646331"/>
          </a:xfrm>
          <a:prstGeom prst="rect">
            <a:avLst/>
          </a:prstGeom>
        </p:spPr>
        <p:txBody>
          <a:bodyPr wrap="square">
            <a:spAutoFit/>
          </a:bodyPr>
          <a:lstStyle/>
          <a:p>
            <a:r>
              <a:rPr lang="en-IN" dirty="0">
                <a:hlinkClick r:id="rId2"/>
              </a:rPr>
              <a:t>https://datamapu.com/posts/classical_ml/adaboost_example_reg/</a:t>
            </a:r>
            <a:endParaRPr lang="en-IN" dirty="0"/>
          </a:p>
          <a:p>
            <a:endParaRPr lang="en-IN" dirty="0"/>
          </a:p>
        </p:txBody>
      </p:sp>
      <p:pic>
        <p:nvPicPr>
          <p:cNvPr id="13314" name="Picture 2" descr="adaboost_reg_data"/>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418219"/>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59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586" y="494764"/>
            <a:ext cx="11193857" cy="294555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Advantages of </a:t>
            </a:r>
            <a:r>
              <a:rPr lang="en-US" sz="2000" b="1" dirty="0" err="1">
                <a:latin typeface="Times New Roman" panose="02020603050405020304" pitchFamily="18" charset="0"/>
                <a:cs typeface="Times New Roman" panose="02020603050405020304" pitchFamily="18" charset="0"/>
              </a:rPr>
              <a:t>AdaBoost</a:t>
            </a: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High Accuracy</a:t>
            </a:r>
            <a:r>
              <a:rPr lang="en-US" sz="2000" dirty="0">
                <a:latin typeface="Times New Roman" panose="02020603050405020304" pitchFamily="18" charset="0"/>
                <a:cs typeface="Times New Roman" panose="02020603050405020304" pitchFamily="18" charset="0"/>
              </a:rPr>
              <a:t>: By focusing on difficult cases, </a:t>
            </a:r>
            <a:r>
              <a:rPr lang="en-US" sz="2000" dirty="0" err="1">
                <a:latin typeface="Times New Roman" panose="02020603050405020304" pitchFamily="18" charset="0"/>
                <a:cs typeface="Times New Roman" panose="02020603050405020304" pitchFamily="18" charset="0"/>
              </a:rPr>
              <a:t>AdaBoost</a:t>
            </a:r>
            <a:r>
              <a:rPr lang="en-US" sz="2000" dirty="0">
                <a:latin typeface="Times New Roman" panose="02020603050405020304" pitchFamily="18" charset="0"/>
                <a:cs typeface="Times New Roman" panose="02020603050405020304" pitchFamily="18" charset="0"/>
              </a:rPr>
              <a:t> improves overall accuracy.</a:t>
            </a:r>
          </a:p>
          <a:p>
            <a:pPr algn="just"/>
            <a:r>
              <a:rPr lang="en-US" sz="2000" b="1" dirty="0">
                <a:latin typeface="Times New Roman" panose="02020603050405020304" pitchFamily="18" charset="0"/>
                <a:cs typeface="Times New Roman" panose="02020603050405020304" pitchFamily="18" charset="0"/>
              </a:rPr>
              <a:t>Versatility</a:t>
            </a:r>
            <a:r>
              <a:rPr lang="en-US" sz="2000" dirty="0">
                <a:latin typeface="Times New Roman" panose="02020603050405020304" pitchFamily="18" charset="0"/>
                <a:cs typeface="Times New Roman" panose="02020603050405020304" pitchFamily="18" charset="0"/>
              </a:rPr>
              <a:t>: Can be combined with various weak learners (e.g., decision stumps, logistic regression).</a:t>
            </a:r>
          </a:p>
          <a:p>
            <a:pPr algn="just"/>
            <a:r>
              <a:rPr lang="en-US" sz="2000" b="1" dirty="0">
                <a:latin typeface="Times New Roman" panose="02020603050405020304" pitchFamily="18" charset="0"/>
                <a:cs typeface="Times New Roman" panose="02020603050405020304" pitchFamily="18" charset="0"/>
              </a:rPr>
              <a:t>Resistant to Overfitting</a:t>
            </a:r>
            <a:r>
              <a:rPr lang="en-US" sz="2000" dirty="0">
                <a:latin typeface="Times New Roman" panose="02020603050405020304" pitchFamily="18" charset="0"/>
                <a:cs typeface="Times New Roman" panose="02020603050405020304" pitchFamily="18" charset="0"/>
              </a:rPr>
              <a:t>: Tends to generalize well, especially in structured datasets, due to its sequential error-reduction focus.</a:t>
            </a:r>
          </a:p>
          <a:p>
            <a:pPr algn="just"/>
            <a:r>
              <a:rPr lang="en-US" sz="2000" b="1" dirty="0">
                <a:latin typeface="Times New Roman" panose="02020603050405020304" pitchFamily="18" charset="0"/>
                <a:cs typeface="Times New Roman" panose="02020603050405020304" pitchFamily="18" charset="0"/>
              </a:rPr>
              <a:t>Handling Imbalanced Data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AdaBoost’s</a:t>
            </a:r>
            <a:r>
              <a:rPr lang="en-US" sz="2000" dirty="0">
                <a:latin typeface="Times New Roman" panose="02020603050405020304" pitchFamily="18" charset="0"/>
                <a:cs typeface="Times New Roman" panose="02020603050405020304" pitchFamily="18" charset="0"/>
              </a:rPr>
              <a:t> weighting mechanism naturally adapts to cases with imbalanced classes by emphasizing misclassified samples.</a:t>
            </a:r>
          </a:p>
          <a:p>
            <a:pPr algn="just"/>
            <a:endParaRPr lang="en-IN" sz="2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80586" y="3720974"/>
            <a:ext cx="11383979" cy="3506866"/>
          </a:xfrm>
          <a:prstGeom prst="rect">
            <a:avLst/>
          </a:prstGeom>
        </p:spPr>
        <p:txBody>
          <a:bodyPr vert="horz" lIns="91440" tIns="45720" rIns="91440" bIns="45720" rtlCol="0">
            <a:normAutofit/>
          </a:bodyPr>
          <a:lstStyle>
            <a:lvl1pPr marL="228600" indent="-228600" algn="just">
              <a:lnSpc>
                <a:spcPct val="90000"/>
              </a:lnSpc>
              <a:spcBef>
                <a:spcPts val="1000"/>
              </a:spcBef>
              <a:buFont typeface="Arial" panose="020B0604020202020204" pitchFamily="34" charset="0"/>
              <a:buChar char="•"/>
              <a:defRPr b="1">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2000" dirty="0"/>
              <a:t>Limitations of </a:t>
            </a:r>
            <a:r>
              <a:rPr lang="en-US" sz="2000" dirty="0" err="1"/>
              <a:t>AdaBoost</a:t>
            </a:r>
            <a:endParaRPr lang="en-US" sz="2000" dirty="0"/>
          </a:p>
          <a:p>
            <a:r>
              <a:rPr lang="en-US" sz="2000" dirty="0"/>
              <a:t>Sensitivity to Noisy Data: </a:t>
            </a:r>
            <a:r>
              <a:rPr lang="en-US" sz="2000" b="0" dirty="0"/>
              <a:t>Tends to overemphasize noisy or </a:t>
            </a:r>
            <a:r>
              <a:rPr lang="en-US" sz="2000" b="0" dirty="0" err="1"/>
              <a:t>mislabelled</a:t>
            </a:r>
            <a:r>
              <a:rPr lang="en-US" sz="2000" b="0" dirty="0"/>
              <a:t> data, which can lead to overfitting.</a:t>
            </a:r>
          </a:p>
          <a:p>
            <a:r>
              <a:rPr lang="en-US" sz="2000" dirty="0"/>
              <a:t>Computational Complexity: </a:t>
            </a:r>
            <a:r>
              <a:rPr lang="en-US" sz="2000" b="0" dirty="0"/>
              <a:t>The sequential nature of </a:t>
            </a:r>
            <a:r>
              <a:rPr lang="en-US" sz="2000" b="0" dirty="0" err="1"/>
              <a:t>AdaBoost</a:t>
            </a:r>
            <a:r>
              <a:rPr lang="en-US" sz="2000" b="0" dirty="0"/>
              <a:t> can lead to slower training times, especially for large datasets.</a:t>
            </a:r>
          </a:p>
          <a:p>
            <a:r>
              <a:rPr lang="en-US" sz="2000" dirty="0"/>
              <a:t>Poor Performance with Strong Learners: </a:t>
            </a:r>
            <a:r>
              <a:rPr lang="en-US" sz="2000" b="0" dirty="0"/>
              <a:t>Designed for weak learners, </a:t>
            </a:r>
            <a:r>
              <a:rPr lang="en-US" sz="2000" b="0" dirty="0" err="1"/>
              <a:t>AdaBoost</a:t>
            </a:r>
            <a:r>
              <a:rPr lang="en-US" sz="2000" b="0" dirty="0"/>
              <a:t> may not work as effectively with stronger, complex models.</a:t>
            </a:r>
          </a:p>
          <a:p>
            <a:endParaRPr lang="en-IN" sz="2000" dirty="0"/>
          </a:p>
        </p:txBody>
      </p:sp>
    </p:spTree>
    <p:extLst>
      <p:ext uri="{BB962C8B-B14F-4D97-AF65-F5344CB8AC3E}">
        <p14:creationId xmlns:p14="http://schemas.microsoft.com/office/powerpoint/2010/main" val="42652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20123" y="274797"/>
            <a:ext cx="6379439" cy="584775"/>
          </a:xfrm>
          <a:prstGeom prst="rect">
            <a:avLst/>
          </a:prstGeom>
        </p:spPr>
        <p:txBody>
          <a:bodyPr wrap="none">
            <a:spAutoFit/>
          </a:bodyPr>
          <a:lstStyle/>
          <a:p>
            <a:r>
              <a:rPr lang="en-IN" sz="3200" b="1" dirty="0" err="1"/>
              <a:t>Hyperparameter</a:t>
            </a:r>
            <a:r>
              <a:rPr lang="en-IN" sz="3200" b="1" dirty="0"/>
              <a:t> Tuning in </a:t>
            </a:r>
            <a:r>
              <a:rPr lang="en-IN" sz="3200" b="1" dirty="0" err="1"/>
              <a:t>AdaBoost</a:t>
            </a:r>
            <a:endParaRPr lang="en-IN" sz="3200" b="1" dirty="0"/>
          </a:p>
        </p:txBody>
      </p:sp>
      <p:sp>
        <p:nvSpPr>
          <p:cNvPr id="10" name="Rectangle 4"/>
          <p:cNvSpPr>
            <a:spLocks noGrp="1" noChangeArrowheads="1"/>
          </p:cNvSpPr>
          <p:nvPr>
            <p:ph idx="1"/>
          </p:nvPr>
        </p:nvSpPr>
        <p:spPr bwMode="auto">
          <a:xfrm>
            <a:off x="264078" y="1044238"/>
            <a:ext cx="11188556"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n_estimators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lvl="1" indent="0" algn="just"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weak learners (usually decision stumps) to be added sequentially. </a:t>
            </a:r>
          </a:p>
          <a:p>
            <a:pPr marL="457200" lvl="1" indent="0" algn="just"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higher value may improve performance but also increase training time and risk of overfitting.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learning_rate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lvl="1" indent="0" algn="just"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Shrinks the contribution of each weak learner by this factor, controlling the weight adjustment for each learner. </a:t>
            </a:r>
          </a:p>
          <a:p>
            <a:pPr marL="457200" lvl="1" indent="0" algn="just"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values require more n_estimators but can improve generalization.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base_estimator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lvl="1" indent="0" algn="just"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weak learner model to boost, typically a decision stump (a tree with max depth 1). </a:t>
            </a:r>
          </a:p>
          <a:p>
            <a:pPr marL="457200" lvl="1" indent="0" algn="just"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replaced with other models, but decision stumps are most common for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AdaBoost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Specifies the boosting algorithm type. Options are:</a:t>
            </a:r>
          </a:p>
          <a:p>
            <a:pPr marL="457200" lvl="1" indent="0" algn="just"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"SAMME": Multiclass boosting without probabilities, typically used for discrete outputs.</a:t>
            </a:r>
          </a:p>
          <a:p>
            <a:pPr marL="457200" lvl="1" indent="0" algn="just"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"SAMME.R": Uses real-valued boosting, which often results in better performance for probabilistic outputs.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910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Boosting </a:t>
            </a:r>
          </a:p>
        </p:txBody>
      </p:sp>
      <p:sp>
        <p:nvSpPr>
          <p:cNvPr id="3" name="Content Placeholder 2"/>
          <p:cNvSpPr>
            <a:spLocks noGrp="1"/>
          </p:cNvSpPr>
          <p:nvPr>
            <p:ph idx="1"/>
          </p:nvPr>
        </p:nvSpPr>
        <p:spPr/>
        <p:txBody>
          <a:bodyPr/>
          <a:lstStyle/>
          <a:p>
            <a:endParaRPr lang="en-IN"/>
          </a:p>
        </p:txBody>
      </p:sp>
      <p:sp>
        <p:nvSpPr>
          <p:cNvPr id="4" name="Rectangle 3"/>
          <p:cNvSpPr/>
          <p:nvPr/>
        </p:nvSpPr>
        <p:spPr>
          <a:xfrm>
            <a:off x="5833450" y="6534834"/>
            <a:ext cx="6358550" cy="523220"/>
          </a:xfrm>
          <a:prstGeom prst="rect">
            <a:avLst/>
          </a:prstGeom>
        </p:spPr>
        <p:txBody>
          <a:bodyPr wrap="square">
            <a:spAutoFit/>
          </a:bodyPr>
          <a:lstStyle/>
          <a:p>
            <a:r>
              <a:rPr lang="en-IN" sz="1400" dirty="0">
                <a:hlinkClick r:id="rId2"/>
              </a:rPr>
              <a:t>https://www.analytixlabs.co.in/blog/gradient-boosting-algorithm/</a:t>
            </a:r>
            <a:endParaRPr lang="en-IN" sz="1400" dirty="0"/>
          </a:p>
          <a:p>
            <a:endParaRPr lang="en-IN" sz="1400" dirty="0"/>
          </a:p>
        </p:txBody>
      </p:sp>
    </p:spTree>
    <p:extLst>
      <p:ext uri="{BB962C8B-B14F-4D97-AF65-F5344CB8AC3E}">
        <p14:creationId xmlns:p14="http://schemas.microsoft.com/office/powerpoint/2010/main" val="312391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1440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6204" y="310805"/>
            <a:ext cx="10515600" cy="829932"/>
          </a:xfrm>
        </p:spPr>
        <p:txBody>
          <a:bodyPr>
            <a:normAutofit fontScale="90000"/>
          </a:bodyPr>
          <a:lstStyle/>
          <a:p>
            <a:r>
              <a:rPr lang="en-IN" b="1" dirty="0"/>
              <a:t>What is Boosting?</a:t>
            </a:r>
            <a:br>
              <a:rPr lang="en-IN" b="1" dirty="0"/>
            </a:br>
            <a:endParaRPr lang="en-IN" dirty="0"/>
          </a:p>
        </p:txBody>
      </p:sp>
      <p:sp>
        <p:nvSpPr>
          <p:cNvPr id="5" name="Rectangle 2"/>
          <p:cNvSpPr>
            <a:spLocks noGrp="1" noChangeArrowheads="1"/>
          </p:cNvSpPr>
          <p:nvPr>
            <p:ph idx="1"/>
          </p:nvPr>
        </p:nvSpPr>
        <p:spPr bwMode="auto">
          <a:xfrm>
            <a:off x="234382" y="310805"/>
            <a:ext cx="522385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Bias and Variance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Boosting minimizes both bias and variance, improving model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Sequential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 are trained sequentially, with each one correcting errors from the previous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Weak to Strong Learner Conversion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multiple weak learners to create a powerful, accurate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difficult cases by adjusting weights to prioritize misclassified instances.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Predictive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Boosting enhances performance, even when initial models make mistakes due to limited training data diversity. </a:t>
            </a:r>
          </a:p>
        </p:txBody>
      </p:sp>
      <p:pic>
        <p:nvPicPr>
          <p:cNvPr id="6" name="Picture 2" descr="Boo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232" y="1291247"/>
            <a:ext cx="6395772" cy="35976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940981" y="4704203"/>
            <a:ext cx="3164328" cy="369332"/>
          </a:xfrm>
          <a:prstGeom prst="rect">
            <a:avLst/>
          </a:prstGeom>
        </p:spPr>
        <p:txBody>
          <a:bodyPr wrap="none">
            <a:spAutoFit/>
          </a:bodyPr>
          <a:lstStyle/>
          <a:p>
            <a:r>
              <a:rPr lang="en-IN" b="0" i="0" dirty="0">
                <a:solidFill>
                  <a:srgbClr val="9B9B9B"/>
                </a:solidFill>
                <a:effectLst/>
                <a:latin typeface="Inter"/>
              </a:rPr>
              <a:t>Source: </a:t>
            </a:r>
            <a:r>
              <a:rPr lang="en-IN" b="0" i="0" u="none" strike="noStrike" dirty="0" err="1">
                <a:solidFill>
                  <a:srgbClr val="004993"/>
                </a:solidFill>
                <a:effectLst/>
                <a:latin typeface="Inter"/>
                <a:hlinkClick r:id="rId3" tooltip="via Wikimedia Commons"/>
              </a:rPr>
              <a:t>Sirakorn</a:t>
            </a:r>
            <a:r>
              <a:rPr lang="en-IN" b="0" i="0" dirty="0">
                <a:solidFill>
                  <a:srgbClr val="9B9B9B"/>
                </a:solidFill>
                <a:effectLst/>
                <a:latin typeface="Inter"/>
              </a:rPr>
              <a:t> [</a:t>
            </a:r>
            <a:r>
              <a:rPr lang="en-IN" b="0" i="0" u="none" strike="noStrike" dirty="0">
                <a:solidFill>
                  <a:srgbClr val="004993"/>
                </a:solidFill>
                <a:effectLst/>
                <a:latin typeface="Inter"/>
                <a:hlinkClick r:id="rId4"/>
              </a:rPr>
              <a:t>CC BY-SA</a:t>
            </a:r>
            <a:r>
              <a:rPr lang="en-IN" b="0" i="0" dirty="0">
                <a:solidFill>
                  <a:srgbClr val="9B9B9B"/>
                </a:solidFill>
                <a:effectLst/>
                <a:latin typeface="Inter"/>
              </a:rPr>
              <a:t>]</a:t>
            </a:r>
            <a:endParaRPr lang="en-IN" dirty="0"/>
          </a:p>
        </p:txBody>
      </p:sp>
      <p:sp>
        <p:nvSpPr>
          <p:cNvPr id="8" name="Rectangle 7"/>
          <p:cNvSpPr/>
          <p:nvPr/>
        </p:nvSpPr>
        <p:spPr>
          <a:xfrm>
            <a:off x="8855691" y="6617618"/>
            <a:ext cx="4863326" cy="430887"/>
          </a:xfrm>
          <a:prstGeom prst="rect">
            <a:avLst/>
          </a:prstGeom>
        </p:spPr>
        <p:txBody>
          <a:bodyPr wrap="square">
            <a:spAutoFit/>
          </a:bodyPr>
          <a:lstStyle/>
          <a:p>
            <a:r>
              <a:rPr lang="en-IN" sz="1050" dirty="0">
                <a:hlinkClick r:id="rId5"/>
              </a:rPr>
              <a:t>https://aws.amazon.com/what-is/boosting/</a:t>
            </a:r>
            <a:endParaRPr lang="en-IN" sz="1050" dirty="0"/>
          </a:p>
          <a:p>
            <a:endParaRPr lang="en-IN" sz="1050" dirty="0"/>
          </a:p>
        </p:txBody>
      </p:sp>
      <p:sp>
        <p:nvSpPr>
          <p:cNvPr id="9" name="Rectangle 8"/>
          <p:cNvSpPr/>
          <p:nvPr/>
        </p:nvSpPr>
        <p:spPr>
          <a:xfrm>
            <a:off x="0" y="6155953"/>
            <a:ext cx="12105309" cy="461665"/>
          </a:xfrm>
          <a:prstGeom prst="rect">
            <a:avLst/>
          </a:prstGeom>
        </p:spPr>
        <p:txBody>
          <a:bodyPr wrap="square">
            <a:spAutoFit/>
          </a:bodyPr>
          <a:lstStyle/>
          <a:p>
            <a:r>
              <a:rPr lang="en-US" sz="1200" i="1" dirty="0">
                <a:latin typeface="MinionPro-It"/>
              </a:rPr>
              <a:t>Boosting </a:t>
            </a:r>
            <a:r>
              <a:rPr lang="en-US" sz="1200" dirty="0">
                <a:latin typeface="MinionPro-Regular"/>
              </a:rPr>
              <a:t>(originally called </a:t>
            </a:r>
            <a:r>
              <a:rPr lang="en-US" sz="1200" i="1" dirty="0">
                <a:latin typeface="MinionPro-It"/>
              </a:rPr>
              <a:t>hypothesis boosting</a:t>
            </a:r>
            <a:r>
              <a:rPr lang="en-US" sz="1200" dirty="0">
                <a:latin typeface="MinionPro-Regular"/>
              </a:rPr>
              <a:t>) refers to any Ensemble method that can combine several weak learners into a strong learner.</a:t>
            </a:r>
            <a:r>
              <a:rPr lang="en-US" sz="1200" dirty="0"/>
              <a:t> </a:t>
            </a:r>
          </a:p>
          <a:p>
            <a:r>
              <a:rPr lang="en-US" sz="1200" dirty="0"/>
              <a:t>The general idea of </a:t>
            </a:r>
            <a:r>
              <a:rPr lang="en-US" sz="1200" dirty="0" err="1"/>
              <a:t>mostboosting</a:t>
            </a:r>
            <a:r>
              <a:rPr lang="en-US" sz="1200" dirty="0"/>
              <a:t> methods is to train predictors sequentially, each trying to correct its predecessor.</a:t>
            </a:r>
            <a:endParaRPr lang="en-IN" sz="1200" dirty="0"/>
          </a:p>
        </p:txBody>
      </p:sp>
    </p:spTree>
    <p:extLst>
      <p:ext uri="{BB962C8B-B14F-4D97-AF65-F5344CB8AC3E}">
        <p14:creationId xmlns:p14="http://schemas.microsoft.com/office/powerpoint/2010/main" val="387007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1703"/>
          </a:xfrm>
        </p:spPr>
        <p:txBody>
          <a:bodyPr>
            <a:normAutofit fontScale="90000"/>
          </a:bodyPr>
          <a:lstStyle/>
          <a:p>
            <a:r>
              <a:rPr lang="en-IN" dirty="0"/>
              <a:t>Why is boosting important?</a:t>
            </a:r>
            <a:br>
              <a:rPr lang="en-IN" dirty="0"/>
            </a:br>
            <a:endParaRPr lang="en-IN" dirty="0"/>
          </a:p>
        </p:txBody>
      </p:sp>
      <p:sp>
        <p:nvSpPr>
          <p:cNvPr id="4" name="Rectangle 1"/>
          <p:cNvSpPr>
            <a:spLocks noGrp="1" noChangeArrowheads="1"/>
          </p:cNvSpPr>
          <p:nvPr>
            <p:ph idx="1"/>
          </p:nvPr>
        </p:nvSpPr>
        <p:spPr bwMode="auto">
          <a:xfrm>
            <a:off x="195403" y="868171"/>
            <a:ext cx="11628422"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Boosting improves machine models'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accuracy and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converting multiple weak learners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into a single strong learning model.</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Weak learners</a:t>
            </a: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Weak learners have low prediction accuracy, similar to random guessing.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are prone to overfitting—that is, they can't classify data that varies too much from their original dataset.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if you train the model to identify cats as animals with pointed ears, it might fail to recognize a cat whose ears are curled.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 learners</a:t>
            </a: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 learners have higher prediction accuracy.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Boosting converts a system of weak learners into a single strong learning system.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to identify the cat image, it combines a weak learner that guesses for pointy ears and another learner that guesses for cat-shaped eyes.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analyzing the animal image for pointy ears, the system analyzes it once again for cat-shaped eyes.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improves the system's overall accuracy.</a:t>
            </a:r>
          </a:p>
        </p:txBody>
      </p:sp>
    </p:spTree>
    <p:extLst>
      <p:ext uri="{BB962C8B-B14F-4D97-AF65-F5344CB8AC3E}">
        <p14:creationId xmlns:p14="http://schemas.microsoft.com/office/powerpoint/2010/main" val="168646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36" y="355208"/>
            <a:ext cx="10515600" cy="550140"/>
          </a:xfrm>
        </p:spPr>
        <p:txBody>
          <a:bodyPr>
            <a:noAutofit/>
          </a:bodyPr>
          <a:lstStyle/>
          <a:p>
            <a:r>
              <a:rPr lang="en-US" b="1" dirty="0"/>
              <a:t>How does boosting work?</a:t>
            </a:r>
            <a:br>
              <a:rPr lang="en-US" b="1" dirty="0"/>
            </a:br>
            <a:endParaRPr lang="en-IN" b="1" dirty="0"/>
          </a:p>
        </p:txBody>
      </p:sp>
      <p:sp>
        <p:nvSpPr>
          <p:cNvPr id="3" name="Content Placeholder 2"/>
          <p:cNvSpPr>
            <a:spLocks noGrp="1"/>
          </p:cNvSpPr>
          <p:nvPr>
            <p:ph idx="1"/>
          </p:nvPr>
        </p:nvSpPr>
        <p:spPr>
          <a:xfrm>
            <a:off x="164093" y="630278"/>
            <a:ext cx="11750267" cy="6227722"/>
          </a:xfrm>
        </p:spPr>
        <p:txBody>
          <a:bodyPr>
            <a:normAutofit fontScale="550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To understand how boosting works, let's describe how machine learning models make decisions. Although there are many variations in implementation, data scientists often use boosting with decision-tree algorithms:</a:t>
            </a:r>
          </a:p>
          <a:p>
            <a:pPr algn="just">
              <a:lnSpc>
                <a:spcPct val="170000"/>
              </a:lnSpc>
            </a:pPr>
            <a:r>
              <a:rPr lang="en-US" b="1" dirty="0">
                <a:latin typeface="Times New Roman" panose="02020603050405020304" pitchFamily="18" charset="0"/>
                <a:cs typeface="Times New Roman" panose="02020603050405020304" pitchFamily="18" charset="0"/>
              </a:rPr>
              <a:t>Decision trees</a:t>
            </a:r>
          </a:p>
          <a:p>
            <a:pPr algn="just">
              <a:lnSpc>
                <a:spcPct val="170000"/>
              </a:lnSpc>
            </a:pPr>
            <a:r>
              <a:rPr lang="en-US" dirty="0">
                <a:latin typeface="Times New Roman" panose="02020603050405020304" pitchFamily="18" charset="0"/>
                <a:cs typeface="Times New Roman" panose="02020603050405020304" pitchFamily="18" charset="0"/>
              </a:rPr>
              <a:t>Decision trees are data structures in machine learning that work by dividing the dataset into smaller and smaller subsets based on their features. The idea is that decision trees split up the data repeatedly until there is only one class left. For example, the tree may ask a series of yes or no questions and divide the data into categories at every step.</a:t>
            </a:r>
          </a:p>
          <a:p>
            <a:pPr algn="just">
              <a:lnSpc>
                <a:spcPct val="170000"/>
              </a:lnSpc>
            </a:pPr>
            <a:r>
              <a:rPr lang="en-US" b="1" dirty="0">
                <a:latin typeface="Times New Roman" panose="02020603050405020304" pitchFamily="18" charset="0"/>
                <a:cs typeface="Times New Roman" panose="02020603050405020304" pitchFamily="18" charset="0"/>
              </a:rPr>
              <a:t>Boosting ensemble method</a:t>
            </a:r>
          </a:p>
          <a:p>
            <a:pPr algn="just">
              <a:lnSpc>
                <a:spcPct val="170000"/>
              </a:lnSpc>
            </a:pPr>
            <a:r>
              <a:rPr lang="en-US" dirty="0">
                <a:latin typeface="Times New Roman" panose="02020603050405020304" pitchFamily="18" charset="0"/>
                <a:cs typeface="Times New Roman" panose="02020603050405020304" pitchFamily="18" charset="0"/>
              </a:rPr>
              <a:t>Boosting creates an ensemble model by combining several weak decision trees sequentially. It assigns weights to the output of individual trees. Then it gives incorrect classifications from the first decision tree a higher weight and input to the next tree. After numerous cycles, the boosting method combines these weak rules into a single powerful prediction rule.</a:t>
            </a:r>
          </a:p>
          <a:p>
            <a:pPr algn="just">
              <a:lnSpc>
                <a:spcPct val="170000"/>
              </a:lnSpc>
            </a:pPr>
            <a:r>
              <a:rPr lang="en-US" b="1" dirty="0">
                <a:latin typeface="Times New Roman" panose="02020603050405020304" pitchFamily="18" charset="0"/>
                <a:cs typeface="Times New Roman" panose="02020603050405020304" pitchFamily="18" charset="0"/>
              </a:rPr>
              <a:t>Boosting compared to bagging</a:t>
            </a:r>
          </a:p>
          <a:p>
            <a:pPr algn="just">
              <a:lnSpc>
                <a:spcPct val="170000"/>
              </a:lnSpc>
            </a:pPr>
            <a:r>
              <a:rPr lang="en-US" dirty="0">
                <a:latin typeface="Times New Roman" panose="02020603050405020304" pitchFamily="18" charset="0"/>
                <a:cs typeface="Times New Roman" panose="02020603050405020304" pitchFamily="18" charset="0"/>
              </a:rPr>
              <a:t>Boosting and bagging are the two common ensemble methods that improve prediction accuracy. The main difference between these learning methods is the method of training. In bagging, data scientists improve the accuracy of weak learners by training several of them at once on multiple datasets. In contrast, boosting trains weak learners one after another.</a:t>
            </a:r>
          </a:p>
          <a:p>
            <a:pPr algn="just">
              <a:lnSpc>
                <a:spcPct val="17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21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 of Boosting</a:t>
            </a:r>
          </a:p>
        </p:txBody>
      </p:sp>
      <p:sp>
        <p:nvSpPr>
          <p:cNvPr id="3" name="Content Placeholder 2"/>
          <p:cNvSpPr>
            <a:spLocks noGrp="1"/>
          </p:cNvSpPr>
          <p:nvPr>
            <p:ph idx="1"/>
          </p:nvPr>
        </p:nvSpPr>
        <p:spPr/>
        <p:txBody>
          <a:bodyPr/>
          <a:lstStyle/>
          <a:p>
            <a:r>
              <a:rPr lang="en-IN" dirty="0" err="1"/>
              <a:t>AdaBoost</a:t>
            </a:r>
            <a:r>
              <a:rPr lang="en-IN" dirty="0"/>
              <a:t> (Adaptive boosting)</a:t>
            </a:r>
          </a:p>
          <a:p>
            <a:r>
              <a:rPr lang="en-IN" dirty="0"/>
              <a:t>Gradient Boosting</a:t>
            </a:r>
          </a:p>
          <a:p>
            <a:r>
              <a:rPr lang="en-IN" dirty="0"/>
              <a:t>Xgboost (extreme gradient boosting)</a:t>
            </a:r>
          </a:p>
        </p:txBody>
      </p:sp>
    </p:spTree>
    <p:extLst>
      <p:ext uri="{BB962C8B-B14F-4D97-AF65-F5344CB8AC3E}">
        <p14:creationId xmlns:p14="http://schemas.microsoft.com/office/powerpoint/2010/main" val="101646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20" y="374179"/>
            <a:ext cx="10515600" cy="576435"/>
          </a:xfrm>
        </p:spPr>
        <p:txBody>
          <a:bodyPr>
            <a:normAutofit fontScale="90000"/>
          </a:bodyPr>
          <a:lstStyle/>
          <a:p>
            <a:r>
              <a:rPr lang="en-IN" dirty="0" err="1"/>
              <a:t>AdaBoost</a:t>
            </a:r>
            <a:r>
              <a:rPr lang="en-IN" dirty="0"/>
              <a:t> (Adaptive boosting)</a:t>
            </a:r>
            <a:br>
              <a:rPr lang="en-IN" dirty="0"/>
            </a:br>
            <a:endParaRPr lang="en-IN" dirty="0"/>
          </a:p>
        </p:txBody>
      </p:sp>
      <p:sp>
        <p:nvSpPr>
          <p:cNvPr id="4" name="Rectangle 1"/>
          <p:cNvSpPr>
            <a:spLocks noGrp="1" noChangeArrowheads="1"/>
          </p:cNvSpPr>
          <p:nvPr>
            <p:ph idx="1"/>
          </p:nvPr>
        </p:nvSpPr>
        <p:spPr bwMode="auto">
          <a:xfrm>
            <a:off x="129389" y="914619"/>
            <a:ext cx="1192982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is </a:t>
            </a:r>
            <a:r>
              <a:rPr kumimoji="0" lang="en-US" altLang="en-US" sz="1800" b="1" i="0" u="none" strike="noStrike" cap="none" normalizeH="0" baseline="0" dirty="0" err="1">
                <a:ln>
                  <a:noFill/>
                </a:ln>
                <a:solidFill>
                  <a:schemeClr val="tx1"/>
                </a:solidFill>
                <a:effectLst/>
                <a:latin typeface="Arial" panose="020B0604020202020204" pitchFamily="34" charset="0"/>
              </a:rPr>
              <a:t>AdaBoost</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indent="0" algn="just" eaLnBrk="0" fontAlgn="base" hangingPunct="0">
              <a:lnSpc>
                <a:spcPct val="100000"/>
              </a:lnSpc>
              <a:spcBef>
                <a:spcPct val="0"/>
              </a:spcBef>
              <a:spcAft>
                <a:spcPct val="0"/>
              </a:spcAft>
              <a:buNone/>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err="1">
                <a:ln>
                  <a:noFill/>
                </a:ln>
                <a:solidFill>
                  <a:schemeClr val="tx1"/>
                </a:solidFill>
                <a:effectLst/>
                <a:latin typeface="Arial" panose="020B0604020202020204" pitchFamily="34" charset="0"/>
              </a:rPr>
              <a:t>AdaBoost</a:t>
            </a:r>
            <a:r>
              <a:rPr kumimoji="0" lang="en-US" altLang="en-US" sz="1800" b="0" i="0" u="none" strike="noStrike" cap="none" normalizeH="0" baseline="0" dirty="0">
                <a:ln>
                  <a:noFill/>
                </a:ln>
                <a:solidFill>
                  <a:schemeClr val="tx1"/>
                </a:solidFill>
                <a:effectLst/>
                <a:latin typeface="Arial" panose="020B0604020202020204" pitchFamily="34" charset="0"/>
              </a:rPr>
              <a:t>, short for Adaptive Boosting, is one of the first Boosting algorithms developed to improve the performance of weak classifiers by converting them into a strong classifier.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Origin</a:t>
            </a:r>
            <a:r>
              <a:rPr kumimoji="0" lang="en-US" altLang="en-US" sz="1800" b="0" i="0" u="none" strike="noStrike" cap="none" normalizeH="0" baseline="0" dirty="0">
                <a:ln>
                  <a:noFill/>
                </a:ln>
                <a:solidFill>
                  <a:schemeClr val="tx1"/>
                </a:solidFill>
                <a:effectLst/>
                <a:latin typeface="Arial" panose="020B0604020202020204" pitchFamily="34" charset="0"/>
              </a:rPr>
              <a:t>: Developed by </a:t>
            </a:r>
            <a:r>
              <a:rPr kumimoji="0" lang="en-US" altLang="en-US" sz="1800" b="0" i="0" u="none" strike="noStrike" cap="none" normalizeH="0" baseline="0" dirty="0" err="1">
                <a:ln>
                  <a:noFill/>
                </a:ln>
                <a:solidFill>
                  <a:schemeClr val="tx1"/>
                </a:solidFill>
                <a:effectLst/>
                <a:latin typeface="Arial" panose="020B0604020202020204" pitchFamily="34" charset="0"/>
              </a:rPr>
              <a:t>Yoav</a:t>
            </a:r>
            <a:r>
              <a:rPr kumimoji="0" lang="en-US" altLang="en-US" sz="1800" b="0" i="0" u="none" strike="noStrike" cap="none" normalizeH="0" baseline="0" dirty="0">
                <a:ln>
                  <a:noFill/>
                </a:ln>
                <a:solidFill>
                  <a:schemeClr val="tx1"/>
                </a:solidFill>
                <a:effectLst/>
                <a:latin typeface="Arial" panose="020B0604020202020204" pitchFamily="34" charset="0"/>
              </a:rPr>
              <a:t> Freund and Robert </a:t>
            </a:r>
            <a:r>
              <a:rPr kumimoji="0" lang="en-US" altLang="en-US" sz="1800" b="0" i="0" u="none" strike="noStrike" cap="none" normalizeH="0" baseline="0" dirty="0" err="1">
                <a:ln>
                  <a:noFill/>
                </a:ln>
                <a:solidFill>
                  <a:schemeClr val="tx1"/>
                </a:solidFill>
                <a:effectLst/>
                <a:latin typeface="Arial" panose="020B0604020202020204" pitchFamily="34" charset="0"/>
              </a:rPr>
              <a:t>Schapire</a:t>
            </a:r>
            <a:r>
              <a:rPr kumimoji="0" lang="en-US" altLang="en-US" sz="1800" b="0" i="0" u="none" strike="noStrike" cap="none" normalizeH="0" baseline="0" dirty="0">
                <a:ln>
                  <a:noFill/>
                </a:ln>
                <a:solidFill>
                  <a:schemeClr val="tx1"/>
                </a:solidFill>
                <a:effectLst/>
                <a:latin typeface="Arial" panose="020B0604020202020204" pitchFamily="34" charset="0"/>
              </a:rPr>
              <a:t> in 1995.</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AdaBoost</a:t>
            </a:r>
            <a:r>
              <a:rPr kumimoji="0" lang="en-US" altLang="en-US" sz="1800" b="0" i="0" u="none" strike="noStrike" cap="none" normalizeH="0" baseline="0" dirty="0">
                <a:ln>
                  <a:noFill/>
                </a:ln>
                <a:solidFill>
                  <a:schemeClr val="tx1"/>
                </a:solidFill>
                <a:effectLst/>
                <a:latin typeface="Arial" panose="020B0604020202020204" pitchFamily="34" charset="0"/>
              </a:rPr>
              <a:t> aims to create a strong model by iteratively adding weak models, focusing more on the samples that previous models misclassified.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algn="just" eaLnBrk="0" fontAlgn="base" hangingPunct="0">
              <a:spcBef>
                <a:spcPct val="0"/>
              </a:spcBef>
              <a:spcAft>
                <a:spcPct val="0"/>
              </a:spcAft>
              <a:buFontTx/>
              <a:buChar char="•"/>
            </a:pPr>
            <a:r>
              <a:rPr lang="en-US" sz="1800" b="1" dirty="0">
                <a:latin typeface="Arial" panose="020B0604020202020204" pitchFamily="34" charset="0"/>
              </a:rPr>
              <a:t>Basic Concept of </a:t>
            </a:r>
            <a:r>
              <a:rPr lang="en-US" sz="1800" b="1" dirty="0" err="1">
                <a:latin typeface="Arial" panose="020B0604020202020204" pitchFamily="34" charset="0"/>
              </a:rPr>
              <a:t>AdaBoost</a:t>
            </a:r>
            <a:endParaRPr lang="en-US" sz="1800" b="1" dirty="0">
              <a:latin typeface="Arial" panose="020B0604020202020204" pitchFamily="34" charset="0"/>
            </a:endParaRPr>
          </a:p>
          <a:p>
            <a:pPr algn="just" eaLnBrk="0" fontAlgn="base" hangingPunct="0">
              <a:spcBef>
                <a:spcPct val="0"/>
              </a:spcBef>
              <a:spcAft>
                <a:spcPct val="0"/>
              </a:spcAft>
              <a:buFontTx/>
              <a:buChar char="•"/>
            </a:pPr>
            <a:endParaRPr lang="en-US" sz="1800" b="1" dirty="0">
              <a:latin typeface="Arial" panose="020B0604020202020204" pitchFamily="34" charset="0"/>
            </a:endParaRPr>
          </a:p>
          <a:p>
            <a:pPr indent="-285750" algn="just" eaLnBrk="0" fontAlgn="base" hangingPunct="0">
              <a:spcBef>
                <a:spcPct val="0"/>
              </a:spcBef>
              <a:spcAft>
                <a:spcPct val="0"/>
              </a:spcAft>
              <a:buFontTx/>
              <a:buChar char="•"/>
            </a:pPr>
            <a:r>
              <a:rPr lang="en-US" sz="1800" b="1" dirty="0">
                <a:latin typeface="Arial" panose="020B0604020202020204" pitchFamily="34" charset="0"/>
              </a:rPr>
              <a:t>Sequential Learning: </a:t>
            </a:r>
            <a:r>
              <a:rPr lang="en-US" sz="1800" dirty="0" err="1">
                <a:latin typeface="Arial" panose="020B0604020202020204" pitchFamily="34" charset="0"/>
              </a:rPr>
              <a:t>AdaBoost</a:t>
            </a:r>
            <a:r>
              <a:rPr lang="en-US" sz="1800" dirty="0">
                <a:latin typeface="Arial" panose="020B0604020202020204" pitchFamily="34" charset="0"/>
              </a:rPr>
              <a:t> works by adding weak learners sequentially, with each learner focusing on correcting errors of the previous learners.</a:t>
            </a:r>
          </a:p>
          <a:p>
            <a:pPr indent="-285750" algn="just" eaLnBrk="0" fontAlgn="base" hangingPunct="0">
              <a:spcBef>
                <a:spcPct val="0"/>
              </a:spcBef>
              <a:spcAft>
                <a:spcPct val="0"/>
              </a:spcAft>
              <a:buFontTx/>
              <a:buChar char="•"/>
            </a:pPr>
            <a:endParaRPr lang="en-US" sz="1800" dirty="0">
              <a:latin typeface="Arial" panose="020B0604020202020204" pitchFamily="34" charset="0"/>
            </a:endParaRPr>
          </a:p>
          <a:p>
            <a:pPr indent="-285750" algn="just" eaLnBrk="0" fontAlgn="base" hangingPunct="0">
              <a:spcBef>
                <a:spcPct val="0"/>
              </a:spcBef>
              <a:spcAft>
                <a:spcPct val="0"/>
              </a:spcAft>
              <a:buFontTx/>
              <a:buChar char="•"/>
            </a:pPr>
            <a:r>
              <a:rPr lang="en-US" sz="1800" b="1" dirty="0">
                <a:latin typeface="Arial" panose="020B0604020202020204" pitchFamily="34" charset="0"/>
              </a:rPr>
              <a:t>Weak Learner: </a:t>
            </a:r>
            <a:r>
              <a:rPr lang="en-US" sz="1800" dirty="0">
                <a:latin typeface="Arial" panose="020B0604020202020204" pitchFamily="34" charset="0"/>
              </a:rPr>
              <a:t>Typically a simple model, such as a decision stump (a one-level decision tree) that performs only slightly better than random guessing.</a:t>
            </a:r>
          </a:p>
          <a:p>
            <a:pPr indent="-285750" algn="just" eaLnBrk="0" fontAlgn="base" hangingPunct="0">
              <a:spcBef>
                <a:spcPct val="0"/>
              </a:spcBef>
              <a:spcAft>
                <a:spcPct val="0"/>
              </a:spcAft>
              <a:buFontTx/>
              <a:buChar char="•"/>
            </a:pPr>
            <a:endParaRPr lang="en-US" sz="1800" dirty="0">
              <a:latin typeface="Arial" panose="020B0604020202020204" pitchFamily="34" charset="0"/>
            </a:endParaRPr>
          </a:p>
          <a:p>
            <a:pPr algn="just" eaLnBrk="0" fontAlgn="base" hangingPunct="0">
              <a:spcBef>
                <a:spcPct val="0"/>
              </a:spcBef>
              <a:spcAft>
                <a:spcPct val="0"/>
              </a:spcAft>
              <a:buFontTx/>
              <a:buChar char="•"/>
            </a:pPr>
            <a:r>
              <a:rPr lang="en-US" sz="1800" b="1" dirty="0">
                <a:latin typeface="Arial" panose="020B0604020202020204" pitchFamily="34" charset="0"/>
              </a:rPr>
              <a:t>Error-Driven Weighting: </a:t>
            </a:r>
            <a:r>
              <a:rPr lang="en-US" sz="1800" dirty="0" err="1">
                <a:latin typeface="Arial" panose="020B0604020202020204" pitchFamily="34" charset="0"/>
              </a:rPr>
              <a:t>AdaBoost</a:t>
            </a:r>
            <a:r>
              <a:rPr lang="en-US" sz="1800" dirty="0">
                <a:latin typeface="Arial" panose="020B0604020202020204" pitchFamily="34" charset="0"/>
              </a:rPr>
              <a:t> assigns higher weights to misclassified samples, encouraging subsequent learners to focus on these harder cases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7659620" y="6334780"/>
            <a:ext cx="4047903" cy="523220"/>
          </a:xfrm>
          <a:prstGeom prst="rect">
            <a:avLst/>
          </a:prstGeom>
        </p:spPr>
        <p:txBody>
          <a:bodyPr wrap="none">
            <a:spAutoFit/>
          </a:bodyPr>
          <a:lstStyle/>
          <a:p>
            <a:r>
              <a:rPr lang="en-IN" sz="1400" dirty="0">
                <a:hlinkClick r:id="rId2"/>
              </a:rPr>
              <a:t>https://datamapu.com/posts/classical_ml/adaboost/</a:t>
            </a:r>
            <a:endParaRPr lang="en-IN" sz="1400" dirty="0"/>
          </a:p>
          <a:p>
            <a:endParaRPr lang="en-IN" sz="1400" dirty="0"/>
          </a:p>
        </p:txBody>
      </p:sp>
    </p:spTree>
    <p:extLst>
      <p:ext uri="{BB962C8B-B14F-4D97-AF65-F5344CB8AC3E}">
        <p14:creationId xmlns:p14="http://schemas.microsoft.com/office/powerpoint/2010/main" val="253087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65" y="537309"/>
            <a:ext cx="10515600" cy="313885"/>
          </a:xfrm>
        </p:spPr>
        <p:txBody>
          <a:bodyPr>
            <a:normAutofit fontScale="90000"/>
          </a:bodyPr>
          <a:lstStyle/>
          <a:p>
            <a:r>
              <a:rPr lang="en-IN" b="1" u="sng" dirty="0"/>
              <a:t>Steps </a:t>
            </a:r>
          </a:p>
        </p:txBody>
      </p:sp>
      <p:pic>
        <p:nvPicPr>
          <p:cNvPr id="5124" name="Picture 4" descr="adabo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914" y="102575"/>
            <a:ext cx="6810086" cy="38306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96000" y="6442502"/>
            <a:ext cx="6096000" cy="415498"/>
          </a:xfrm>
          <a:prstGeom prst="rect">
            <a:avLst/>
          </a:prstGeom>
        </p:spPr>
        <p:txBody>
          <a:bodyPr>
            <a:spAutoFit/>
          </a:bodyPr>
          <a:lstStyle/>
          <a:p>
            <a:r>
              <a:rPr lang="en-IN" sz="1050" dirty="0">
                <a:hlinkClick r:id="rId3"/>
              </a:rPr>
              <a:t>https://medium.com/@datasciencewizards/understanding-the-adaboost-algorithm-2e9344d83d9b</a:t>
            </a:r>
            <a:endParaRPr lang="en-IN" sz="1050" dirty="0"/>
          </a:p>
          <a:p>
            <a:endParaRPr lang="en-IN" sz="1050" dirty="0"/>
          </a:p>
        </p:txBody>
      </p:sp>
      <p:sp>
        <p:nvSpPr>
          <p:cNvPr id="9" name="Rectangle 6"/>
          <p:cNvSpPr>
            <a:spLocks noChangeArrowheads="1"/>
          </p:cNvSpPr>
          <p:nvPr/>
        </p:nvSpPr>
        <p:spPr bwMode="auto">
          <a:xfrm>
            <a:off x="104871" y="1060514"/>
            <a:ext cx="512803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Initialize all sample weights equally</a:t>
            </a:r>
            <a:r>
              <a:rPr kumimoji="0" lang="en-US" altLang="en-US" sz="1800" b="0" i="0" u="none" strike="noStrike" cap="none" normalizeH="0" baseline="0" dirty="0">
                <a:ln>
                  <a:noFill/>
                </a:ln>
                <a:solidFill>
                  <a:schemeClr val="tx1"/>
                </a:solidFill>
                <a:effectLst/>
                <a:latin typeface="Arial" panose="020B0604020202020204" pitchFamily="34" charset="0"/>
              </a:rPr>
              <a:t>: Begin with a uniform weight distribution.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 a weak classifier</a:t>
            </a:r>
            <a:r>
              <a:rPr kumimoji="0" lang="en-US" altLang="en-US" sz="1800" b="0" i="0" u="none" strike="noStrike" cap="none" normalizeH="0" baseline="0" dirty="0">
                <a:ln>
                  <a:noFill/>
                </a:ln>
                <a:solidFill>
                  <a:schemeClr val="tx1"/>
                </a:solidFill>
                <a:effectLst/>
                <a:latin typeface="Arial" panose="020B0604020202020204" pitchFamily="34" charset="0"/>
              </a:rPr>
              <a:t>: Create a classifier using a simple algorithm on weighted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Calculate Error Rate</a:t>
            </a:r>
            <a:r>
              <a:rPr kumimoji="0" lang="en-US" altLang="en-US" sz="1800" b="0" i="0" u="none" strike="noStrike" cap="none" normalizeH="0" baseline="0" dirty="0">
                <a:ln>
                  <a:noFill/>
                </a:ln>
                <a:solidFill>
                  <a:schemeClr val="tx1"/>
                </a:solidFill>
                <a:effectLst/>
                <a:latin typeface="Arial" panose="020B0604020202020204" pitchFamily="34" charset="0"/>
              </a:rPr>
              <a:t>: Identify misclassified samples and calculate the error rate.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Compute Learner’s Weight</a:t>
            </a:r>
            <a:r>
              <a:rPr kumimoji="0" lang="en-US" altLang="en-US" sz="1800" b="0" i="0" u="none" strike="noStrike" cap="none" normalizeH="0" baseline="0" dirty="0">
                <a:ln>
                  <a:noFill/>
                </a:ln>
                <a:solidFill>
                  <a:schemeClr val="tx1"/>
                </a:solidFill>
                <a:effectLst/>
                <a:latin typeface="Arial" panose="020B0604020202020204" pitchFamily="34" charset="0"/>
              </a:rPr>
              <a:t>: Calculate α\alphaα based on error to determine each weak learner’s contribution to the final model.</a:t>
            </a:r>
          </a:p>
        </p:txBody>
      </p:sp>
      <p:sp>
        <p:nvSpPr>
          <p:cNvPr id="10" name="Rectangle 9"/>
          <p:cNvSpPr/>
          <p:nvPr/>
        </p:nvSpPr>
        <p:spPr>
          <a:xfrm>
            <a:off x="104871" y="4781784"/>
            <a:ext cx="11072388" cy="1200329"/>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Adjust Weights</a:t>
            </a:r>
            <a:r>
              <a:rPr lang="en-US" altLang="en-US" dirty="0">
                <a:latin typeface="Arial" panose="020B0604020202020204" pitchFamily="34" charset="0"/>
              </a:rPr>
              <a:t>: Increase the weights of misclassified samples, while correctly classified samples may have their weights reduced.</a:t>
            </a:r>
          </a:p>
          <a:p>
            <a:pPr lvl="0" eaLnBrk="0" fontAlgn="base" hangingPunct="0">
              <a:spcBef>
                <a:spcPct val="0"/>
              </a:spcBef>
              <a:spcAft>
                <a:spcPct val="0"/>
              </a:spcAft>
              <a:buFontTx/>
              <a:buChar char="•"/>
            </a:pPr>
            <a:r>
              <a:rPr lang="en-US" altLang="en-US" b="1" dirty="0">
                <a:latin typeface="Arial" panose="020B0604020202020204" pitchFamily="34" charset="0"/>
              </a:rPr>
              <a:t>Repeat</a:t>
            </a:r>
            <a:r>
              <a:rPr lang="en-US" altLang="en-US" dirty="0">
                <a:latin typeface="Arial" panose="020B0604020202020204" pitchFamily="34" charset="0"/>
              </a:rPr>
              <a:t>: Continue until the specified number of weak classifiers is reached or error rate achieves satisfactory level. </a:t>
            </a:r>
          </a:p>
        </p:txBody>
      </p:sp>
    </p:spTree>
    <p:extLst>
      <p:ext uri="{BB962C8B-B14F-4D97-AF65-F5344CB8AC3E}">
        <p14:creationId xmlns:p14="http://schemas.microsoft.com/office/powerpoint/2010/main" val="147553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3473"/>
          </a:xfrm>
        </p:spPr>
        <p:txBody>
          <a:bodyPr>
            <a:normAutofit fontScale="90000"/>
          </a:bodyPr>
          <a:lstStyle/>
          <a:p>
            <a:r>
              <a:rPr lang="en-IN" b="1" dirty="0" err="1"/>
              <a:t>AdaBoost</a:t>
            </a:r>
            <a:r>
              <a:rPr lang="en-IN" b="1" dirty="0"/>
              <a:t> for Classification - Example</a:t>
            </a:r>
            <a:br>
              <a:rPr lang="en-IN" b="1" dirty="0"/>
            </a:br>
            <a:endParaRPr lang="en-IN" dirty="0"/>
          </a:p>
        </p:txBody>
      </p:sp>
      <p:pic>
        <p:nvPicPr>
          <p:cNvPr id="4" name="Picture 3"/>
          <p:cNvPicPr>
            <a:picLocks noChangeAspect="1"/>
          </p:cNvPicPr>
          <p:nvPr/>
        </p:nvPicPr>
        <p:blipFill>
          <a:blip r:embed="rId2"/>
          <a:stretch>
            <a:fillRect/>
          </a:stretch>
        </p:blipFill>
        <p:spPr>
          <a:xfrm>
            <a:off x="1126590" y="1177609"/>
            <a:ext cx="9142508" cy="4906320"/>
          </a:xfrm>
          <a:prstGeom prst="rect">
            <a:avLst/>
          </a:prstGeom>
        </p:spPr>
      </p:pic>
      <p:sp>
        <p:nvSpPr>
          <p:cNvPr id="5" name="TextBox 4"/>
          <p:cNvSpPr txBox="1"/>
          <p:nvPr/>
        </p:nvSpPr>
        <p:spPr>
          <a:xfrm>
            <a:off x="7876515" y="1575302"/>
            <a:ext cx="3322622" cy="369332"/>
          </a:xfrm>
          <a:prstGeom prst="rect">
            <a:avLst/>
          </a:prstGeom>
          <a:noFill/>
        </p:spPr>
        <p:txBody>
          <a:bodyPr wrap="square" rtlCol="0">
            <a:spAutoFit/>
          </a:bodyPr>
          <a:lstStyle/>
          <a:p>
            <a:r>
              <a:rPr lang="en-IN" b="1" dirty="0"/>
              <a:t>10 samples </a:t>
            </a:r>
          </a:p>
        </p:txBody>
      </p:sp>
      <p:sp>
        <p:nvSpPr>
          <p:cNvPr id="6" name="Rectangle 5"/>
          <p:cNvSpPr/>
          <p:nvPr/>
        </p:nvSpPr>
        <p:spPr>
          <a:xfrm>
            <a:off x="2634559" y="6329364"/>
            <a:ext cx="9705315" cy="646331"/>
          </a:xfrm>
          <a:prstGeom prst="rect">
            <a:avLst/>
          </a:prstGeom>
        </p:spPr>
        <p:txBody>
          <a:bodyPr wrap="square">
            <a:spAutoFit/>
          </a:bodyPr>
          <a:lstStyle/>
          <a:p>
            <a:r>
              <a:rPr lang="en-IN" dirty="0">
                <a:hlinkClick r:id="rId3"/>
              </a:rPr>
              <a:t>https://datamapu.com/posts/classical_ml/adaboost_example_clf/</a:t>
            </a:r>
            <a:endParaRPr lang="en-IN" dirty="0"/>
          </a:p>
          <a:p>
            <a:endParaRPr lang="en-IN" dirty="0"/>
          </a:p>
        </p:txBody>
      </p:sp>
    </p:spTree>
    <p:extLst>
      <p:ext uri="{BB962C8B-B14F-4D97-AF65-F5344CB8AC3E}">
        <p14:creationId xmlns:p14="http://schemas.microsoft.com/office/powerpoint/2010/main" val="156515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daboost_data_cl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071" y="431390"/>
            <a:ext cx="9067161" cy="510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6762" y="256485"/>
            <a:ext cx="10515600" cy="603596"/>
          </a:xfrm>
        </p:spPr>
        <p:txBody>
          <a:bodyPr>
            <a:normAutofit fontScale="90000"/>
          </a:bodyPr>
          <a:lstStyle/>
          <a:p>
            <a:r>
              <a:rPr lang="en-IN" b="1" dirty="0"/>
              <a:t>Build the Model</a:t>
            </a:r>
            <a:br>
              <a:rPr lang="en-IN" b="1" dirty="0"/>
            </a:br>
            <a:endParaRPr lang="en-IN" dirty="0"/>
          </a:p>
        </p:txBody>
      </p:sp>
      <p:sp>
        <p:nvSpPr>
          <p:cNvPr id="4" name="Rectangle 3"/>
          <p:cNvSpPr/>
          <p:nvPr/>
        </p:nvSpPr>
        <p:spPr>
          <a:xfrm>
            <a:off x="879177" y="5684612"/>
            <a:ext cx="11216253" cy="923330"/>
          </a:xfrm>
          <a:prstGeom prst="rect">
            <a:avLst/>
          </a:prstGeom>
        </p:spPr>
        <p:txBody>
          <a:bodyPr wrap="square">
            <a:spAutoFit/>
          </a:bodyPr>
          <a:lstStyle/>
          <a:p>
            <a:r>
              <a:rPr lang="en-US" b="0" i="0" dirty="0">
                <a:solidFill>
                  <a:srgbClr val="555555"/>
                </a:solidFill>
                <a:effectLst/>
                <a:latin typeface="georgia" panose="02040502050405020303" pitchFamily="18" charset="0"/>
              </a:rPr>
              <a:t>The first step in building an </a:t>
            </a:r>
            <a:r>
              <a:rPr lang="en-US" b="0" i="0" dirty="0" err="1">
                <a:solidFill>
                  <a:srgbClr val="555555"/>
                </a:solidFill>
                <a:effectLst/>
                <a:latin typeface="georgia" panose="02040502050405020303" pitchFamily="18" charset="0"/>
              </a:rPr>
              <a:t>AdaBoost</a:t>
            </a:r>
            <a:r>
              <a:rPr lang="en-US" b="0" i="0" dirty="0">
                <a:solidFill>
                  <a:srgbClr val="555555"/>
                </a:solidFill>
                <a:effectLst/>
                <a:latin typeface="georgia" panose="02040502050405020303" pitchFamily="18" charset="0"/>
              </a:rPr>
              <a:t> model is assigning weights to the individual data points. In the beginning, for the initial model, all data points get the same weight assigned, which is </a:t>
            </a:r>
            <a:r>
              <a:rPr lang="en-US" dirty="0"/>
              <a:t>1/N</a:t>
            </a:r>
            <a:r>
              <a:rPr lang="en-US" b="0" i="0" dirty="0">
                <a:solidFill>
                  <a:srgbClr val="555555"/>
                </a:solidFill>
                <a:effectLst/>
                <a:latin typeface="georgia" panose="02040502050405020303" pitchFamily="18" charset="0"/>
              </a:rPr>
              <a:t>, with </a:t>
            </a:r>
            <a:r>
              <a:rPr lang="en-US" dirty="0"/>
              <a:t>N</a:t>
            </a:r>
            <a:r>
              <a:rPr lang="en-US" dirty="0">
                <a:solidFill>
                  <a:srgbClr val="555555"/>
                </a:solidFill>
                <a:latin typeface="georgia" panose="02040502050405020303" pitchFamily="18" charset="0"/>
              </a:rPr>
              <a:t> the</a:t>
            </a:r>
            <a:r>
              <a:rPr lang="en-US" b="0" i="0" dirty="0">
                <a:solidFill>
                  <a:srgbClr val="555555"/>
                </a:solidFill>
                <a:effectLst/>
                <a:latin typeface="georgia" panose="02040502050405020303" pitchFamily="18" charset="0"/>
              </a:rPr>
              <a:t> dataset size.</a:t>
            </a:r>
            <a:endParaRPr lang="en-IN" dirty="0"/>
          </a:p>
        </p:txBody>
      </p:sp>
    </p:spTree>
    <p:extLst>
      <p:ext uri="{BB962C8B-B14F-4D97-AF65-F5344CB8AC3E}">
        <p14:creationId xmlns:p14="http://schemas.microsoft.com/office/powerpoint/2010/main" val="440305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70A1FC-E7CF-4A79-BBEF-6BB38346EA66}"/>
</file>

<file path=customXml/itemProps2.xml><?xml version="1.0" encoding="utf-8"?>
<ds:datastoreItem xmlns:ds="http://schemas.openxmlformats.org/officeDocument/2006/customXml" ds:itemID="{CB47F8C9-8772-44E3-8BF7-8CB7E6B94EE7}">
  <ds:schemaRefs>
    <ds:schemaRef ds:uri="http://schemas.microsoft.com/sharepoint/v3/contenttype/forms"/>
  </ds:schemaRefs>
</ds:datastoreItem>
</file>

<file path=customXml/itemProps3.xml><?xml version="1.0" encoding="utf-8"?>
<ds:datastoreItem xmlns:ds="http://schemas.openxmlformats.org/officeDocument/2006/customXml" ds:itemID="{E78E802E-8D93-4E77-AA6D-9767461FF6A8}">
  <ds:schemaRefs>
    <ds:schemaRef ds:uri="cf7030e5-55cf-4fd3-9236-0459e427f14e"/>
    <ds:schemaRef ds:uri="http://purl.org/dc/terms/"/>
    <ds:schemaRef ds:uri="http://schemas.openxmlformats.org/package/2006/metadata/core-properties"/>
    <ds:schemaRef ds:uri="b8c6c55b-3e80-42ce-80e7-4d5b0b7ae10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1691</TotalTime>
  <Words>1320</Words>
  <Application>Microsoft Office PowerPoint</Application>
  <PresentationFormat>Widescreen</PresentationFormat>
  <Paragraphs>102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Boosting  </vt:lpstr>
      <vt:lpstr>What is Boosting? </vt:lpstr>
      <vt:lpstr>Why is boosting important? </vt:lpstr>
      <vt:lpstr>How does boosting work? </vt:lpstr>
      <vt:lpstr>Type of Boosting</vt:lpstr>
      <vt:lpstr>AdaBoost (Adaptive boosting) </vt:lpstr>
      <vt:lpstr>Steps </vt:lpstr>
      <vt:lpstr>AdaBoost for Classification - Example </vt:lpstr>
      <vt:lpstr>Build the Model </vt:lpstr>
      <vt:lpstr>PowerPoint Presentation</vt:lpstr>
      <vt:lpstr>PowerPoint Presentation</vt:lpstr>
      <vt:lpstr>PowerPoint Presentation</vt:lpstr>
      <vt:lpstr>The modified dataset then has the following form. </vt:lpstr>
      <vt:lpstr>Adaboost for regression  </vt:lpstr>
      <vt:lpstr>PowerPoint Presentation</vt:lpstr>
      <vt:lpstr>PowerPoint Presentation</vt:lpstr>
      <vt:lpstr>Gradient Boosting </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dc:title>
  <dc:creator>Manishkumar Tiwari</dc:creator>
  <cp:lastModifiedBy>Manishkumar Tiwari</cp:lastModifiedBy>
  <cp:revision>17</cp:revision>
  <dcterms:created xsi:type="dcterms:W3CDTF">2024-11-06T06:25:19Z</dcterms:created>
  <dcterms:modified xsi:type="dcterms:W3CDTF">2024-11-09T05:42:57Z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