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5CC5B-1662-C5E4-4B5E-C35E8CB3ADC8}" v="4" dt="2024-10-17T11:23:07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TANJALI WAGASKAR - 70282400005" userId="S::gitanjali.wagaskar05@nmims.in::1442dddb-6503-4778-a40d-177ed035bac0" providerId="AD" clId="Web-{3F55CC5B-1662-C5E4-4B5E-C35E8CB3ADC8}"/>
    <pc:docChg chg="modSld">
      <pc:chgData name="GITANJALI WAGASKAR - 70282400005" userId="S::gitanjali.wagaskar05@nmims.in::1442dddb-6503-4778-a40d-177ed035bac0" providerId="AD" clId="Web-{3F55CC5B-1662-C5E4-4B5E-C35E8CB3ADC8}" dt="2024-10-17T11:23:07.627" v="3" actId="1076"/>
      <pc:docMkLst>
        <pc:docMk/>
      </pc:docMkLst>
      <pc:sldChg chg="modSp">
        <pc:chgData name="GITANJALI WAGASKAR - 70282400005" userId="S::gitanjali.wagaskar05@nmims.in::1442dddb-6503-4778-a40d-177ed035bac0" providerId="AD" clId="Web-{3F55CC5B-1662-C5E4-4B5E-C35E8CB3ADC8}" dt="2024-10-17T11:23:07.627" v="3" actId="1076"/>
        <pc:sldMkLst>
          <pc:docMk/>
          <pc:sldMk cId="1076473239" sldId="259"/>
        </pc:sldMkLst>
        <pc:spChg chg="mod">
          <ac:chgData name="GITANJALI WAGASKAR - 70282400005" userId="S::gitanjali.wagaskar05@nmims.in::1442dddb-6503-4778-a40d-177ed035bac0" providerId="AD" clId="Web-{3F55CC5B-1662-C5E4-4B5E-C35E8CB3ADC8}" dt="2024-10-17T11:23:04.970" v="2" actId="1076"/>
          <ac:spMkLst>
            <pc:docMk/>
            <pc:sldMk cId="1076473239" sldId="259"/>
            <ac:spMk id="3" creationId="{6E28C8CD-27CF-9496-9F71-3B56F6D04756}"/>
          </ac:spMkLst>
        </pc:spChg>
        <pc:picChg chg="mod">
          <ac:chgData name="GITANJALI WAGASKAR - 70282400005" userId="S::gitanjali.wagaskar05@nmims.in::1442dddb-6503-4778-a40d-177ed035bac0" providerId="AD" clId="Web-{3F55CC5B-1662-C5E4-4B5E-C35E8CB3ADC8}" dt="2024-10-17T11:23:07.627" v="3" actId="1076"/>
          <ac:picMkLst>
            <pc:docMk/>
            <pc:sldMk cId="1076473239" sldId="259"/>
            <ac:picMk id="4" creationId="{F0641F4B-C86A-D73B-604A-D5001B01E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0BD5-7109-FAA9-0FD1-7F83BD4FE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C19E2-A338-7777-2EFB-D45B60C20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8E345-8FBD-CE5D-F225-07DACDA7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266-9D43-4F3B-B497-3E235FCB8F0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634F3-917B-B35D-161A-6D9FDAA4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D5F7-6F20-EA46-ECB4-F145C705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8BAB-B898-4B78-98F9-F0899DE9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00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2BEE-04BE-5AA7-6B68-3589C740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06847-0F07-19D2-2EB4-9F700CF32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D1E5-C885-BEDB-1BE1-D431B8C6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266-9D43-4F3B-B497-3E235FCB8F0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E10C6-5536-6EA0-9110-12381B6C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E753-2685-CB03-1A90-19160CEA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8BAB-B898-4B78-98F9-F0899DE9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39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1B0C5-AE3F-AE38-7EC9-D36B62392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761F9-5F16-8068-B39F-5DDD1FA4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AB6A0-7C56-5DB8-ADF8-EC3CDD53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266-9D43-4F3B-B497-3E235FCB8F0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0EB4-06B6-38CC-5D4B-D3D8203C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EB63-BD02-FFB7-482D-CDB919BD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8BAB-B898-4B78-98F9-F0899DE9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5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BC76-3DC9-CD3C-544D-48CA27CF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2E6F-847C-CC90-F1A0-6AF3538F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E2C7-DC93-5682-834E-45A07FE0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266-9D43-4F3B-B497-3E235FCB8F0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61F3-8A48-4F3A-88FB-BEBE9E16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F0754-22B6-91FF-AF67-1D19F844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8BAB-B898-4B78-98F9-F0899DE9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D941-90A7-850C-0CE7-FD5D88CD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78F9-4692-1549-51E3-398D33E69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54ED-0F0A-7995-B2C1-E578F2FA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266-9D43-4F3B-B497-3E235FCB8F0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4036-D49A-74CE-B304-46D12110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4C61A-3EF4-121E-C875-7664C6B2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8BAB-B898-4B78-98F9-F0899DE9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3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747B-21CD-8388-D86D-A4ECDAB2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DC51-E6FF-2253-EECC-BA771FA5B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CC462-1F39-60FD-460D-D9321E25E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0560-14B4-FECC-50EB-24F1B6CF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266-9D43-4F3B-B497-3E235FCB8F0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E5D78-807D-0EC1-35A9-A0B2CF44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47740-F945-7687-D07B-78E3A65E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8BAB-B898-4B78-98F9-F0899DE9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3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D7E9-5627-B0F0-E0E6-5495051D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76FD2-F4E6-1B59-C047-A3697C8B9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9D1EC-A751-FCB0-B7E0-0ADF769C9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540E0-E962-E126-34F7-F1EBC4356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CB2AA-A208-B7EC-D93A-25B746680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FEAD8-6B76-9344-3F05-6D10960C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266-9D43-4F3B-B497-3E235FCB8F0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EC8DA-0916-DCEB-D7C0-AB902720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65BB3-9CB3-4561-E63E-43185C81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8BAB-B898-4B78-98F9-F0899DE9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54FF-C868-E227-BA03-E3D4F83C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389F0-D540-0621-B943-AF03F2D7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266-9D43-4F3B-B497-3E235FCB8F0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B894C-16C6-22D4-C864-4CBF9642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3A6CF-C219-3655-AF4A-82FCC22D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8BAB-B898-4B78-98F9-F0899DE9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9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41D95-9334-8AD3-D264-EFDDB464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266-9D43-4F3B-B497-3E235FCB8F0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D06C1-3126-49B8-F27C-333C6663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8A5D-987D-A14D-1B1E-B9D9F27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8BAB-B898-4B78-98F9-F0899DE9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03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AE2A-E7E2-0D31-D8C3-BF812CE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3BA2-AACB-744E-9D5D-FAD2BF45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93FC4-D530-1C63-1DD2-BB1FE564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A8DEA-E96E-D90A-DF3E-80D89D1C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266-9D43-4F3B-B497-3E235FCB8F0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7EC47-7DF8-AEE8-DAC0-C6348511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7EF7-E1E3-471A-9F52-2DE068DE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8BAB-B898-4B78-98F9-F0899DE9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8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BEEE-864F-37F5-939E-11033E9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BD5B4-BB84-33E5-C3DF-D6ADAB3C5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2932B-E574-C28A-156B-AEB855E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73595-6C04-A306-6647-144E8886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6266-9D43-4F3B-B497-3E235FCB8F0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53305-54AB-6D15-EE49-5210151D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0A2CD-CBD9-A3F2-3F32-B9EA80F8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8BAB-B898-4B78-98F9-F0899DE9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4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4AD17-94D6-A96A-9FBE-CAF4EB71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85655-938C-507D-1F67-ABCB384E6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2D283-1D38-AF2B-F4CC-0E223DD88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6266-9D43-4F3B-B497-3E235FCB8F03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ABC4-EF69-8EA9-8D5B-64AE1242A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016F6-0737-B1A1-B862-042BDBC6E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E8BAB-B898-4B78-98F9-F0899DE9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0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8B76-8A39-F3C8-1C16-A0FB97E13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5D92F-F56A-7BC1-1249-B63133394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5280-6649-1E4F-A1B5-5138FCCE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2FF0-4A3A-5DBA-F759-6A311A83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Gradient Descent is a first-order optimization technique used to find the local minimum or optimize the loss function. It is also known as the parameter optimization technique.</a:t>
            </a:r>
          </a:p>
          <a:p>
            <a:pPr algn="just"/>
            <a:r>
              <a:rPr lang="en-US" dirty="0"/>
              <a:t> We can find value of m and b to get loss minimum but if the data is very big then calculating inverse of matrix will be very time </a:t>
            </a:r>
            <a:r>
              <a:rPr lang="en-US" dirty="0" err="1"/>
              <a:t>consuming.So</a:t>
            </a:r>
            <a:r>
              <a:rPr lang="en-US" dirty="0"/>
              <a:t> in high dimension that approach fail.</a:t>
            </a:r>
          </a:p>
          <a:p>
            <a:pPr algn="just"/>
            <a:r>
              <a:rPr lang="en-US" dirty="0"/>
              <a:t>Gradient descent is a algorithm to which if we will give a differentiable function then it will calculate the local minima(minimum) of that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07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0ADA-E5B1-0104-06ED-76EFA8E2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AEC8-4A8C-CCA2-FD39-E3E3D82D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36" y="1273174"/>
            <a:ext cx="10515600" cy="5276953"/>
          </a:xfrm>
        </p:spPr>
        <p:txBody>
          <a:bodyPr/>
          <a:lstStyle/>
          <a:p>
            <a:r>
              <a:rPr lang="en-IN" dirty="0"/>
              <a:t>Lets suppose we have taken dataset having 2 columns 4 rows of CGPA and LPA of 4 students.</a:t>
            </a:r>
          </a:p>
          <a:p>
            <a:r>
              <a:rPr lang="en-IN" dirty="0"/>
              <a:t>We need to draw a best fit line using </a:t>
            </a:r>
          </a:p>
          <a:p>
            <a:pPr marL="0" indent="0">
              <a:buNone/>
            </a:pPr>
            <a:r>
              <a:rPr lang="en-IN" dirty="0"/>
              <a:t>gradient descent</a:t>
            </a:r>
          </a:p>
          <a:p>
            <a:pPr marL="0" indent="0">
              <a:buNone/>
            </a:pPr>
            <a:r>
              <a:rPr lang="en-IN" dirty="0"/>
              <a:t>A best fit line is one which do minimum error in </a:t>
            </a:r>
          </a:p>
          <a:p>
            <a:pPr marL="0" indent="0">
              <a:buNone/>
            </a:pPr>
            <a:r>
              <a:rPr lang="en-IN" dirty="0"/>
              <a:t>Y axis.</a:t>
            </a:r>
          </a:p>
          <a:p>
            <a:pPr marL="0" indent="0">
              <a:buNone/>
            </a:pPr>
            <a:r>
              <a:rPr lang="en-IN" dirty="0"/>
              <a:t>Also loss function is                                and </a:t>
            </a:r>
          </a:p>
          <a:p>
            <a:pPr marL="0" indent="0">
              <a:buNone/>
            </a:pPr>
            <a:r>
              <a:rPr lang="en-IN" dirty="0"/>
              <a:t>                                here loss function is dependent on </a:t>
            </a:r>
            <a:r>
              <a:rPr lang="en-IN" dirty="0" err="1"/>
              <a:t>m,b</a:t>
            </a:r>
            <a:endParaRPr lang="en-IN" dirty="0"/>
          </a:p>
          <a:p>
            <a:endParaRPr lang="en-IN" dirty="0"/>
          </a:p>
          <a:p>
            <a:r>
              <a:rPr lang="en-IN" dirty="0"/>
              <a:t>Basically this function has 2 tuning knobs m and b</a:t>
            </a:r>
          </a:p>
        </p:txBody>
      </p:sp>
      <p:pic>
        <p:nvPicPr>
          <p:cNvPr id="1026" name="Picture 2" descr="gradient descent">
            <a:extLst>
              <a:ext uri="{FF2B5EF4-FFF2-40B4-BE49-F238E27FC236}">
                <a16:creationId xmlns:a16="http://schemas.microsoft.com/office/drawing/2014/main" id="{43E34331-C903-2C7F-5626-E0A17842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1690688"/>
            <a:ext cx="36099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DABB03-FFFB-3633-E2CA-3FA9CE7E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614" y="3923071"/>
            <a:ext cx="2380483" cy="85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417ED-E05A-3CCA-D0FB-D1EBE3289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141" y="4062413"/>
            <a:ext cx="1427214" cy="566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FC6EB4-FABD-F356-12A1-92B3F3CAF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36" y="4629150"/>
            <a:ext cx="2627670" cy="995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070780-C8FB-85A7-5104-EE80ACAD5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040" y="3978378"/>
            <a:ext cx="277515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8C8CD-27CF-9496-9F71-3B56F6D04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8206"/>
                <a:ext cx="10515600" cy="5778757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to make things simple, lets assume we already know value of m.</a:t>
                </a:r>
              </a:p>
              <a:p>
                <a:pPr algn="just"/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M=78.35</a:t>
                </a:r>
              </a:p>
              <a:p>
                <a:pPr algn="just"/>
                <a:endParaRPr lang="en-I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now function is dependent on b</a:t>
                </a:r>
              </a:p>
              <a:p>
                <a:pPr algn="just"/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we can see that Loss function 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if we will plot its graph</a:t>
                </a:r>
              </a:p>
              <a:p>
                <a:pPr algn="just"/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will be roughly like.</a:t>
                </a:r>
              </a:p>
              <a:p>
                <a:pPr algn="just"/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in this graph we have to find that value of b for</a:t>
                </a:r>
              </a:p>
              <a:p>
                <a:pPr marL="0" indent="0" algn="just">
                  <a:buNone/>
                </a:pPr>
                <a:r>
                  <a:rPr lang="en-I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which L will be minimum</a:t>
                </a:r>
              </a:p>
              <a:p>
                <a:pPr algn="just"/>
                <a:r>
                  <a:rPr lang="en-US" sz="2600" b="0" i="0" dirty="0">
                    <a:solidFill>
                      <a:srgbClr val="383838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if we plot the graph between L and b then it will be a parabolic shape. Now in this parabola, we have to find the minimum value of b where loss is minimum.  </a:t>
                </a:r>
              </a:p>
              <a:p>
                <a:pPr algn="just"/>
                <a:r>
                  <a:rPr lang="en-US" sz="2600" b="0" i="0" dirty="0">
                    <a:solidFill>
                      <a:srgbClr val="383838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use ordinary least squares, it will differentiate and equate it to zero. But this is not convenient working with high-dimensional data. </a:t>
                </a:r>
              </a:p>
              <a:p>
                <a:pPr algn="just"/>
                <a:r>
                  <a:rPr lang="en-US" sz="2600" b="0" i="0" dirty="0">
                    <a:solidFill>
                      <a:srgbClr val="383838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here comes Gradient Descent. let’s get started with performing Gradient Descent.</a:t>
                </a:r>
              </a:p>
              <a:p>
                <a:pPr marL="0" indent="0">
                  <a:buNone/>
                </a:pPr>
                <a:br>
                  <a:rPr lang="en-US" b="0" i="0" dirty="0">
                    <a:solidFill>
                      <a:srgbClr val="383838"/>
                    </a:solidFill>
                    <a:effectLst/>
                    <a:latin typeface="Inter"/>
                  </a:rPr>
                </a:b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8C8CD-27CF-9496-9F71-3B56F6D04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8206"/>
                <a:ext cx="10515600" cy="5778757"/>
              </a:xfrm>
              <a:blipFill>
                <a:blip r:embed="rId2"/>
                <a:stretch>
                  <a:fillRect l="-696" t="-2215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641F4B-C86A-D73B-604A-D5001B01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040" y="-257560"/>
            <a:ext cx="2775154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0F4F98-8162-157C-9850-DDD42330F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759" y="681037"/>
            <a:ext cx="4505479" cy="1503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C050A-5E64-6ADD-3900-622D6CDB4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200" y="2184066"/>
            <a:ext cx="28003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F1BC-6558-C7C0-2CB7-1BC837C2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83838"/>
                </a:solidFill>
                <a:effectLst/>
                <a:latin typeface="Inter"/>
              </a:rPr>
              <a:t>Select a random value of 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6B67-5A73-B154-6400-B5FDB77C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6852"/>
            <a:ext cx="8763000" cy="4820111"/>
          </a:xfrm>
        </p:spPr>
        <p:txBody>
          <a:bodyPr/>
          <a:lstStyle/>
          <a:p>
            <a:pPr algn="just"/>
            <a:r>
              <a:rPr lang="en-US" dirty="0"/>
              <a:t>we select any random value of b and find its corresponding L value. Now we want to converge it to the minimum.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 the left side, if we increase b then we are going towards minimum and if decreasing then we are going away from the minimum. On the right side, if we decrease b then we are going closer to a minimum and on increasing we are going away from the minimum. Now how would I know that I want to go forward or backward?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D7F85-628D-A3E4-700C-7BF217EF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047750"/>
            <a:ext cx="3429000" cy="39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EE896-714C-EE9E-18B9-9144BCC0B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5187"/>
                <a:ext cx="10515600" cy="5601776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en-US" dirty="0"/>
                  <a:t>So, The answer is simple, We find the slope at the current point where we stand.</a:t>
                </a:r>
              </a:p>
              <a:p>
                <a:pPr algn="just"/>
                <a:r>
                  <a:rPr lang="en-US" dirty="0"/>
                  <a:t> Now again the question may arise How to find a slope? To find the slope we differentiate the equation of loss function which is the equation of slope and on simplifying we get a slope.</a:t>
                </a:r>
              </a:p>
              <a:p>
                <a:pPr algn="just"/>
                <a:r>
                  <a:rPr lang="en-US" dirty="0" err="1"/>
                  <a:t>Eg.</a:t>
                </a:r>
                <a:r>
                  <a:rPr lang="en-US" dirty="0"/>
                  <a:t> suppose we have 1 function y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+ 2 and we need to find slope at x=5</a:t>
                </a:r>
              </a:p>
              <a:p>
                <a:pPr algn="just"/>
                <a:r>
                  <a:rPr lang="en-IN" dirty="0"/>
                  <a:t>So we will differentiate this function </a:t>
                </a:r>
                <a:r>
                  <a:rPr lang="en-IN" dirty="0" err="1"/>
                  <a:t>dy</a:t>
                </a:r>
                <a:r>
                  <a:rPr lang="en-IN" dirty="0"/>
                  <a:t>/dx=2x </a:t>
                </a:r>
              </a:p>
              <a:p>
                <a:pPr algn="just"/>
                <a:r>
                  <a:rPr lang="en-IN" dirty="0"/>
                  <a:t>                                                                </a:t>
                </a:r>
                <a:r>
                  <a:rPr lang="en-IN" dirty="0" err="1"/>
                  <a:t>dy</a:t>
                </a:r>
                <a:r>
                  <a:rPr lang="en-IN" dirty="0"/>
                  <a:t>/dx=2*5 =10</a:t>
                </a:r>
              </a:p>
              <a:p>
                <a:pPr algn="just"/>
                <a:r>
                  <a:rPr lang="en-US" dirty="0"/>
                  <a:t>Now the direction of the slope will indicate that you have to move forward or backward. If a slope is positive then we have to decrease b and if slope is negative then we have to increase slope. </a:t>
                </a:r>
              </a:p>
              <a:p>
                <a:pPr algn="just"/>
                <a:r>
                  <a:rPr lang="en-US" dirty="0"/>
                  <a:t>In short, we subtract the slope from the old intercept to find a new intercept.</a:t>
                </a:r>
              </a:p>
              <a:p>
                <a:pPr marL="0" indent="0" algn="just">
                  <a:buNone/>
                </a:pPr>
                <a:r>
                  <a:rPr lang="en-US" dirty="0" err="1"/>
                  <a:t>b_new</a:t>
                </a:r>
                <a:r>
                  <a:rPr lang="en-US" dirty="0"/>
                  <a:t> = </a:t>
                </a:r>
                <a:r>
                  <a:rPr lang="en-US" dirty="0" err="1"/>
                  <a:t>b_old</a:t>
                </a:r>
                <a:r>
                  <a:rPr lang="en-US" dirty="0"/>
                  <a:t> – slope                                           this is gradient descend</a:t>
                </a:r>
              </a:p>
              <a:p>
                <a:pPr marL="0" indent="0" algn="just">
                  <a:buNone/>
                </a:pPr>
                <a:r>
                  <a:rPr lang="en-US" dirty="0"/>
                  <a:t>Suppose my </a:t>
                </a:r>
                <a:r>
                  <a:rPr lang="en-US" dirty="0" err="1"/>
                  <a:t>b_old</a:t>
                </a:r>
                <a:r>
                  <a:rPr lang="en-US" dirty="0"/>
                  <a:t> was -10 and slope at that point is -50 then </a:t>
                </a:r>
              </a:p>
              <a:p>
                <a:pPr marL="0" indent="0" algn="just">
                  <a:buNone/>
                </a:pPr>
                <a:r>
                  <a:rPr lang="en-US" dirty="0" err="1"/>
                  <a:t>b_new</a:t>
                </a:r>
                <a:r>
                  <a:rPr lang="en-US" dirty="0"/>
                  <a:t> will be 40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EE896-714C-EE9E-18B9-9144BCC0B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5187"/>
                <a:ext cx="10515600" cy="5601776"/>
              </a:xfrm>
              <a:blipFill>
                <a:blip r:embed="rId2"/>
                <a:stretch>
                  <a:fillRect l="-928" t="-2067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42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51E4-285E-51E6-8359-D4628EED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6F31-64F1-E540-CD45-4C0A764E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Here one thing to notice is earlier we were at -10 and then we reach to 40 ,which is a big jump.</a:t>
            </a:r>
          </a:p>
          <a:p>
            <a:r>
              <a:rPr lang="en-IN" dirty="0"/>
              <a:t>So every time if we subtract slope then transition is too big and we keep on doing zig zag movement and never reach minima</a:t>
            </a:r>
          </a:p>
          <a:p>
            <a:r>
              <a:rPr lang="en-IN" dirty="0"/>
              <a:t>So we will transform the equation</a:t>
            </a:r>
          </a:p>
          <a:p>
            <a:r>
              <a:rPr lang="en-US" dirty="0" err="1"/>
              <a:t>b_new</a:t>
            </a:r>
            <a:r>
              <a:rPr lang="en-US" dirty="0"/>
              <a:t> = </a:t>
            </a:r>
            <a:r>
              <a:rPr lang="en-US" dirty="0" err="1"/>
              <a:t>b_old</a:t>
            </a:r>
            <a:r>
              <a:rPr lang="en-US" dirty="0"/>
              <a:t> – slope</a:t>
            </a:r>
            <a:r>
              <a:rPr lang="en-IN" dirty="0"/>
              <a:t> to </a:t>
            </a:r>
            <a:r>
              <a:rPr lang="en-US" dirty="0" err="1"/>
              <a:t>b_new</a:t>
            </a:r>
            <a:r>
              <a:rPr lang="en-US" dirty="0"/>
              <a:t> = </a:t>
            </a:r>
            <a:r>
              <a:rPr lang="en-US" dirty="0" err="1"/>
              <a:t>b_old</a:t>
            </a:r>
            <a:r>
              <a:rPr lang="en-US" dirty="0"/>
              <a:t> – (learning rate)slope</a:t>
            </a:r>
          </a:p>
          <a:p>
            <a:r>
              <a:rPr lang="en-US" dirty="0" err="1"/>
              <a:t>Generaly</a:t>
            </a:r>
            <a:r>
              <a:rPr lang="en-US" dirty="0"/>
              <a:t> learning rate is 0.01</a:t>
            </a:r>
          </a:p>
          <a:p>
            <a:r>
              <a:rPr lang="en-US" dirty="0"/>
              <a:t>So now if we are at -10  and slope is -50</a:t>
            </a:r>
          </a:p>
          <a:p>
            <a:r>
              <a:rPr lang="en-US" dirty="0"/>
              <a:t>Then </a:t>
            </a:r>
            <a:r>
              <a:rPr lang="en-US" dirty="0" err="1"/>
              <a:t>b_new</a:t>
            </a:r>
            <a:r>
              <a:rPr lang="en-US" dirty="0"/>
              <a:t>= -10 +0.01*50=-10+0.5=-9.5</a:t>
            </a:r>
          </a:p>
          <a:p>
            <a:r>
              <a:rPr lang="en-US" dirty="0"/>
              <a:t>Then we will </a:t>
            </a:r>
            <a:r>
              <a:rPr lang="en-US"/>
              <a:t>calculate slope at -9.5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95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2FC888FE33A349B41D4CD90A81AD87" ma:contentTypeVersion="4" ma:contentTypeDescription="Create a new document." ma:contentTypeScope="" ma:versionID="b5f7efc47b52f4b913bd131a4df389df">
  <xsd:schema xmlns:xsd="http://www.w3.org/2001/XMLSchema" xmlns:xs="http://www.w3.org/2001/XMLSchema" xmlns:p="http://schemas.microsoft.com/office/2006/metadata/properties" xmlns:ns2="e4f7efb8-cb7e-43b6-9b90-b807d6450c17" targetNamespace="http://schemas.microsoft.com/office/2006/metadata/properties" ma:root="true" ma:fieldsID="2836af00a7e6d42234487084ab7110db" ns2:_="">
    <xsd:import namespace="e4f7efb8-cb7e-43b6-9b90-b807d6450c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f7efb8-cb7e-43b6-9b90-b807d6450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1B47BD-1743-4FE4-B21E-72368B5F2F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C58E13-7527-4F91-9B85-744396435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36B80A-9031-462D-A919-0002970FF1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f7efb8-cb7e-43b6-9b90-b807d6450c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725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Gradient Descent</vt:lpstr>
      <vt:lpstr>What is gradient descent</vt:lpstr>
      <vt:lpstr>Intution</vt:lpstr>
      <vt:lpstr>PowerPoint Presentation</vt:lpstr>
      <vt:lpstr>Select a random value of 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Kshamta Mathur (MPSTME)</dc:creator>
  <cp:lastModifiedBy>Sumit Mathur</cp:lastModifiedBy>
  <cp:revision>5</cp:revision>
  <dcterms:created xsi:type="dcterms:W3CDTF">2024-09-20T16:41:08Z</dcterms:created>
  <dcterms:modified xsi:type="dcterms:W3CDTF">2024-10-17T11:23:08Z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0x010100B22FC888FE33A349B41D4CD90A81AD87</vt:lpwstr>
  </property>
</Properties>
</file>