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 id="260" r:id="rId9"/>
    <p:sldId id="262" r:id="rId10"/>
    <p:sldId id="261" r:id="rId11"/>
    <p:sldId id="263" r:id="rId12"/>
    <p:sldId id="264" r:id="rId13"/>
    <p:sldId id="265" r:id="rId14"/>
    <p:sldId id="267" r:id="rId15"/>
    <p:sldId id="266" r:id="rId16"/>
    <p:sldId id="268" r:id="rId17"/>
    <p:sldId id="313" r:id="rId18"/>
    <p:sldId id="285" r:id="rId19"/>
    <p:sldId id="315" r:id="rId20"/>
    <p:sldId id="316" r:id="rId21"/>
    <p:sldId id="317" r:id="rId22"/>
    <p:sldId id="318" r:id="rId23"/>
    <p:sldId id="286" r:id="rId24"/>
    <p:sldId id="319" r:id="rId25"/>
    <p:sldId id="320" r:id="rId26"/>
    <p:sldId id="321" r:id="rId27"/>
    <p:sldId id="322" r:id="rId28"/>
    <p:sldId id="323" r:id="rId29"/>
    <p:sldId id="324" r:id="rId30"/>
    <p:sldId id="325" r:id="rId31"/>
    <p:sldId id="326" r:id="rId32"/>
    <p:sldId id="327" r:id="rId33"/>
    <p:sldId id="269" r:id="rId34"/>
    <p:sldId id="328" r:id="rId35"/>
    <p:sldId id="329" r:id="rId36"/>
    <p:sldId id="345" r:id="rId37"/>
    <p:sldId id="346" r:id="rId38"/>
    <p:sldId id="287" r:id="rId39"/>
    <p:sldId id="330" r:id="rId40"/>
    <p:sldId id="331" r:id="rId41"/>
    <p:sldId id="288" r:id="rId42"/>
    <p:sldId id="332" r:id="rId43"/>
    <p:sldId id="333" r:id="rId44"/>
    <p:sldId id="289" r:id="rId45"/>
    <p:sldId id="334" r:id="rId46"/>
    <p:sldId id="335" r:id="rId47"/>
    <p:sldId id="336" r:id="rId48"/>
    <p:sldId id="290" r:id="rId49"/>
    <p:sldId id="314" r:id="rId50"/>
    <p:sldId id="270" r:id="rId51"/>
    <p:sldId id="291" r:id="rId52"/>
    <p:sldId id="337" r:id="rId53"/>
    <p:sldId id="338" r:id="rId54"/>
    <p:sldId id="339" r:id="rId55"/>
    <p:sldId id="340" r:id="rId56"/>
    <p:sldId id="292" r:id="rId57"/>
    <p:sldId id="341" r:id="rId58"/>
    <p:sldId id="342" r:id="rId59"/>
    <p:sldId id="343" r:id="rId60"/>
    <p:sldId id="293" r:id="rId61"/>
    <p:sldId id="294" r:id="rId62"/>
    <p:sldId id="344" r:id="rId63"/>
    <p:sldId id="274" r:id="rId64"/>
    <p:sldId id="271" r:id="rId65"/>
    <p:sldId id="295" r:id="rId66"/>
    <p:sldId id="296" r:id="rId67"/>
    <p:sldId id="275" r:id="rId68"/>
    <p:sldId id="272" r:id="rId69"/>
    <p:sldId id="297" r:id="rId70"/>
    <p:sldId id="298" r:id="rId71"/>
    <p:sldId id="299" r:id="rId72"/>
    <p:sldId id="273" r:id="rId73"/>
    <p:sldId id="276" r:id="rId74"/>
    <p:sldId id="277" r:id="rId75"/>
    <p:sldId id="278" r:id="rId76"/>
    <p:sldId id="279" r:id="rId77"/>
    <p:sldId id="280" r:id="rId78"/>
    <p:sldId id="281" r:id="rId79"/>
    <p:sldId id="282" r:id="rId80"/>
    <p:sldId id="283" r:id="rId81"/>
    <p:sldId id="284" r:id="rId82"/>
    <p:sldId id="312" r:id="rId83"/>
    <p:sldId id="300" r:id="rId84"/>
    <p:sldId id="301" r:id="rId85"/>
    <p:sldId id="302" r:id="rId86"/>
    <p:sldId id="303" r:id="rId87"/>
    <p:sldId id="304" r:id="rId88"/>
    <p:sldId id="305" r:id="rId89"/>
    <p:sldId id="306" r:id="rId90"/>
    <p:sldId id="307" r:id="rId91"/>
    <p:sldId id="308" r:id="rId92"/>
    <p:sldId id="309" r:id="rId93"/>
    <p:sldId id="310" r:id="rId94"/>
    <p:sldId id="311"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6698-6F96-02C5-6155-616C9EE4B283}" v="520" dt="2024-08-22T07:58:04.980"/>
    <p1510:client id="{E34F9292-9FE7-899C-D1C3-364D39A760DD}" v="45" dt="2024-08-23T05:25:56.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115" d="100"/>
          <a:sy n="115"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2D26B-9A68-4502-831E-D7E04197D1CC}"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355766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2D26B-9A68-4502-831E-D7E04197D1CC}"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354564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2D26B-9A68-4502-831E-D7E04197D1CC}"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242273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B2D26B-9A68-4502-831E-D7E04197D1CC}"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214949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B2D26B-9A68-4502-831E-D7E04197D1CC}"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131955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B2D26B-9A68-4502-831E-D7E04197D1CC}"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427294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0B2D26B-9A68-4502-831E-D7E04197D1CC}"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412266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2D26B-9A68-4502-831E-D7E04197D1CC}"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284688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2D26B-9A68-4502-831E-D7E04197D1CC}"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152838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2D26B-9A68-4502-831E-D7E04197D1CC}"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92461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2D26B-9A68-4502-831E-D7E04197D1CC}"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E3FF50-0BA5-432E-80BC-63C0B950F3E0}" type="slidenum">
              <a:rPr lang="en-IN" smtClean="0"/>
              <a:t>‹#›</a:t>
            </a:fld>
            <a:endParaRPr lang="en-IN"/>
          </a:p>
        </p:txBody>
      </p:sp>
    </p:spTree>
    <p:extLst>
      <p:ext uri="{BB962C8B-B14F-4D97-AF65-F5344CB8AC3E}">
        <p14:creationId xmlns:p14="http://schemas.microsoft.com/office/powerpoint/2010/main" val="36010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2D26B-9A68-4502-831E-D7E04197D1CC}" type="datetimeFigureOut">
              <a:rPr lang="en-IN" smtClean="0"/>
              <a:t>26-08-2024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3FF50-0BA5-432E-80BC-63C0B950F3E0}" type="slidenum">
              <a:rPr lang="en-IN" smtClean="0"/>
              <a:t>‹#›</a:t>
            </a:fld>
            <a:endParaRPr lang="en-IN"/>
          </a:p>
        </p:txBody>
      </p:sp>
    </p:spTree>
    <p:extLst>
      <p:ext uri="{BB962C8B-B14F-4D97-AF65-F5344CB8AC3E}">
        <p14:creationId xmlns:p14="http://schemas.microsoft.com/office/powerpoint/2010/main" val="346030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pp1222001/feature-engineering-mastery-elevate-your-machine-learning-models-99bc98ecb08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artbeat.comet.ml/data-handling-scenarios-part-2-working-with-missing-values-in-a-dataset-34b758cfc9f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efvanbuuren.name/fimd/sec-MCA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eature-engine.trainindata.com/en/latest/api_doc/imputation/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cribbr.com/statistics/mea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blog.trainindata.com/knn-imputation-of-missing-values-in-machine-learn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nalyticsvidhya.com/blog/2017/09/common-machine-learning-algorithm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627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 of Feature Engineering</a:t>
            </a:r>
            <a:br>
              <a:rPr lang="en-US" b="1"/>
            </a:br>
            <a:endParaRPr lang="en-IN" b="1" dirty="0"/>
          </a:p>
        </p:txBody>
      </p:sp>
      <p:sp>
        <p:nvSpPr>
          <p:cNvPr id="3" name="Content Placeholder 2"/>
          <p:cNvSpPr>
            <a:spLocks noGrp="1"/>
          </p:cNvSpPr>
          <p:nvPr>
            <p:ph idx="1"/>
          </p:nvPr>
        </p:nvSpPr>
        <p:spPr/>
        <p:txBody>
          <a:bodyPr/>
          <a:lstStyle/>
          <a:p>
            <a:pPr marL="0" indent="0">
              <a:buNone/>
            </a:pPr>
            <a:r>
              <a:rPr lang="en-US" b="1" dirty="0"/>
              <a:t>An effective Feature Engineering implies:</a:t>
            </a:r>
          </a:p>
          <a:p>
            <a:r>
              <a:rPr lang="en-US" dirty="0"/>
              <a:t>Higher efficiency of the model</a:t>
            </a:r>
          </a:p>
          <a:p>
            <a:r>
              <a:rPr lang="en-US" dirty="0"/>
              <a:t>Easier Algorithms that fit the data</a:t>
            </a:r>
          </a:p>
          <a:p>
            <a:r>
              <a:rPr lang="en-US" dirty="0"/>
              <a:t>Easier for Algorithms to detect patterns in the data</a:t>
            </a:r>
          </a:p>
          <a:p>
            <a:r>
              <a:rPr lang="en-US" dirty="0"/>
              <a:t>Greater Flexibility of the features</a:t>
            </a:r>
          </a:p>
          <a:p>
            <a:endParaRPr lang="en-IN" dirty="0"/>
          </a:p>
        </p:txBody>
      </p:sp>
    </p:spTree>
    <p:extLst>
      <p:ext uri="{BB962C8B-B14F-4D97-AF65-F5344CB8AC3E}">
        <p14:creationId xmlns:p14="http://schemas.microsoft.com/office/powerpoint/2010/main" val="140179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feature engineering</a:t>
            </a:r>
            <a:br>
              <a:rPr lang="en-IN" b="1" dirty="0"/>
            </a:br>
            <a:endParaRPr lang="en-IN" dirty="0"/>
          </a:p>
        </p:txBody>
      </p:sp>
      <p:pic>
        <p:nvPicPr>
          <p:cNvPr id="6" name="Picture 5"/>
          <p:cNvPicPr>
            <a:picLocks noChangeAspect="1"/>
          </p:cNvPicPr>
          <p:nvPr/>
        </p:nvPicPr>
        <p:blipFill>
          <a:blip r:embed="rId2"/>
          <a:stretch>
            <a:fillRect/>
          </a:stretch>
        </p:blipFill>
        <p:spPr>
          <a:xfrm>
            <a:off x="958104" y="1882588"/>
            <a:ext cx="9885083" cy="3600000"/>
          </a:xfrm>
          <a:prstGeom prst="rect">
            <a:avLst/>
          </a:prstGeom>
        </p:spPr>
      </p:pic>
      <p:pic>
        <p:nvPicPr>
          <p:cNvPr id="5122" name="Picture 2" descr="https://miro.medium.com/v2/resize:fit:700/1*vGBOUhLyhRWOPhRV2rgMM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090" y="3371849"/>
            <a:ext cx="66675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96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Feature Transformation:</a:t>
            </a:r>
            <a:br>
              <a:rPr lang="en-IN" b="1" dirty="0"/>
            </a:br>
            <a:endParaRPr lang="en-IN" dirty="0"/>
          </a:p>
        </p:txBody>
      </p:sp>
      <p:sp>
        <p:nvSpPr>
          <p:cNvPr id="8" name="Rectangle 7"/>
          <p:cNvSpPr/>
          <p:nvPr/>
        </p:nvSpPr>
        <p:spPr>
          <a:xfrm>
            <a:off x="434811" y="1027906"/>
            <a:ext cx="11322378" cy="923330"/>
          </a:xfrm>
          <a:prstGeom prst="rect">
            <a:avLst/>
          </a:prstGeom>
        </p:spPr>
        <p:txBody>
          <a:bodyPr wrap="square">
            <a:spAutoFit/>
          </a:bodyPr>
          <a:lstStyle/>
          <a:p>
            <a:r>
              <a:rPr lang="en-US" b="1" dirty="0"/>
              <a:t>Imagine you have a box of different toys, and you want to find out which ones are the most fun to play with. But just looking at the toys might not give you all the information you need. So, you decide to transform or change the toys in some way to make them easier to understand.</a:t>
            </a:r>
            <a:endParaRPr lang="en-IN" b="1" dirty="0"/>
          </a:p>
        </p:txBody>
      </p:sp>
      <p:sp>
        <p:nvSpPr>
          <p:cNvPr id="9" name="Rectangle 8"/>
          <p:cNvSpPr/>
          <p:nvPr/>
        </p:nvSpPr>
        <p:spPr>
          <a:xfrm>
            <a:off x="324085" y="2353469"/>
            <a:ext cx="11543829" cy="4247317"/>
          </a:xfrm>
          <a:prstGeom prst="rect">
            <a:avLst/>
          </a:prstGeom>
        </p:spPr>
        <p:txBody>
          <a:bodyPr wrap="square">
            <a:spAutoFit/>
          </a:bodyPr>
          <a:lstStyle/>
          <a:p>
            <a:pPr algn="just">
              <a:lnSpc>
                <a:spcPct val="150000"/>
              </a:lnSpc>
              <a:buFont typeface="Arial" panose="020B0604020202020204" pitchFamily="34" charset="0"/>
              <a:buChar char="•"/>
            </a:pPr>
            <a:r>
              <a:rPr lang="en-US" dirty="0">
                <a:latin typeface="InterVariable"/>
              </a:rPr>
              <a:t>Feature transformation </a:t>
            </a:r>
            <a:r>
              <a:rPr lang="en-US" b="1" dirty="0">
                <a:latin typeface="InterVariable"/>
              </a:rPr>
              <a:t>involves altering the characteristics or measurements of toys </a:t>
            </a:r>
            <a:r>
              <a:rPr lang="en-US" dirty="0">
                <a:latin typeface="InterVariable"/>
              </a:rPr>
              <a:t>to make them more understandable and comparable.</a:t>
            </a:r>
          </a:p>
          <a:p>
            <a:pPr algn="just">
              <a:lnSpc>
                <a:spcPct val="150000"/>
              </a:lnSpc>
              <a:buFont typeface="Arial" panose="020B0604020202020204" pitchFamily="34" charset="0"/>
              <a:buChar char="•"/>
            </a:pPr>
            <a:r>
              <a:rPr lang="en-US" b="1" dirty="0">
                <a:latin typeface="InterVariable"/>
              </a:rPr>
              <a:t>Measurements like size or color are called features, and transforming them </a:t>
            </a:r>
            <a:r>
              <a:rPr lang="en-US" dirty="0">
                <a:latin typeface="InterVariable"/>
              </a:rPr>
              <a:t>can provide more insights into the toys' qualities.</a:t>
            </a:r>
          </a:p>
          <a:p>
            <a:pPr algn="just">
              <a:lnSpc>
                <a:spcPct val="150000"/>
              </a:lnSpc>
              <a:buFont typeface="Arial" panose="020B0604020202020204" pitchFamily="34" charset="0"/>
              <a:buChar char="•"/>
            </a:pPr>
            <a:r>
              <a:rPr lang="en-US" b="1" dirty="0">
                <a:latin typeface="InterVariable"/>
              </a:rPr>
              <a:t>Tricks like normalizing sizes to a common range and converting colors to numerical values </a:t>
            </a:r>
            <a:r>
              <a:rPr lang="en-US" dirty="0">
                <a:latin typeface="InterVariable"/>
              </a:rPr>
              <a:t>enhance the comparability of toys.</a:t>
            </a:r>
          </a:p>
          <a:p>
            <a:pPr algn="just">
              <a:lnSpc>
                <a:spcPct val="150000"/>
              </a:lnSpc>
              <a:buFont typeface="Arial" panose="020B0604020202020204" pitchFamily="34" charset="0"/>
              <a:buChar char="•"/>
            </a:pPr>
            <a:r>
              <a:rPr lang="en-US" b="1" dirty="0">
                <a:latin typeface="InterVariable"/>
              </a:rPr>
              <a:t>Combining features or uncovering hidden patterns through transformation </a:t>
            </a:r>
            <a:r>
              <a:rPr lang="en-US" dirty="0">
                <a:latin typeface="InterVariable"/>
              </a:rPr>
              <a:t>aids in better understanding and decision-making about the toys.</a:t>
            </a:r>
          </a:p>
          <a:p>
            <a:pPr algn="just">
              <a:lnSpc>
                <a:spcPct val="150000"/>
              </a:lnSpc>
              <a:buFont typeface="Arial" panose="020B0604020202020204" pitchFamily="34" charset="0"/>
              <a:buChar char="•"/>
            </a:pPr>
            <a:r>
              <a:rPr lang="en-US" dirty="0">
                <a:latin typeface="InterVariable"/>
              </a:rPr>
              <a:t>Feature transformation acts like magic tricks, revealing patterns and relationships among toys to identify the most enjoyable ones.</a:t>
            </a:r>
            <a:endParaRPr lang="en-US" b="0" i="0" dirty="0">
              <a:effectLst/>
              <a:latin typeface="InterVariable"/>
            </a:endParaRPr>
          </a:p>
        </p:txBody>
      </p:sp>
      <p:sp>
        <p:nvSpPr>
          <p:cNvPr id="10" name="Rectangle 9"/>
          <p:cNvSpPr/>
          <p:nvPr/>
        </p:nvSpPr>
        <p:spPr>
          <a:xfrm>
            <a:off x="6352903" y="6596390"/>
            <a:ext cx="6096000" cy="261610"/>
          </a:xfrm>
          <a:prstGeom prst="rect">
            <a:avLst/>
          </a:prstGeom>
        </p:spPr>
        <p:txBody>
          <a:bodyPr>
            <a:spAutoFit/>
          </a:bodyPr>
          <a:lstStyle/>
          <a:p>
            <a:r>
              <a:rPr lang="en-US" sz="1100">
                <a:hlinkClick r:id="rId2"/>
              </a:rPr>
              <a:t>Feature Engineering Mastery: Elevate Your Machine Learning Models. </a:t>
            </a:r>
            <a:r>
              <a:rPr lang="en-US" sz="1100" dirty="0">
                <a:hlinkClick r:id="rId2"/>
              </a:rPr>
              <a:t>| by </a:t>
            </a:r>
            <a:r>
              <a:rPr lang="en-US" sz="1100" dirty="0" err="1">
                <a:hlinkClick r:id="rId2"/>
              </a:rPr>
              <a:t>Paresh</a:t>
            </a:r>
            <a:r>
              <a:rPr lang="en-US" sz="1100" dirty="0">
                <a:hlinkClick r:id="rId2"/>
              </a:rPr>
              <a:t> Patil | Medium</a:t>
            </a:r>
            <a:endParaRPr lang="en-IN" sz="1100" dirty="0"/>
          </a:p>
        </p:txBody>
      </p:sp>
    </p:spTree>
    <p:extLst>
      <p:ext uri="{BB962C8B-B14F-4D97-AF65-F5344CB8AC3E}">
        <p14:creationId xmlns:p14="http://schemas.microsoft.com/office/powerpoint/2010/main" val="382212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IN" b="1" u="sng" dirty="0"/>
              <a:t>I) Missing value :</a:t>
            </a:r>
            <a:br>
              <a:rPr lang="en-IN" b="1" u="sng" dirty="0"/>
            </a:br>
            <a:endParaRPr lang="en-IN" u="sng" dirty="0"/>
          </a:p>
        </p:txBody>
      </p:sp>
      <p:sp>
        <p:nvSpPr>
          <p:cNvPr id="3" name="Content Placeholder 2"/>
          <p:cNvSpPr>
            <a:spLocks noGrp="1"/>
          </p:cNvSpPr>
          <p:nvPr>
            <p:ph idx="1"/>
          </p:nvPr>
        </p:nvSpPr>
        <p:spPr>
          <a:xfrm>
            <a:off x="444136" y="966652"/>
            <a:ext cx="11181807" cy="5473337"/>
          </a:xfrm>
        </p:spPr>
        <p:txBody>
          <a:bodyPr>
            <a:normAutofit fontScale="85000" lnSpcReduction="20000"/>
          </a:bodyPr>
          <a:lstStyle/>
          <a:p>
            <a:r>
              <a:rPr lang="en-IN" b="1" dirty="0"/>
              <a:t>Handling Missing Data in Real-Life Datasets</a:t>
            </a:r>
          </a:p>
          <a:p>
            <a:endParaRPr lang="en-IN" dirty="0"/>
          </a:p>
          <a:p>
            <a:r>
              <a:rPr lang="en-IN" b="1" dirty="0"/>
              <a:t>Common Causes of Missing Data:</a:t>
            </a:r>
          </a:p>
          <a:p>
            <a:endParaRPr lang="en-IN" dirty="0"/>
          </a:p>
          <a:p>
            <a:pPr lvl="1"/>
            <a:r>
              <a:rPr lang="en-IN" b="1" dirty="0"/>
              <a:t>Optional fields left unfilled</a:t>
            </a:r>
            <a:r>
              <a:rPr lang="en-IN" dirty="0"/>
              <a:t>: Data not intentionally provided, especially in surveys or forms.</a:t>
            </a:r>
          </a:p>
          <a:p>
            <a:pPr lvl="1"/>
            <a:endParaRPr lang="en-IN" dirty="0"/>
          </a:p>
          <a:p>
            <a:pPr lvl="1"/>
            <a:r>
              <a:rPr lang="en-IN" b="1" dirty="0"/>
              <a:t>Data corruption</a:t>
            </a:r>
            <a:r>
              <a:rPr lang="en-IN" dirty="0"/>
              <a:t>: Errors during storage, transmission, or processing lead to missing or unusable data.</a:t>
            </a:r>
          </a:p>
          <a:p>
            <a:pPr lvl="1"/>
            <a:endParaRPr lang="en-IN" dirty="0"/>
          </a:p>
          <a:p>
            <a:pPr lvl="1"/>
            <a:r>
              <a:rPr lang="en-IN" b="1" dirty="0"/>
              <a:t>Human error</a:t>
            </a:r>
            <a:r>
              <a:rPr lang="en-IN" dirty="0"/>
              <a:t>: Mistakes during manual data entry result in incomplete or inaccurate data.</a:t>
            </a:r>
          </a:p>
          <a:p>
            <a:pPr lvl="1"/>
            <a:endParaRPr lang="en-IN" dirty="0"/>
          </a:p>
          <a:p>
            <a:pPr lvl="1"/>
            <a:r>
              <a:rPr lang="en-IN" b="1" dirty="0"/>
              <a:t>Incomplete surveys</a:t>
            </a:r>
            <a:r>
              <a:rPr lang="en-IN" dirty="0"/>
              <a:t>: Participants quitting a survey halfway, leaving some questions unanswered.</a:t>
            </a:r>
          </a:p>
          <a:p>
            <a:pPr lvl="1"/>
            <a:endParaRPr lang="en-IN" dirty="0"/>
          </a:p>
          <a:p>
            <a:pPr lvl="1"/>
            <a:r>
              <a:rPr lang="en-IN" b="1" dirty="0"/>
              <a:t>System malfunctions</a:t>
            </a:r>
            <a:r>
              <a:rPr lang="en-IN" dirty="0"/>
              <a:t>: Failures in automated processes (e.g., sensor malfunctions) causing gaps in data.</a:t>
            </a:r>
          </a:p>
          <a:p>
            <a:pPr lvl="1"/>
            <a:endParaRPr lang="en-IN" dirty="0"/>
          </a:p>
          <a:p>
            <a:pPr lvl="1"/>
            <a:r>
              <a:rPr lang="en-IN" b="1" dirty="0"/>
              <a:t>Fraudulent </a:t>
            </a:r>
            <a:r>
              <a:rPr lang="en-IN" b="1" dirty="0" err="1"/>
              <a:t>behavior</a:t>
            </a:r>
            <a:r>
              <a:rPr lang="en-IN" dirty="0"/>
              <a:t>: Deliberate deletion or alteration of data to manipulate results.</a:t>
            </a:r>
          </a:p>
        </p:txBody>
      </p:sp>
      <p:sp>
        <p:nvSpPr>
          <p:cNvPr id="5" name="Rectangle 4"/>
          <p:cNvSpPr/>
          <p:nvPr/>
        </p:nvSpPr>
        <p:spPr>
          <a:xfrm>
            <a:off x="5447212" y="6596390"/>
            <a:ext cx="6646817" cy="261610"/>
          </a:xfrm>
          <a:prstGeom prst="rect">
            <a:avLst/>
          </a:prstGeom>
        </p:spPr>
        <p:txBody>
          <a:bodyPr wrap="square">
            <a:spAutoFit/>
          </a:bodyPr>
          <a:lstStyle/>
          <a:p>
            <a:r>
              <a:rPr lang="en-US" sz="1100" dirty="0">
                <a:hlinkClick r:id="rId2"/>
              </a:rPr>
              <a:t>Data Handling Scenarios Part 2: Working with Missing Values in a Dataset | by </a:t>
            </a:r>
            <a:r>
              <a:rPr lang="en-US" sz="1100" dirty="0" err="1">
                <a:hlinkClick r:id="rId2"/>
              </a:rPr>
              <a:t>Okoh</a:t>
            </a:r>
            <a:r>
              <a:rPr lang="en-US" sz="1100" dirty="0">
                <a:hlinkClick r:id="rId2"/>
              </a:rPr>
              <a:t> Anita | Heartbeat (comet.ml)</a:t>
            </a:r>
            <a:endParaRPr lang="en-IN" sz="1100" dirty="0"/>
          </a:p>
        </p:txBody>
      </p:sp>
      <p:sp>
        <p:nvSpPr>
          <p:cNvPr id="7" name="Rectangle 6"/>
          <p:cNvSpPr/>
          <p:nvPr/>
        </p:nvSpPr>
        <p:spPr>
          <a:xfrm>
            <a:off x="370114" y="6227058"/>
            <a:ext cx="11255829" cy="369332"/>
          </a:xfrm>
          <a:prstGeom prst="rect">
            <a:avLst/>
          </a:prstGeom>
        </p:spPr>
        <p:txBody>
          <a:bodyPr wrap="square">
            <a:spAutoFit/>
          </a:bodyPr>
          <a:lstStyle/>
          <a:p>
            <a:r>
              <a:rPr lang="en-US" b="1" u="sng" dirty="0">
                <a:solidFill>
                  <a:srgbClr val="242424"/>
                </a:solidFill>
                <a:latin typeface="source-serif-pro"/>
              </a:rPr>
              <a:t>before training model, either remove the missing values or fill in the missing Value</a:t>
            </a:r>
            <a:endParaRPr lang="en-IN" b="1" u="sng" dirty="0"/>
          </a:p>
        </p:txBody>
      </p:sp>
    </p:spTree>
    <p:extLst>
      <p:ext uri="{BB962C8B-B14F-4D97-AF65-F5344CB8AC3E}">
        <p14:creationId xmlns:p14="http://schemas.microsoft.com/office/powerpoint/2010/main" val="218767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a:t>
            </a:r>
            <a:endParaRPr lang="en-IN" dirty="0"/>
          </a:p>
        </p:txBody>
      </p:sp>
      <p:pic>
        <p:nvPicPr>
          <p:cNvPr id="1026" name="Picture 2" descr="Summary of methods for handling missing values in data instances 259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798" y="1838915"/>
            <a:ext cx="809625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6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Missing Data | Part 1 | Complete Case Analysis</a:t>
            </a:r>
            <a:br>
              <a:rPr lang="en-US" b="1" dirty="0"/>
            </a:br>
            <a:endParaRPr lang="en-IN" dirty="0"/>
          </a:p>
        </p:txBody>
      </p:sp>
      <p:sp>
        <p:nvSpPr>
          <p:cNvPr id="4" name="Content Placeholder 2"/>
          <p:cNvSpPr txBox="1">
            <a:spLocks/>
          </p:cNvSpPr>
          <p:nvPr/>
        </p:nvSpPr>
        <p:spPr>
          <a:xfrm>
            <a:off x="361949" y="1825625"/>
            <a:ext cx="6175375" cy="4194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Complete case analysis, also called "list-wise deletion” of cases, consists in discarding raw values (observation) where values in any of the columns (Variables) are missing. </a:t>
            </a:r>
          </a:p>
          <a:p>
            <a:endParaRPr lang="en-US"/>
          </a:p>
          <a:p>
            <a:r>
              <a:rPr lang="en-US"/>
              <a:t>CCA literally means analyzing only those observations for which there is information in all of the variables in the data set.</a:t>
            </a:r>
            <a:endParaRPr lang="en-IN" dirty="0"/>
          </a:p>
        </p:txBody>
      </p:sp>
      <p:pic>
        <p:nvPicPr>
          <p:cNvPr id="5" name="Picture 2" descr="https://miro.medium.com/v2/resize:fit:540/1*OA0i09kg23peOjLAlpdo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325" y="2208212"/>
            <a:ext cx="51435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02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250" y="454024"/>
            <a:ext cx="11220450" cy="5927725"/>
          </a:xfrm>
        </p:spPr>
        <p:txBody>
          <a:bodyPr>
            <a:normAutofit/>
          </a:bodyPr>
          <a:lstStyle/>
          <a:p>
            <a:r>
              <a:rPr lang="en-US" b="1" dirty="0"/>
              <a:t>Assumptions of Complete Case Analysis (CCA)</a:t>
            </a:r>
            <a:endParaRPr lang="en-US" dirty="0"/>
          </a:p>
          <a:p>
            <a:r>
              <a:rPr lang="en-US" b="1" dirty="0"/>
              <a:t>Data must be Completely Missing at Random (MCAR)</a:t>
            </a:r>
            <a:r>
              <a:rPr lang="en-US" dirty="0"/>
              <a:t>:</a:t>
            </a:r>
          </a:p>
          <a:p>
            <a:pPr lvl="1"/>
            <a:r>
              <a:rPr lang="en-US" dirty="0"/>
              <a:t>The missing data should have no pattern related to any other data.</a:t>
            </a:r>
          </a:p>
          <a:p>
            <a:r>
              <a:rPr lang="en-US" b="1" dirty="0"/>
              <a:t>Example</a:t>
            </a:r>
            <a:r>
              <a:rPr lang="en-US" dirty="0"/>
              <a:t>:</a:t>
            </a:r>
          </a:p>
          <a:p>
            <a:pPr lvl="1"/>
            <a:r>
              <a:rPr lang="en-US" dirty="0"/>
              <a:t>Dataset with 1000 rows and 4 columns (one being 'Age').</a:t>
            </a:r>
          </a:p>
          <a:p>
            <a:pPr lvl="1"/>
            <a:r>
              <a:rPr lang="en-US" dirty="0"/>
              <a:t>‘Age’ column has 50 missing values.</a:t>
            </a:r>
          </a:p>
          <a:p>
            <a:pPr lvl="1"/>
            <a:r>
              <a:rPr lang="en-US" dirty="0"/>
              <a:t>Applying CCA would remove those rows, reducing the dataset to 950 rows (950, 4).</a:t>
            </a:r>
          </a:p>
          <a:p>
            <a:r>
              <a:rPr lang="en-US" b="1" dirty="0"/>
              <a:t>Key Considerations</a:t>
            </a:r>
            <a:r>
              <a:rPr lang="en-US" dirty="0"/>
              <a:t>:</a:t>
            </a:r>
          </a:p>
          <a:p>
            <a:pPr lvl="1"/>
            <a:r>
              <a:rPr lang="en-US" b="1" dirty="0"/>
              <a:t>MCAR Condition</a:t>
            </a:r>
            <a:r>
              <a:rPr lang="en-US" dirty="0"/>
              <a:t>: Missing values are truly random, not associated with any other variables.</a:t>
            </a:r>
          </a:p>
          <a:p>
            <a:pPr lvl="1"/>
            <a:r>
              <a:rPr lang="en-US" b="1" dirty="0"/>
              <a:t>Distribution Stability</a:t>
            </a:r>
            <a:r>
              <a:rPr lang="en-US" dirty="0"/>
              <a:t>: If data is MCAR, removing rows should not change the overall data distribution.</a:t>
            </a:r>
          </a:p>
          <a:p>
            <a:pPr lvl="1"/>
            <a:r>
              <a:rPr lang="en-US" b="1" dirty="0"/>
              <a:t>Non-MCAR Risk</a:t>
            </a:r>
            <a:r>
              <a:rPr lang="en-US" dirty="0"/>
              <a:t>: If missing data is not random (e.g., first 50 or last 50 rows), removing it may introduce bias or distort the dataset.</a:t>
            </a:r>
          </a:p>
          <a:p>
            <a:endParaRPr lang="en-IN" dirty="0"/>
          </a:p>
        </p:txBody>
      </p:sp>
    </p:spTree>
    <p:extLst>
      <p:ext uri="{BB962C8B-B14F-4D97-AF65-F5344CB8AC3E}">
        <p14:creationId xmlns:p14="http://schemas.microsoft.com/office/powerpoint/2010/main" val="283394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777874"/>
            <a:ext cx="11982450" cy="5508625"/>
          </a:xfrm>
        </p:spPr>
        <p:txBody>
          <a:bodyPr>
            <a:normAutofit fontScale="92500" lnSpcReduction="10000"/>
          </a:bodyPr>
          <a:lstStyle/>
          <a:p>
            <a:pPr algn="just">
              <a:lnSpc>
                <a:spcPct val="160000"/>
              </a:lnSpc>
            </a:pPr>
            <a:r>
              <a:rPr lang="en-US" b="1" dirty="0"/>
              <a:t>Advantage</a:t>
            </a:r>
          </a:p>
          <a:p>
            <a:pPr algn="just">
              <a:lnSpc>
                <a:spcPct val="160000"/>
              </a:lnSpc>
            </a:pPr>
            <a:r>
              <a:rPr lang="en-US" dirty="0"/>
              <a:t>Easy to implement as no data manipulation is </a:t>
            </a:r>
            <a:r>
              <a:rPr lang="en-US" dirty="0" err="1"/>
              <a:t>required.You</a:t>
            </a:r>
            <a:r>
              <a:rPr lang="en-US" dirty="0"/>
              <a:t> just need to call the drop </a:t>
            </a:r>
            <a:r>
              <a:rPr lang="en-US" dirty="0" err="1"/>
              <a:t>na</a:t>
            </a:r>
            <a:r>
              <a:rPr lang="en-US" dirty="0"/>
              <a:t> function from Pandas.</a:t>
            </a:r>
          </a:p>
          <a:p>
            <a:pPr algn="just">
              <a:lnSpc>
                <a:spcPct val="160000"/>
              </a:lnSpc>
            </a:pPr>
            <a:r>
              <a:rPr lang="en-US" dirty="0"/>
              <a:t>Preserves the variable distribution (if data is missing completely at random, then the distribution of the variable of that reduced data should match the distribution in the original dataset).</a:t>
            </a:r>
          </a:p>
          <a:p>
            <a:pPr algn="just">
              <a:lnSpc>
                <a:spcPct val="160000"/>
              </a:lnSpc>
            </a:pPr>
            <a:r>
              <a:rPr lang="en-US" dirty="0"/>
              <a:t>When you apply CCA, you have to check the distribution of data before and after removing missing values.</a:t>
            </a:r>
          </a:p>
          <a:p>
            <a:pPr algn="just">
              <a:lnSpc>
                <a:spcPct val="160000"/>
              </a:lnSpc>
            </a:pPr>
            <a:endParaRPr lang="en-IN" dirty="0"/>
          </a:p>
        </p:txBody>
      </p:sp>
    </p:spTree>
    <p:extLst>
      <p:ext uri="{BB962C8B-B14F-4D97-AF65-F5344CB8AC3E}">
        <p14:creationId xmlns:p14="http://schemas.microsoft.com/office/powerpoint/2010/main" val="258868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3578225"/>
            <a:ext cx="12020550" cy="4351338"/>
          </a:xfrm>
        </p:spPr>
        <p:txBody>
          <a:bodyPr/>
          <a:lstStyle/>
          <a:p>
            <a:r>
              <a:rPr lang="en-US" b="1" dirty="0"/>
              <a:t>When to use</a:t>
            </a:r>
          </a:p>
          <a:p>
            <a:r>
              <a:rPr lang="en-US" dirty="0"/>
              <a:t>The data should be completely missing at random.</a:t>
            </a:r>
          </a:p>
          <a:p>
            <a:r>
              <a:rPr lang="en-US" dirty="0"/>
              <a:t>If more than 5% of the data is missing in the column, then CCA cannot be applied. </a:t>
            </a:r>
          </a:p>
          <a:p>
            <a:r>
              <a:rPr lang="en-US" dirty="0"/>
              <a:t>CCA is used when you have less than 5% of missing data.</a:t>
            </a:r>
          </a:p>
          <a:p>
            <a:r>
              <a:rPr lang="en-US" dirty="0"/>
              <a:t>and in the column, 95% of the data is missing. You can remove that column.</a:t>
            </a:r>
          </a:p>
        </p:txBody>
      </p:sp>
      <p:sp>
        <p:nvSpPr>
          <p:cNvPr id="4" name="Rectangle 3"/>
          <p:cNvSpPr/>
          <p:nvPr/>
        </p:nvSpPr>
        <p:spPr>
          <a:xfrm>
            <a:off x="171450" y="235625"/>
            <a:ext cx="12020550" cy="3108543"/>
          </a:xfrm>
          <a:prstGeom prst="rect">
            <a:avLst/>
          </a:prstGeom>
        </p:spPr>
        <p:txBody>
          <a:bodyPr wrap="square">
            <a:spAutoFit/>
          </a:bodyPr>
          <a:lstStyle/>
          <a:p>
            <a:pPr marL="285750" indent="-285750">
              <a:buFont typeface="Arial" panose="020B0604020202020204" pitchFamily="34" charset="0"/>
              <a:buChar char="•"/>
            </a:pPr>
            <a:r>
              <a:rPr lang="en-US" sz="2800" b="1" dirty="0"/>
              <a:t>Disadvantage</a:t>
            </a:r>
          </a:p>
          <a:p>
            <a:pPr marL="285750" indent="-285750">
              <a:buFont typeface="Arial" panose="020B0604020202020204" pitchFamily="34" charset="0"/>
              <a:buChar char="•"/>
            </a:pPr>
            <a:r>
              <a:rPr lang="en-US" sz="2800" dirty="0"/>
              <a:t>It can exclude a large fraction of the original dataset (if missing data is abundant)</a:t>
            </a:r>
          </a:p>
          <a:p>
            <a:pPr marL="285750" indent="-285750">
              <a:buFont typeface="Arial" panose="020B0604020202020204" pitchFamily="34" charset="0"/>
              <a:buChar char="•"/>
            </a:pPr>
            <a:r>
              <a:rPr lang="en-US" sz="2800" dirty="0"/>
              <a:t>excluded observations could be informative for analysis (if data is not missing at random)</a:t>
            </a:r>
          </a:p>
          <a:p>
            <a:pPr marL="285750" indent="-285750">
              <a:buFont typeface="Arial" panose="020B0604020202020204" pitchFamily="34" charset="0"/>
              <a:buChar char="•"/>
            </a:pPr>
            <a:r>
              <a:rPr lang="en-US" sz="2800" dirty="0"/>
              <a:t>When using our models in production, the model will not know how to handle missing data.</a:t>
            </a:r>
          </a:p>
        </p:txBody>
      </p:sp>
      <p:sp>
        <p:nvSpPr>
          <p:cNvPr id="5" name="TextBox 4"/>
          <p:cNvSpPr txBox="1"/>
          <p:nvPr/>
        </p:nvSpPr>
        <p:spPr>
          <a:xfrm>
            <a:off x="5448300" y="6488668"/>
            <a:ext cx="4762500" cy="369332"/>
          </a:xfrm>
          <a:prstGeom prst="rect">
            <a:avLst/>
          </a:prstGeom>
          <a:noFill/>
        </p:spPr>
        <p:txBody>
          <a:bodyPr wrap="square" rtlCol="0">
            <a:spAutoFit/>
          </a:bodyPr>
          <a:lstStyle/>
          <a:p>
            <a:r>
              <a:rPr lang="en-US" dirty="0"/>
              <a:t>Refer Code file : CCA</a:t>
            </a:r>
            <a:endParaRPr lang="en-IN" dirty="0"/>
          </a:p>
        </p:txBody>
      </p:sp>
    </p:spTree>
    <p:extLst>
      <p:ext uri="{BB962C8B-B14F-4D97-AF65-F5344CB8AC3E}">
        <p14:creationId xmlns:p14="http://schemas.microsoft.com/office/powerpoint/2010/main" val="226745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044" y="2259241"/>
            <a:ext cx="10515600" cy="1325563"/>
          </a:xfrm>
        </p:spPr>
        <p:txBody>
          <a:bodyPr>
            <a:normAutofit/>
          </a:bodyPr>
          <a:lstStyle/>
          <a:p>
            <a:r>
              <a:rPr lang="en-US" sz="4800" b="1" u="sng" dirty="0"/>
              <a:t>Missing data imputing </a:t>
            </a:r>
            <a:endParaRPr lang="en-IN" sz="4800" b="1" u="sng" dirty="0"/>
          </a:p>
        </p:txBody>
      </p:sp>
      <p:sp>
        <p:nvSpPr>
          <p:cNvPr id="4" name="Rectangle 3"/>
          <p:cNvSpPr/>
          <p:nvPr/>
        </p:nvSpPr>
        <p:spPr>
          <a:xfrm>
            <a:off x="1828887" y="6301043"/>
            <a:ext cx="4902752" cy="646331"/>
          </a:xfrm>
          <a:prstGeom prst="rect">
            <a:avLst/>
          </a:prstGeom>
        </p:spPr>
        <p:txBody>
          <a:bodyPr wrap="none">
            <a:spAutoFit/>
          </a:bodyPr>
          <a:lstStyle/>
          <a:p>
            <a:r>
              <a:rPr lang="en-IN" dirty="0">
                <a:hlinkClick r:id="rId2"/>
              </a:rPr>
              <a:t>https://stefvanbuuren.name/fimd/sec-MCAR.html</a:t>
            </a:r>
            <a:endParaRPr lang="en-IN" dirty="0"/>
          </a:p>
          <a:p>
            <a:endParaRPr lang="en-IN" dirty="0"/>
          </a:p>
        </p:txBody>
      </p:sp>
      <p:sp>
        <p:nvSpPr>
          <p:cNvPr id="5" name="TextBox 4"/>
          <p:cNvSpPr txBox="1"/>
          <p:nvPr/>
        </p:nvSpPr>
        <p:spPr>
          <a:xfrm>
            <a:off x="1449976" y="6008914"/>
            <a:ext cx="9248503" cy="369332"/>
          </a:xfrm>
          <a:prstGeom prst="rect">
            <a:avLst/>
          </a:prstGeom>
          <a:noFill/>
        </p:spPr>
        <p:txBody>
          <a:bodyPr wrap="square" rtlCol="0">
            <a:spAutoFit/>
          </a:bodyPr>
          <a:lstStyle/>
          <a:p>
            <a:r>
              <a:rPr lang="en-US" dirty="0"/>
              <a:t>To understand different type of missing categories (Students task to read) </a:t>
            </a:r>
            <a:endParaRPr lang="en-IN" dirty="0"/>
          </a:p>
        </p:txBody>
      </p:sp>
    </p:spTree>
    <p:extLst>
      <p:ext uri="{BB962C8B-B14F-4D97-AF65-F5344CB8AC3E}">
        <p14:creationId xmlns:p14="http://schemas.microsoft.com/office/powerpoint/2010/main" val="156442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30" y="115744"/>
            <a:ext cx="10515600" cy="524337"/>
          </a:xfrm>
        </p:spPr>
        <p:txBody>
          <a:bodyPr>
            <a:normAutofit fontScale="90000"/>
          </a:bodyPr>
          <a:lstStyle/>
          <a:p>
            <a:r>
              <a:rPr lang="en-IN" dirty="0"/>
              <a:t>Jupyter Use</a:t>
            </a:r>
          </a:p>
        </p:txBody>
      </p:sp>
      <p:pic>
        <p:nvPicPr>
          <p:cNvPr id="5" name="Picture 4"/>
          <p:cNvPicPr>
            <a:picLocks noChangeAspect="1"/>
          </p:cNvPicPr>
          <p:nvPr/>
        </p:nvPicPr>
        <p:blipFill>
          <a:blip r:embed="rId2"/>
          <a:stretch>
            <a:fillRect/>
          </a:stretch>
        </p:blipFill>
        <p:spPr>
          <a:xfrm>
            <a:off x="684414" y="861019"/>
            <a:ext cx="3610112" cy="1800000"/>
          </a:xfrm>
          <a:prstGeom prst="rect">
            <a:avLst/>
          </a:prstGeom>
        </p:spPr>
      </p:pic>
      <p:pic>
        <p:nvPicPr>
          <p:cNvPr id="7" name="Picture 6"/>
          <p:cNvPicPr>
            <a:picLocks noChangeAspect="1"/>
          </p:cNvPicPr>
          <p:nvPr/>
        </p:nvPicPr>
        <p:blipFill>
          <a:blip r:embed="rId3"/>
          <a:stretch>
            <a:fillRect/>
          </a:stretch>
        </p:blipFill>
        <p:spPr>
          <a:xfrm>
            <a:off x="4056611" y="3009769"/>
            <a:ext cx="6910647" cy="2414855"/>
          </a:xfrm>
          <a:prstGeom prst="rect">
            <a:avLst/>
          </a:prstGeom>
        </p:spPr>
      </p:pic>
    </p:spTree>
    <p:extLst>
      <p:ext uri="{BB962C8B-B14F-4D97-AF65-F5344CB8AC3E}">
        <p14:creationId xmlns:p14="http://schemas.microsoft.com/office/powerpoint/2010/main" val="238735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missing data | Numerical Data | Simple Imputer</a:t>
            </a:r>
            <a:br>
              <a:rPr lang="en-US" b="1" dirty="0"/>
            </a:br>
            <a:endParaRPr lang="en-IN" dirty="0"/>
          </a:p>
        </p:txBody>
      </p:sp>
      <p:sp>
        <p:nvSpPr>
          <p:cNvPr id="5" name="Content Placeholder 4"/>
          <p:cNvSpPr>
            <a:spLocks noGrp="1"/>
          </p:cNvSpPr>
          <p:nvPr>
            <p:ph idx="1"/>
          </p:nvPr>
        </p:nvSpPr>
        <p:spPr>
          <a:xfrm>
            <a:off x="838200" y="1825624"/>
            <a:ext cx="10931434" cy="5032375"/>
          </a:xfrm>
        </p:spPr>
        <p:txBody>
          <a:bodyPr>
            <a:normAutofit fontScale="85000" lnSpcReduction="20000"/>
          </a:bodyPr>
          <a:lstStyle/>
          <a:p>
            <a:pPr algn="just" fontAlgn="base">
              <a:lnSpc>
                <a:spcPct val="150000"/>
              </a:lnSpc>
            </a:pPr>
            <a:r>
              <a:rPr lang="en-US" dirty="0"/>
              <a:t>In real-world data analysis, dropping columns and rows that have null values can reduce the data set size, resulting in model training on incomplete data. Hence, we use data imputation methods.</a:t>
            </a:r>
          </a:p>
          <a:p>
            <a:pPr algn="just" fontAlgn="base">
              <a:lnSpc>
                <a:spcPct val="150000"/>
              </a:lnSpc>
            </a:pPr>
            <a:endParaRPr lang="en-US" dirty="0"/>
          </a:p>
          <a:p>
            <a:pPr algn="just" fontAlgn="base">
              <a:lnSpc>
                <a:spcPct val="150000"/>
              </a:lnSpc>
            </a:pPr>
            <a:r>
              <a:rPr lang="en-US" dirty="0"/>
              <a:t>Data imputation is a process, where we replace the missing values in a column with a non-null value calculated based on some parameters.</a:t>
            </a:r>
          </a:p>
          <a:p>
            <a:pPr algn="just" fontAlgn="base">
              <a:lnSpc>
                <a:spcPct val="150000"/>
              </a:lnSpc>
            </a:pPr>
            <a:endParaRPr lang="en-US" dirty="0"/>
          </a:p>
          <a:p>
            <a:pPr algn="just" fontAlgn="base">
              <a:lnSpc>
                <a:spcPct val="150000"/>
              </a:lnSpc>
            </a:pPr>
            <a:r>
              <a:rPr lang="en-US" dirty="0"/>
              <a:t>There are two types of data imputation methods used widely: univariate and multivariate.</a:t>
            </a:r>
          </a:p>
          <a:p>
            <a:pPr algn="just">
              <a:lnSpc>
                <a:spcPct val="150000"/>
              </a:lnSpc>
            </a:pPr>
            <a:endParaRPr lang="en-IN" dirty="0"/>
          </a:p>
        </p:txBody>
      </p:sp>
    </p:spTree>
    <p:extLst>
      <p:ext uri="{BB962C8B-B14F-4D97-AF65-F5344CB8AC3E}">
        <p14:creationId xmlns:p14="http://schemas.microsoft.com/office/powerpoint/2010/main" val="64532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dirty="0"/>
              <a:t>Univariate vs. Multivariate Imputation</a:t>
            </a:r>
          </a:p>
        </p:txBody>
      </p:sp>
      <p:sp>
        <p:nvSpPr>
          <p:cNvPr id="5" name="Content Placeholder 4"/>
          <p:cNvSpPr>
            <a:spLocks noGrp="1"/>
          </p:cNvSpPr>
          <p:nvPr>
            <p:ph idx="1"/>
          </p:nvPr>
        </p:nvSpPr>
        <p:spPr>
          <a:xfrm>
            <a:off x="616130" y="1446803"/>
            <a:ext cx="11088189" cy="5267506"/>
          </a:xfrm>
        </p:spPr>
        <p:txBody>
          <a:bodyPr vert="horz" lIns="91440" tIns="45720" rIns="91440" bIns="45720" rtlCol="0" anchor="t">
            <a:normAutofit fontScale="85000" lnSpcReduction="10000"/>
          </a:bodyPr>
          <a:lstStyle/>
          <a:p>
            <a:pPr>
              <a:lnSpc>
                <a:spcPct val="150000"/>
              </a:lnSpc>
            </a:pPr>
            <a:r>
              <a:rPr lang="en-US" b="1" dirty="0"/>
              <a:t>Univariate Imputation: How It Works</a:t>
            </a:r>
            <a:r>
              <a:rPr lang="en-US" dirty="0"/>
              <a:t>:</a:t>
            </a:r>
          </a:p>
          <a:p>
            <a:pPr lvl="1">
              <a:lnSpc>
                <a:spcPct val="150000"/>
              </a:lnSpc>
            </a:pPr>
            <a:r>
              <a:rPr lang="en-US" dirty="0"/>
              <a:t>Fills in missing values using the same column’s non-missing data.</a:t>
            </a:r>
          </a:p>
          <a:p>
            <a:pPr lvl="1">
              <a:lnSpc>
                <a:spcPct val="150000"/>
              </a:lnSpc>
            </a:pPr>
            <a:r>
              <a:rPr lang="en-US" dirty="0"/>
              <a:t>Applying any statistical technique like: Mean, Median, or Mode imputation on the same column</a:t>
            </a:r>
            <a:endParaRPr lang="en-US" dirty="0">
              <a:ea typeface="Calibri"/>
              <a:cs typeface="Calibri"/>
            </a:endParaRPr>
          </a:p>
          <a:p>
            <a:pPr>
              <a:lnSpc>
                <a:spcPct val="150000"/>
              </a:lnSpc>
            </a:pPr>
            <a:r>
              <a:rPr lang="en-US" b="1" dirty="0"/>
              <a:t>Example</a:t>
            </a:r>
            <a:r>
              <a:rPr lang="en-US" dirty="0"/>
              <a:t>:</a:t>
            </a:r>
          </a:p>
          <a:p>
            <a:pPr lvl="1">
              <a:lnSpc>
                <a:spcPct val="150000"/>
              </a:lnSpc>
            </a:pPr>
            <a:r>
              <a:rPr lang="en-US" dirty="0"/>
              <a:t>A dataset with 100 people’s ages, with 15 missing values.</a:t>
            </a:r>
          </a:p>
          <a:p>
            <a:pPr lvl="1">
              <a:lnSpc>
                <a:spcPct val="150000"/>
              </a:lnSpc>
            </a:pPr>
            <a:r>
              <a:rPr lang="en-US" dirty="0"/>
              <a:t>Impute missing ages using the mean of the 85 available ages.</a:t>
            </a:r>
          </a:p>
          <a:p>
            <a:pPr>
              <a:lnSpc>
                <a:spcPct val="150000"/>
              </a:lnSpc>
            </a:pPr>
            <a:r>
              <a:rPr lang="en-US" b="1" dirty="0"/>
              <a:t>Best Used When</a:t>
            </a:r>
            <a:r>
              <a:rPr lang="en-US" dirty="0"/>
              <a:t>:</a:t>
            </a:r>
          </a:p>
          <a:p>
            <a:pPr lvl="1">
              <a:lnSpc>
                <a:spcPct val="150000"/>
              </a:lnSpc>
            </a:pPr>
            <a:r>
              <a:rPr lang="en-US" dirty="0"/>
              <a:t>Data is </a:t>
            </a:r>
            <a:r>
              <a:rPr lang="en-US" b="1" dirty="0"/>
              <a:t>Missing Completely at Random (MCAR)</a:t>
            </a:r>
            <a:r>
              <a:rPr lang="en-US" dirty="0"/>
              <a:t>.</a:t>
            </a:r>
          </a:p>
          <a:p>
            <a:pPr lvl="1">
              <a:lnSpc>
                <a:spcPct val="150000"/>
              </a:lnSpc>
            </a:pPr>
            <a:r>
              <a:rPr lang="en-US" dirty="0"/>
              <a:t>Simplicity and speed are priorities.</a:t>
            </a:r>
          </a:p>
          <a:p>
            <a:pPr>
              <a:lnSpc>
                <a:spcPct val="150000"/>
              </a:lnSpc>
            </a:pPr>
            <a:endParaRPr lang="en-IN" dirty="0"/>
          </a:p>
        </p:txBody>
      </p:sp>
    </p:spTree>
    <p:extLst>
      <p:ext uri="{BB962C8B-B14F-4D97-AF65-F5344CB8AC3E}">
        <p14:creationId xmlns:p14="http://schemas.microsoft.com/office/powerpoint/2010/main" val="2082268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1551304"/>
            <a:ext cx="11190514" cy="4914810"/>
          </a:xfrm>
        </p:spPr>
        <p:txBody>
          <a:bodyPr>
            <a:normAutofit fontScale="77500" lnSpcReduction="20000"/>
          </a:bodyPr>
          <a:lstStyle/>
          <a:p>
            <a:pPr>
              <a:lnSpc>
                <a:spcPct val="150000"/>
              </a:lnSpc>
            </a:pPr>
            <a:r>
              <a:rPr lang="en-US" b="1" dirty="0"/>
              <a:t>Multivariate Imputation</a:t>
            </a:r>
            <a:r>
              <a:rPr lang="en-US" dirty="0"/>
              <a:t>:</a:t>
            </a:r>
          </a:p>
          <a:p>
            <a:pPr>
              <a:lnSpc>
                <a:spcPct val="150000"/>
              </a:lnSpc>
            </a:pPr>
            <a:r>
              <a:rPr lang="en-US" b="1" dirty="0"/>
              <a:t>How It Works</a:t>
            </a:r>
            <a:r>
              <a:rPr lang="en-US" dirty="0"/>
              <a:t>:</a:t>
            </a:r>
          </a:p>
          <a:p>
            <a:pPr lvl="1">
              <a:lnSpc>
                <a:spcPct val="150000"/>
              </a:lnSpc>
            </a:pPr>
            <a:r>
              <a:rPr lang="en-US" dirty="0"/>
              <a:t>Uses data from multiple columns to predict and fill in missing values.</a:t>
            </a:r>
          </a:p>
          <a:p>
            <a:pPr lvl="1">
              <a:lnSpc>
                <a:spcPct val="150000"/>
              </a:lnSpc>
            </a:pPr>
            <a:r>
              <a:rPr lang="en-US" dirty="0"/>
              <a:t>Techniques include Regression, k-Nearest Neighbors (KNN), etc.</a:t>
            </a:r>
          </a:p>
          <a:p>
            <a:pPr>
              <a:lnSpc>
                <a:spcPct val="150000"/>
              </a:lnSpc>
            </a:pPr>
            <a:r>
              <a:rPr lang="en-US" b="1" dirty="0"/>
              <a:t>Example</a:t>
            </a:r>
            <a:r>
              <a:rPr lang="en-US" dirty="0"/>
              <a:t>:</a:t>
            </a:r>
          </a:p>
          <a:p>
            <a:pPr lvl="1">
              <a:lnSpc>
                <a:spcPct val="150000"/>
              </a:lnSpc>
            </a:pPr>
            <a:r>
              <a:rPr lang="en-US" dirty="0"/>
              <a:t>A dataset with students' grades, age, and IQ.</a:t>
            </a:r>
          </a:p>
          <a:p>
            <a:pPr lvl="1">
              <a:lnSpc>
                <a:spcPct val="150000"/>
              </a:lnSpc>
            </a:pPr>
            <a:r>
              <a:rPr lang="en-US" dirty="0"/>
              <a:t>Predict missing grades by using age and IQ through a regression model.</a:t>
            </a:r>
          </a:p>
          <a:p>
            <a:pPr>
              <a:lnSpc>
                <a:spcPct val="150000"/>
              </a:lnSpc>
            </a:pPr>
            <a:r>
              <a:rPr lang="en-US" b="1" dirty="0"/>
              <a:t>Best Used When</a:t>
            </a:r>
            <a:r>
              <a:rPr lang="en-US" dirty="0"/>
              <a:t>:</a:t>
            </a:r>
          </a:p>
          <a:p>
            <a:pPr lvl="1">
              <a:lnSpc>
                <a:spcPct val="150000"/>
              </a:lnSpc>
            </a:pPr>
            <a:r>
              <a:rPr lang="en-US" dirty="0"/>
              <a:t>Data is </a:t>
            </a:r>
            <a:r>
              <a:rPr lang="en-US" b="1" dirty="0"/>
              <a:t>Missing at Random (MAR)</a:t>
            </a:r>
            <a:r>
              <a:rPr lang="en-US" dirty="0"/>
              <a:t>.</a:t>
            </a:r>
          </a:p>
          <a:p>
            <a:pPr lvl="1">
              <a:lnSpc>
                <a:spcPct val="150000"/>
              </a:lnSpc>
            </a:pPr>
            <a:r>
              <a:rPr lang="en-US" dirty="0"/>
              <a:t>Higher accuracy is required, even if it’s more computationally intensive.</a:t>
            </a:r>
          </a:p>
          <a:p>
            <a:pPr>
              <a:lnSpc>
                <a:spcPct val="150000"/>
              </a:lnSpc>
            </a:pPr>
            <a:endParaRPr lang="en-IN" dirty="0"/>
          </a:p>
        </p:txBody>
      </p:sp>
      <p:sp>
        <p:nvSpPr>
          <p:cNvPr id="4" name="Title 1"/>
          <p:cNvSpPr>
            <a:spLocks noGrp="1"/>
          </p:cNvSpPr>
          <p:nvPr>
            <p:ph type="title"/>
          </p:nvPr>
        </p:nvSpPr>
        <p:spPr>
          <a:xfrm>
            <a:off x="838200" y="0"/>
            <a:ext cx="10515600" cy="1110343"/>
          </a:xfrm>
        </p:spPr>
        <p:txBody>
          <a:bodyPr>
            <a:normAutofit/>
          </a:bodyPr>
          <a:lstStyle/>
          <a:p>
            <a:r>
              <a:rPr lang="en-IN" dirty="0"/>
              <a:t>Univariate vs. Multivariate Imputation</a:t>
            </a:r>
          </a:p>
        </p:txBody>
      </p:sp>
    </p:spTree>
    <p:extLst>
      <p:ext uri="{BB962C8B-B14F-4D97-AF65-F5344CB8AC3E}">
        <p14:creationId xmlns:p14="http://schemas.microsoft.com/office/powerpoint/2010/main" val="188056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Univariate variable on numerical data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We will see 4 methods of imputing numerical missing value</a:t>
            </a:r>
          </a:p>
          <a:p>
            <a:pPr marL="514350" indent="-514350">
              <a:buAutoNum type="arabicPeriod"/>
            </a:pPr>
            <a:r>
              <a:rPr lang="en-US" dirty="0"/>
              <a:t>Mean and Median </a:t>
            </a:r>
            <a:endParaRPr lang="en-US" dirty="0">
              <a:ea typeface="Calibri"/>
              <a:cs typeface="Calibri"/>
            </a:endParaRPr>
          </a:p>
          <a:p>
            <a:pPr marL="514350" indent="-514350">
              <a:buFont typeface="+mj-lt"/>
              <a:buAutoNum type="arabicPeriod"/>
            </a:pPr>
            <a:r>
              <a:rPr lang="en-US" dirty="0"/>
              <a:t>Arbitrary Number Imputation</a:t>
            </a:r>
          </a:p>
          <a:p>
            <a:pPr marL="514350" indent="-514350">
              <a:buFont typeface="+mj-lt"/>
              <a:buAutoNum type="arabicPeriod"/>
            </a:pPr>
            <a:r>
              <a:rPr lang="en-IN" dirty="0"/>
              <a:t>End Tail imputation/ </a:t>
            </a:r>
            <a:r>
              <a:rPr lang="en-US" dirty="0"/>
              <a:t>End of distribution </a:t>
            </a:r>
          </a:p>
          <a:p>
            <a:pPr marL="514350" indent="-514350">
              <a:buFont typeface="+mj-lt"/>
              <a:buAutoNum type="arabicPeriod"/>
            </a:pPr>
            <a:r>
              <a:rPr lang="en-IN" dirty="0"/>
              <a:t>Random Sample Imputation/</a:t>
            </a:r>
            <a:r>
              <a:rPr lang="en-US" dirty="0"/>
              <a:t>Random filling </a:t>
            </a:r>
          </a:p>
          <a:p>
            <a:endParaRPr lang="en-IN" dirty="0"/>
          </a:p>
        </p:txBody>
      </p:sp>
      <p:sp>
        <p:nvSpPr>
          <p:cNvPr id="6" name="Rectangle 5"/>
          <p:cNvSpPr/>
          <p:nvPr/>
        </p:nvSpPr>
        <p:spPr>
          <a:xfrm>
            <a:off x="838200" y="6311900"/>
            <a:ext cx="11453949" cy="646331"/>
          </a:xfrm>
          <a:prstGeom prst="rect">
            <a:avLst/>
          </a:prstGeom>
        </p:spPr>
        <p:txBody>
          <a:bodyPr wrap="square">
            <a:spAutoFit/>
          </a:bodyPr>
          <a:lstStyle/>
          <a:p>
            <a:r>
              <a:rPr lang="en-IN" dirty="0">
                <a:hlinkClick r:id="rId2"/>
              </a:rPr>
              <a:t>https://feature-engine.trainindata.com/en/latest/api_doc/imputation/index.html</a:t>
            </a:r>
            <a:endParaRPr lang="en-IN" dirty="0"/>
          </a:p>
          <a:p>
            <a:endParaRPr lang="en-IN" dirty="0"/>
          </a:p>
        </p:txBody>
      </p:sp>
    </p:spTree>
    <p:extLst>
      <p:ext uri="{BB962C8B-B14F-4D97-AF65-F5344CB8AC3E}">
        <p14:creationId xmlns:p14="http://schemas.microsoft.com/office/powerpoint/2010/main" val="1861606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82245"/>
            <a:ext cx="10515600" cy="392521"/>
          </a:xfrm>
        </p:spPr>
        <p:txBody>
          <a:bodyPr>
            <a:normAutofit fontScale="90000"/>
          </a:bodyPr>
          <a:lstStyle/>
          <a:p>
            <a:r>
              <a:rPr lang="en-US" b="1" u="sng" dirty="0"/>
              <a:t>Mean/Median Imputer </a:t>
            </a:r>
            <a:endParaRPr lang="en-IN" b="1" u="sng" dirty="0"/>
          </a:p>
        </p:txBody>
      </p:sp>
      <p:sp>
        <p:nvSpPr>
          <p:cNvPr id="5" name="Rectangle 4"/>
          <p:cNvSpPr/>
          <p:nvPr/>
        </p:nvSpPr>
        <p:spPr>
          <a:xfrm>
            <a:off x="330925" y="4030073"/>
            <a:ext cx="10748555" cy="2308324"/>
          </a:xfrm>
          <a:prstGeom prst="rect">
            <a:avLst/>
          </a:prstGeom>
        </p:spPr>
        <p:txBody>
          <a:bodyPr wrap="square">
            <a:spAutoFit/>
          </a:bodyPr>
          <a:lstStyle/>
          <a:p>
            <a:pPr>
              <a:buFont typeface="Arial" panose="020B0604020202020204" pitchFamily="34" charset="0"/>
              <a:buChar char="•"/>
            </a:pPr>
            <a:r>
              <a:rPr lang="en-US" b="1" dirty="0"/>
              <a:t>Median Imputation</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How It Works</a:t>
            </a:r>
            <a:r>
              <a:rPr lang="en-US" dirty="0"/>
              <a:t>:</a:t>
            </a:r>
          </a:p>
          <a:p>
            <a:pPr marL="742950" lvl="1" indent="-285750">
              <a:buFont typeface="Arial" panose="020B0604020202020204" pitchFamily="34" charset="0"/>
              <a:buChar char="•"/>
            </a:pPr>
            <a:r>
              <a:rPr lang="en-US" dirty="0"/>
              <a:t>Replaces missing values with the </a:t>
            </a:r>
            <a:r>
              <a:rPr lang="en-US" b="1" dirty="0"/>
              <a:t>median</a:t>
            </a:r>
            <a:r>
              <a:rPr lang="en-US" dirty="0"/>
              <a:t> of the non-missing values in the column.</a:t>
            </a:r>
          </a:p>
          <a:p>
            <a:pPr>
              <a:buFont typeface="Arial" panose="020B0604020202020204" pitchFamily="34" charset="0"/>
              <a:buChar char="•"/>
            </a:pPr>
            <a:r>
              <a:rPr lang="en-US" b="1" dirty="0"/>
              <a:t>Use Case</a:t>
            </a:r>
            <a:r>
              <a:rPr lang="en-US" dirty="0"/>
              <a:t>:</a:t>
            </a:r>
          </a:p>
          <a:p>
            <a:pPr marL="742950" lvl="1" indent="-285750">
              <a:buFont typeface="Arial" panose="020B0604020202020204" pitchFamily="34" charset="0"/>
              <a:buChar char="•"/>
            </a:pPr>
            <a:r>
              <a:rPr lang="en-US" dirty="0"/>
              <a:t>Ideal for skewed data or when outliers are present.</a:t>
            </a:r>
          </a:p>
          <a:p>
            <a:pPr>
              <a:buFont typeface="Arial" panose="020B0604020202020204" pitchFamily="34" charset="0"/>
              <a:buChar char="•"/>
            </a:pPr>
            <a:r>
              <a:rPr lang="en-US" b="1" dirty="0"/>
              <a:t>Example</a:t>
            </a:r>
            <a:r>
              <a:rPr lang="en-US" dirty="0"/>
              <a:t>:</a:t>
            </a:r>
          </a:p>
          <a:p>
            <a:pPr marL="742950" lvl="1" indent="-285750">
              <a:buFont typeface="Arial" panose="020B0604020202020204" pitchFamily="34" charset="0"/>
              <a:buChar char="•"/>
            </a:pPr>
            <a:r>
              <a:rPr lang="en-US" dirty="0"/>
              <a:t>Dataset with skewed income data. Replace missing values with the median of the available incomes.</a:t>
            </a:r>
          </a:p>
        </p:txBody>
      </p:sp>
      <p:pic>
        <p:nvPicPr>
          <p:cNvPr id="3074" name="Picture 2" descr="Skew - BIOLOGY FOR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262" y="70099"/>
            <a:ext cx="4863737" cy="260319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206827" y="1001077"/>
            <a:ext cx="10996749" cy="2602684"/>
          </a:xfrm>
        </p:spPr>
        <p:txBody>
          <a:bodyPr>
            <a:normAutofit fontScale="70000" lnSpcReduction="20000"/>
          </a:bodyPr>
          <a:lstStyle/>
          <a:p>
            <a:r>
              <a:rPr lang="en-US" b="1" dirty="0"/>
              <a:t>Mean Imputation</a:t>
            </a:r>
            <a:r>
              <a:rPr lang="en-US" dirty="0"/>
              <a:t>:</a:t>
            </a:r>
          </a:p>
          <a:p>
            <a:endParaRPr lang="en-US" dirty="0"/>
          </a:p>
          <a:p>
            <a:r>
              <a:rPr lang="en-US" b="1" dirty="0"/>
              <a:t>How It Works</a:t>
            </a:r>
            <a:r>
              <a:rPr lang="en-US" dirty="0"/>
              <a:t>:</a:t>
            </a:r>
          </a:p>
          <a:p>
            <a:pPr lvl="1"/>
            <a:r>
              <a:rPr lang="en-US" dirty="0"/>
              <a:t>Replaces missing values with the </a:t>
            </a:r>
            <a:r>
              <a:rPr lang="en-US" b="1" dirty="0"/>
              <a:t>mean</a:t>
            </a:r>
            <a:r>
              <a:rPr lang="en-US" dirty="0"/>
              <a:t> of the non-missing values in the column.</a:t>
            </a:r>
          </a:p>
          <a:p>
            <a:r>
              <a:rPr lang="en-US" b="1" dirty="0"/>
              <a:t>Use Case</a:t>
            </a:r>
            <a:r>
              <a:rPr lang="en-US" dirty="0"/>
              <a:t>:</a:t>
            </a:r>
          </a:p>
          <a:p>
            <a:pPr lvl="1"/>
            <a:r>
              <a:rPr lang="en-US" dirty="0"/>
              <a:t>Best for normally distributed data without significant outliers.</a:t>
            </a:r>
          </a:p>
          <a:p>
            <a:r>
              <a:rPr lang="en-US" b="1" dirty="0"/>
              <a:t>Example</a:t>
            </a:r>
            <a:r>
              <a:rPr lang="en-US" dirty="0"/>
              <a:t>:</a:t>
            </a:r>
          </a:p>
          <a:p>
            <a:pPr lvl="1"/>
            <a:r>
              <a:rPr lang="en-US" dirty="0"/>
              <a:t>Dataset with missing ages. Calculate the mean of the available ages and replace the missing values with this mean.</a:t>
            </a:r>
          </a:p>
          <a:p>
            <a:endParaRPr lang="en-IN" dirty="0"/>
          </a:p>
        </p:txBody>
      </p:sp>
      <p:pic>
        <p:nvPicPr>
          <p:cNvPr id="3076" name="Picture 4" descr="What are right-skewed and left-skewed distributions? | by R. Gupta | Geek  Culture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0754" y="3603761"/>
            <a:ext cx="2436451" cy="219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66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942217" y="6083720"/>
            <a:ext cx="4010297" cy="3693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1"/>
          <p:cNvSpPr>
            <a:spLocks noGrp="1" noChangeArrowheads="1"/>
          </p:cNvSpPr>
          <p:nvPr>
            <p:ph idx="1"/>
          </p:nvPr>
        </p:nvSpPr>
        <p:spPr bwMode="auto">
          <a:xfrm>
            <a:off x="195942" y="-366465"/>
            <a:ext cx="11753154" cy="733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a:cs typeface="Times New Roman"/>
              </a:rPr>
              <a:t>Advantages</a:t>
            </a:r>
            <a:r>
              <a:rPr kumimoji="0" lang="en-US" altLang="en-US" sz="1800" b="0" i="0" u="none" strike="noStrike" cap="none" normalizeH="0" baseline="0" dirty="0">
                <a:ln>
                  <a:noFill/>
                </a:ln>
                <a:effectLst/>
                <a:latin typeface="Times New Roman"/>
                <a:cs typeface="Times New Roman"/>
              </a:rPr>
              <a:t>:</a:t>
            </a:r>
            <a:endParaRPr lang="en-US" altLang="en-US" sz="1800" b="0" i="0" u="none" strike="noStrike" cap="none" normalizeH="0" baseline="0" dirty="0">
              <a:ln>
                <a:noFill/>
              </a:ln>
              <a:effectLst/>
              <a:latin typeface="Times New Roman"/>
              <a:cs typeface="Times New Roman"/>
            </a:endParaRP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Simplicity</a:t>
            </a:r>
            <a:r>
              <a:rPr kumimoji="0" lang="en-US" altLang="en-US" sz="1400" b="0" i="0" u="none" strike="noStrike" cap="none" normalizeH="0" baseline="0" dirty="0">
                <a:ln>
                  <a:noFill/>
                </a:ln>
                <a:effectLst/>
                <a:latin typeface="Times New Roman"/>
                <a:cs typeface="Times New Roman"/>
              </a:rPr>
              <a:t>: Easy to implement and computationally efficient.</a:t>
            </a:r>
            <a:r>
              <a:rPr lang="en-US" altLang="en-US" sz="1400" dirty="0">
                <a:latin typeface="Times New Roman"/>
                <a:cs typeface="Times New Roman"/>
              </a:rPr>
              <a:t>so deploying it on server will be easy or recreating it will be easy on server.</a:t>
            </a:r>
            <a:endParaRPr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Stability</a:t>
            </a:r>
            <a:r>
              <a:rPr kumimoji="0" lang="en-US" altLang="en-US" sz="1400" b="0" i="0" u="none" strike="noStrike" cap="none" normalizeH="0" baseline="0" dirty="0">
                <a:ln>
                  <a:noFill/>
                </a:ln>
                <a:effectLst/>
                <a:latin typeface="Times New Roman"/>
                <a:cs typeface="Times New Roman"/>
              </a:rPr>
              <a:t>: Median is less sensitive to outliers, providing more robust results in skewed distributions.</a:t>
            </a:r>
            <a:endParaRPr lang="en-US" altLang="en-US" sz="1400" b="0" i="0" u="none" strike="noStrike" cap="none" normalizeH="0" baseline="0" dirty="0">
              <a:ln>
                <a:noFill/>
              </a:ln>
              <a:effectLst/>
              <a:latin typeface="Times New Roman"/>
              <a:cs typeface="Times New Roman"/>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a:cs typeface="Times New Roman"/>
              </a:rPr>
              <a:t>Limitations</a:t>
            </a:r>
            <a:r>
              <a:rPr kumimoji="0" lang="en-US" altLang="en-US" sz="1800" b="0" i="0" u="none" strike="noStrike" cap="none" normalizeH="0" baseline="0" dirty="0">
                <a:ln>
                  <a:noFill/>
                </a:ln>
                <a:effectLst/>
                <a:latin typeface="Times New Roman"/>
                <a:cs typeface="Times New Roman"/>
              </a:rPr>
              <a:t>:</a:t>
            </a:r>
            <a:endParaRPr lang="en-US" altLang="en-US" sz="1800" b="0" i="0" u="none" strike="noStrike" cap="none" normalizeH="0" baseline="0" dirty="0">
              <a:ln>
                <a:noFill/>
              </a:ln>
              <a:effectLst/>
              <a:latin typeface="Times New Roman"/>
              <a:cs typeface="Times New Roman"/>
            </a:endParaRPr>
          </a:p>
          <a:p>
            <a:pPr marL="457200" lvl="1" indent="0" algn="just" eaLnBrk="0" fontAlgn="base" hangingPunct="0">
              <a:lnSpc>
                <a:spcPct val="150000"/>
              </a:lnSpc>
              <a:spcBef>
                <a:spcPct val="0"/>
              </a:spcBef>
              <a:spcAft>
                <a:spcPct val="0"/>
              </a:spcAft>
              <a:buFontTx/>
              <a:buChar char="•"/>
            </a:pPr>
            <a:r>
              <a:rPr lang="en-US" altLang="en-US" sz="1400" b="1" dirty="0">
                <a:latin typeface="Times New Roman"/>
                <a:cs typeface="Times New Roman"/>
              </a:rPr>
              <a:t>Change the distribution of data ,like earlier it was some way and later some other way.</a:t>
            </a:r>
          </a:p>
          <a:p>
            <a:pPr marL="457200" lvl="1" indent="0" algn="just">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Potential Bias</a:t>
            </a:r>
            <a:r>
              <a:rPr kumimoji="0" lang="en-US" altLang="en-US" sz="1400" b="0" i="0" u="none" strike="noStrike" cap="none" normalizeH="0" baseline="0" dirty="0">
                <a:ln>
                  <a:noFill/>
                </a:ln>
                <a:effectLst/>
                <a:latin typeface="Times New Roman"/>
                <a:cs typeface="Times New Roman"/>
              </a:rPr>
              <a:t>: Mean imputation can introduce bias if data is not normally distributed.</a:t>
            </a:r>
            <a:endParaRPr lang="en-US" altLang="en-US" sz="1400" dirty="0">
              <a:latin typeface="Times New Roman"/>
              <a:cs typeface="Times New Roman"/>
            </a:endParaRPr>
          </a:p>
          <a:p>
            <a:pPr marL="457200" lvl="1" indent="0" algn="just">
              <a:lnSpc>
                <a:spcPct val="150000"/>
              </a:lnSpc>
              <a:spcBef>
                <a:spcPct val="0"/>
              </a:spcBef>
              <a:spcAft>
                <a:spcPct val="0"/>
              </a:spcAft>
              <a:buFontTx/>
              <a:buChar char="•"/>
            </a:pPr>
            <a:r>
              <a:rPr lang="en-US" altLang="en-US" sz="1400" dirty="0">
                <a:latin typeface="Times New Roman"/>
                <a:cs typeface="Times New Roman"/>
              </a:rPr>
              <a:t>Introduce some outliers in data which were earlier not.</a:t>
            </a: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Loss of Variability</a:t>
            </a:r>
            <a:r>
              <a:rPr kumimoji="0" lang="en-US" altLang="en-US" sz="1400" b="0" i="0" u="none" strike="noStrike" cap="none" normalizeH="0" baseline="0" dirty="0">
                <a:ln>
                  <a:noFill/>
                </a:ln>
                <a:effectLst/>
                <a:latin typeface="Times New Roman"/>
                <a:cs typeface="Times New Roman"/>
              </a:rPr>
              <a:t>: Both methods can reduce variability, leading to underestimation of standard errors.</a:t>
            </a:r>
            <a:endParaRPr lang="en-US" altLang="en-US" sz="1400" b="0" i="0" u="none" strike="noStrike" cap="none" normalizeH="0" baseline="0" dirty="0">
              <a:ln>
                <a:noFill/>
              </a:ln>
              <a:effectLst/>
              <a:latin typeface="Times New Roman"/>
              <a:cs typeface="Times New Roman"/>
            </a:endParaRP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Distortion of Relationships</a:t>
            </a:r>
            <a:r>
              <a:rPr kumimoji="0" lang="en-US" altLang="en-US" sz="1400" b="0" i="0" u="none" strike="noStrike" cap="none" normalizeH="0" baseline="0" dirty="0">
                <a:ln>
                  <a:noFill/>
                </a:ln>
                <a:effectLst/>
                <a:latin typeface="Times New Roman"/>
                <a:cs typeface="Times New Roman"/>
              </a:rPr>
              <a:t>: Can distort relationships between variables (</a:t>
            </a:r>
            <a:r>
              <a:rPr lang="en-US" sz="1400" dirty="0">
                <a:latin typeface="Times New Roman"/>
                <a:cs typeface="Times New Roman"/>
              </a:rPr>
              <a:t>variance within a variable, as well as the covariance and correlation with other variables )</a:t>
            </a:r>
            <a:r>
              <a:rPr kumimoji="0" lang="en-US" altLang="en-US" sz="1400" b="0" i="0" u="none" strike="noStrike" cap="none" normalizeH="0" baseline="0" dirty="0">
                <a:ln>
                  <a:noFill/>
                </a:ln>
                <a:effectLst/>
                <a:latin typeface="Times New Roman"/>
                <a:cs typeface="Times New Roman"/>
              </a:rPr>
              <a:t>, especially if missing data is not random.</a:t>
            </a:r>
            <a:r>
              <a:rPr lang="en-US" sz="1800" dirty="0">
                <a:latin typeface="Times New Roman"/>
                <a:cs typeface="Times New Roman"/>
              </a:rPr>
              <a:t> </a:t>
            </a:r>
            <a:endParaRPr lang="en-US" sz="1800">
              <a:solidFill>
                <a:srgbClr val="000000"/>
              </a:solidFill>
              <a:latin typeface="Times New Roman" panose="02020603050405020304" pitchFamily="18" charset="0"/>
              <a:ea typeface="+mn-lt"/>
              <a:cs typeface="Times New Roman" panose="02020603050405020304" pitchFamily="18" charset="0"/>
            </a:endParaRPr>
          </a:p>
          <a:p>
            <a:pPr marL="457200" lvl="1" indent="0" algn="just">
              <a:lnSpc>
                <a:spcPct val="150000"/>
              </a:lnSpc>
              <a:spcBef>
                <a:spcPct val="0"/>
              </a:spcBef>
              <a:spcAft>
                <a:spcPct val="0"/>
              </a:spcAft>
              <a:buNone/>
            </a:pPr>
            <a:r>
              <a:rPr lang="en-US" sz="1200" dirty="0">
                <a:solidFill>
                  <a:srgbClr val="0D405F"/>
                </a:solidFill>
                <a:latin typeface="Times New Roman"/>
                <a:ea typeface="+mn-lt"/>
                <a:cs typeface="+mn-lt"/>
              </a:rPr>
              <a:t>The standard error of the </a:t>
            </a:r>
            <a:r>
              <a:rPr lang="en-US" sz="1200" dirty="0">
                <a:solidFill>
                  <a:srgbClr val="1F80E8"/>
                </a:solidFill>
                <a:latin typeface="Times New Roman"/>
                <a:ea typeface="+mn-lt"/>
                <a:cs typeface="+mn-lt"/>
                <a:hlinkClick r:id="rId2"/>
              </a:rPr>
              <a:t>mean</a:t>
            </a:r>
            <a:r>
              <a:rPr lang="en-US" sz="1200" dirty="0">
                <a:solidFill>
                  <a:srgbClr val="0D405F"/>
                </a:solidFill>
                <a:latin typeface="Times New Roman"/>
                <a:ea typeface="+mn-lt"/>
                <a:cs typeface="+mn-lt"/>
              </a:rPr>
              <a:t>, or simply</a:t>
            </a:r>
            <a:r>
              <a:rPr lang="en-US" sz="1200" b="1" dirty="0">
                <a:solidFill>
                  <a:srgbClr val="0D405F"/>
                </a:solidFill>
                <a:latin typeface="Times New Roman"/>
                <a:ea typeface="+mn-lt"/>
                <a:cs typeface="+mn-lt"/>
              </a:rPr>
              <a:t> standard error</a:t>
            </a:r>
            <a:r>
              <a:rPr lang="en-US" sz="1200" dirty="0">
                <a:solidFill>
                  <a:srgbClr val="0D405F"/>
                </a:solidFill>
                <a:latin typeface="Times New Roman"/>
                <a:ea typeface="+mn-lt"/>
                <a:cs typeface="+mn-lt"/>
              </a:rPr>
              <a:t>, indicates how different the population mean is likely to be from a sample mean. </a:t>
            </a:r>
            <a:endParaRPr lang="en-US" sz="1800" b="0" i="0" u="none" strike="noStrike" cap="none" normalizeH="0" baseline="0">
              <a:ln>
                <a:noFill/>
              </a:ln>
              <a:effectLst/>
              <a:latin typeface="Times New Roman"/>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a:cs typeface="Times New Roman"/>
              </a:rPr>
              <a:t>When to Use</a:t>
            </a:r>
            <a:r>
              <a:rPr kumimoji="0" lang="en-US" altLang="en-US" sz="1800" b="0" i="0" u="none" strike="noStrike" cap="none" normalizeH="0" baseline="0" dirty="0">
                <a:ln>
                  <a:noFill/>
                </a:ln>
                <a:effectLst/>
                <a:latin typeface="Times New Roman"/>
                <a:cs typeface="Times New Roman"/>
              </a:rPr>
              <a:t>:</a:t>
            </a:r>
            <a:endParaRPr lang="en-US" altLang="en-US" sz="1800" b="0" i="0" u="none" strike="noStrike" cap="none" normalizeH="0" baseline="0" dirty="0">
              <a:ln>
                <a:noFill/>
              </a:ln>
              <a:effectLst/>
              <a:latin typeface="Times New Roman"/>
              <a:cs typeface="Times New Roman"/>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altLang="en-US" sz="1600" dirty="0">
                <a:latin typeface="Times New Roman"/>
                <a:cs typeface="Times New Roman"/>
              </a:rPr>
              <a:t>1. Data is MCAR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effectLst/>
                <a:latin typeface="Times New Roman"/>
                <a:cs typeface="Times New Roman"/>
              </a:rPr>
              <a:t>2.</a:t>
            </a:r>
            <a:r>
              <a:rPr kumimoji="0" lang="en-US" altLang="en-US" sz="1600" b="0" i="0" u="none" strike="noStrike" cap="none" normalizeH="0" dirty="0">
                <a:ln>
                  <a:noFill/>
                </a:ln>
                <a:effectLst/>
                <a:latin typeface="Times New Roman"/>
                <a:cs typeface="Times New Roman"/>
              </a:rPr>
              <a:t> less than 5% missing data </a:t>
            </a:r>
            <a:endParaRPr lang="en-US" altLang="en-US" sz="1600" b="0" i="0" u="none" strike="noStrike" cap="none" normalizeH="0" baseline="0" dirty="0">
              <a:ln>
                <a:noFill/>
              </a:ln>
              <a:effectLst/>
              <a:latin typeface="Times New Roman"/>
              <a:cs typeface="Times New Roman"/>
            </a:endParaRP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Mean Imputation</a:t>
            </a:r>
            <a:r>
              <a:rPr kumimoji="0" lang="en-US" altLang="en-US" sz="1400" b="0" i="0" u="none" strike="noStrike" cap="none" normalizeH="0" baseline="0" dirty="0">
                <a:ln>
                  <a:noFill/>
                </a:ln>
                <a:effectLst/>
                <a:latin typeface="Times New Roman"/>
                <a:cs typeface="Times New Roman"/>
              </a:rPr>
              <a:t>:</a:t>
            </a:r>
            <a:endParaRPr lang="en-US" altLang="en-US" sz="1400" b="0" i="0" u="none" strike="noStrike" cap="none" normalizeH="0" baseline="0" dirty="0">
              <a:ln>
                <a:noFill/>
              </a:ln>
              <a:effectLst/>
              <a:latin typeface="Times New Roman"/>
              <a:cs typeface="Times New Roman"/>
            </a:endParaRPr>
          </a:p>
          <a:p>
            <a:pPr marL="914400" lvl="2" indent="0" algn="just"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effectLst/>
                <a:latin typeface="Times New Roman"/>
                <a:cs typeface="Times New Roman"/>
              </a:rPr>
              <a:t>Use when data is symmetrically distributed without significant outliers.</a:t>
            </a:r>
            <a:endParaRPr lang="en-US" altLang="en-US" sz="1400" b="0" i="0" u="none" strike="noStrike" cap="none" normalizeH="0" baseline="0" dirty="0">
              <a:ln>
                <a:noFill/>
              </a:ln>
              <a:effectLst/>
              <a:latin typeface="Times New Roman"/>
              <a:cs typeface="Times New Roman"/>
            </a:endParaRPr>
          </a:p>
          <a:p>
            <a:pPr marL="914400" lvl="2" indent="0" algn="just"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effectLst/>
                <a:latin typeface="Times New Roman"/>
                <a:cs typeface="Times New Roman"/>
              </a:rPr>
              <a:t>Suitable for numerical features where preserving the mean is important.</a:t>
            </a:r>
            <a:endParaRPr lang="en-US" altLang="en-US" sz="1400" b="0" i="0" u="none" strike="noStrike" cap="none" normalizeH="0" baseline="0" dirty="0">
              <a:ln>
                <a:noFill/>
              </a:ln>
              <a:effectLst/>
              <a:latin typeface="Times New Roman"/>
              <a:cs typeface="Times New Roman"/>
            </a:endParaRPr>
          </a:p>
          <a:p>
            <a:pPr marL="457200" lvl="1" indent="0"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effectLst/>
                <a:latin typeface="Times New Roman"/>
                <a:cs typeface="Times New Roman"/>
              </a:rPr>
              <a:t>Median Imputation</a:t>
            </a:r>
            <a:r>
              <a:rPr kumimoji="0" lang="en-US" altLang="en-US" sz="1400" b="0" i="0" u="none" strike="noStrike" cap="none" normalizeH="0" baseline="0" dirty="0">
                <a:ln>
                  <a:noFill/>
                </a:ln>
                <a:effectLst/>
                <a:latin typeface="Times New Roman"/>
                <a:cs typeface="Times New Roman"/>
              </a:rPr>
              <a:t>:</a:t>
            </a:r>
            <a:endParaRPr lang="en-US" altLang="en-US" sz="1400" b="0" i="0" u="none" strike="noStrike" cap="none" normalizeH="0" baseline="0" dirty="0">
              <a:ln>
                <a:noFill/>
              </a:ln>
              <a:effectLst/>
              <a:latin typeface="Times New Roman"/>
              <a:cs typeface="Times New Roman"/>
            </a:endParaRPr>
          </a:p>
          <a:p>
            <a:pPr marL="914400" lvl="2" indent="0" algn="just"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effectLst/>
                <a:latin typeface="Times New Roman"/>
                <a:cs typeface="Times New Roman"/>
              </a:rPr>
              <a:t>Use for skewed data or when outliers are present.</a:t>
            </a:r>
            <a:endParaRPr lang="en-US" altLang="en-US" sz="1400" b="0" i="0" u="none" strike="noStrike" cap="none" normalizeH="0" baseline="0" dirty="0">
              <a:ln>
                <a:noFill/>
              </a:ln>
              <a:effectLst/>
              <a:latin typeface="Times New Roman"/>
              <a:cs typeface="Times New Roman"/>
            </a:endParaRPr>
          </a:p>
          <a:p>
            <a:pPr marL="914400" lvl="2" indent="0" algn="just"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effectLst/>
                <a:latin typeface="Times New Roman"/>
                <a:cs typeface="Times New Roman"/>
              </a:rPr>
              <a:t>Better suited for ordinal data or features with extreme values.</a:t>
            </a:r>
            <a:endParaRPr lang="en-US" altLang="en-US" sz="1400" b="0" i="0" u="none" strike="noStrike" cap="none" normalizeH="0" baseline="0" dirty="0">
              <a:ln>
                <a:noFill/>
              </a:ln>
              <a:effectLst/>
              <a:latin typeface="Times New Roman"/>
              <a:cs typeface="Times New Roman"/>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7942217" y="6083720"/>
            <a:ext cx="4249783" cy="369332"/>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Code Discussion related to mean-median</a:t>
            </a:r>
            <a:endParaRPr lang="en-IN" b="1" u="sng" dirty="0"/>
          </a:p>
        </p:txBody>
      </p:sp>
    </p:spTree>
    <p:extLst>
      <p:ext uri="{BB962C8B-B14F-4D97-AF65-F5344CB8AC3E}">
        <p14:creationId xmlns:p14="http://schemas.microsoft.com/office/powerpoint/2010/main" val="130219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fontScale="90000"/>
          </a:bodyPr>
          <a:lstStyle/>
          <a:p>
            <a:r>
              <a:rPr lang="en-US" b="1" dirty="0"/>
              <a:t>Arbitrary Number Imputation</a:t>
            </a:r>
            <a:br>
              <a:rPr lang="en-US" b="1" dirty="0"/>
            </a:br>
            <a:endParaRPr lang="en-IN" b="1" dirty="0"/>
          </a:p>
        </p:txBody>
      </p:sp>
      <p:sp>
        <p:nvSpPr>
          <p:cNvPr id="4" name="Rectangle 1"/>
          <p:cNvSpPr>
            <a:spLocks noChangeArrowheads="1"/>
          </p:cNvSpPr>
          <p:nvPr/>
        </p:nvSpPr>
        <p:spPr bwMode="auto">
          <a:xfrm>
            <a:off x="564968" y="457280"/>
            <a:ext cx="11062063" cy="279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Replacing missing values in a numerical variable with a predefined arbitrary number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Common arbitrary values: 0, 999, -999, -1</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Suitability: Best for data that is missing not at random (MNAR) </a:t>
            </a:r>
          </a:p>
        </p:txBody>
      </p:sp>
      <p:sp>
        <p:nvSpPr>
          <p:cNvPr id="6" name="Rectangle 2"/>
          <p:cNvSpPr>
            <a:spLocks noChangeArrowheads="1"/>
          </p:cNvSpPr>
          <p:nvPr/>
        </p:nvSpPr>
        <p:spPr bwMode="auto">
          <a:xfrm>
            <a:off x="447403" y="2956163"/>
            <a:ext cx="10329455"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Use Arbitrary Number Imputation?</a:t>
            </a:r>
          </a:p>
          <a:p>
            <a:pPr lvl="1" algn="just"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Flags missing data with a specific value</a:t>
            </a:r>
          </a:p>
          <a:p>
            <a:pPr lvl="1" algn="just"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Avoids statistical assumptions that might distort data</a:t>
            </a:r>
          </a:p>
          <a:p>
            <a:pPr lvl="1" algn="just"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Easy and fast to implement</a:t>
            </a:r>
          </a:p>
          <a:p>
            <a:pPr lvl="1" algn="just"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Particularly useful when the </a:t>
            </a:r>
            <a:r>
              <a:rPr kumimoji="0" lang="en-US" altLang="en-US" sz="2400" b="0" i="0" u="none" strike="noStrike" cap="none" normalizeH="0" baseline="0" dirty="0" err="1">
                <a:ln>
                  <a:noFill/>
                </a:ln>
                <a:solidFill>
                  <a:schemeClr val="tx1"/>
                </a:solidFill>
                <a:effectLst/>
                <a:latin typeface="Arial" panose="020B0604020202020204" pitchFamily="34" charset="0"/>
              </a:rPr>
              <a:t>missingness</a:t>
            </a:r>
            <a:r>
              <a:rPr kumimoji="0" lang="en-US" altLang="en-US" sz="2400" b="0" i="0" u="none" strike="noStrike" cap="none" normalizeH="0" baseline="0" dirty="0">
                <a:ln>
                  <a:noFill/>
                </a:ln>
                <a:solidFill>
                  <a:schemeClr val="tx1"/>
                </a:solidFill>
                <a:effectLst/>
                <a:latin typeface="Arial" panose="020B0604020202020204" pitchFamily="34" charset="0"/>
              </a:rPr>
              <a:t> itself carries information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019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8" y="116932"/>
            <a:ext cx="10515600" cy="405584"/>
          </a:xfrm>
        </p:spPr>
        <p:txBody>
          <a:bodyPr>
            <a:normAutofit fontScale="90000"/>
          </a:bodyPr>
          <a:lstStyle/>
          <a:p>
            <a:r>
              <a:rPr lang="en-IN" b="1" u="sng" dirty="0"/>
              <a:t>Advantages and Limitations</a:t>
            </a:r>
          </a:p>
        </p:txBody>
      </p:sp>
      <p:sp>
        <p:nvSpPr>
          <p:cNvPr id="4" name="Rectangle 1"/>
          <p:cNvSpPr>
            <a:spLocks noGrp="1" noChangeArrowheads="1"/>
          </p:cNvSpPr>
          <p:nvPr>
            <p:ph idx="1"/>
          </p:nvPr>
        </p:nvSpPr>
        <p:spPr bwMode="auto">
          <a:xfrm>
            <a:off x="476246" y="580983"/>
            <a:ext cx="10921644"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Quick and Easy</a:t>
            </a:r>
            <a:r>
              <a:rPr kumimoji="0" lang="en-US" altLang="en-US" sz="1800" b="0" i="0" u="none" strike="noStrike" cap="none" normalizeH="0" baseline="0" dirty="0">
                <a:ln>
                  <a:noFill/>
                </a:ln>
                <a:solidFill>
                  <a:schemeClr val="tx1"/>
                </a:solidFill>
                <a:effectLst/>
                <a:latin typeface="Arial" panose="020B0604020202020204" pitchFamily="34" charset="0"/>
              </a:rPr>
              <a:t>: Simple to implement with minimal computation.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Flags Missing Data</a:t>
            </a:r>
            <a:r>
              <a:rPr kumimoji="0" lang="en-US" altLang="en-US" sz="1800" b="0" i="0" u="none" strike="noStrike" cap="none" normalizeH="0" baseline="0" dirty="0">
                <a:ln>
                  <a:noFill/>
                </a:ln>
                <a:solidFill>
                  <a:schemeClr val="tx1"/>
                </a:solidFill>
                <a:effectLst/>
                <a:latin typeface="Arial" panose="020B0604020202020204" pitchFamily="34" charset="0"/>
              </a:rPr>
              <a:t>: Clearly identifies missing values in the dataset.</a:t>
            </a:r>
          </a:p>
          <a:p>
            <a:pPr marL="0" lvl="0" indent="0" algn="just" eaLnBrk="0" fontAlgn="base" hangingPunct="0">
              <a:lnSpc>
                <a:spcPct val="150000"/>
              </a:lnSpc>
              <a:spcBef>
                <a:spcPct val="0"/>
              </a:spcBef>
              <a:spcAft>
                <a:spcPct val="0"/>
              </a:spcAft>
              <a:buFontTx/>
              <a:buChar char="•"/>
            </a:pPr>
            <a:r>
              <a:rPr lang="en-US" sz="1800" b="1" dirty="0"/>
              <a:t>No Statistical Assumptions</a:t>
            </a:r>
            <a:r>
              <a:rPr lang="en-US" sz="1800" dirty="0"/>
              <a:t>: Avoids assumptions about the distribution of missing data</a:t>
            </a:r>
          </a:p>
          <a:p>
            <a:pPr marL="0" lvl="0" indent="0" algn="just" eaLnBrk="0" fontAlgn="base" hangingPunct="0">
              <a:lnSpc>
                <a:spcPct val="15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lvl="0" indent="0" algn="just" eaLnBrk="0" fontAlgn="base" hangingPunct="0">
              <a:lnSpc>
                <a:spcPct val="150000"/>
              </a:lnSpc>
              <a:spcBef>
                <a:spcPct val="0"/>
              </a:spcBef>
              <a:spcAft>
                <a:spcPct val="0"/>
              </a:spcAft>
              <a:buFontTx/>
              <a:buChar char="•"/>
            </a:pPr>
            <a:r>
              <a:rPr lang="en-US" altLang="en-US" sz="1800" b="1" dirty="0">
                <a:latin typeface="Arial" panose="020B0604020202020204" pitchFamily="34" charset="0"/>
              </a:rPr>
              <a:t>Distorts Variance</a:t>
            </a:r>
            <a:r>
              <a:rPr lang="en-US" altLang="en-US" sz="1800" dirty="0">
                <a:latin typeface="Arial" panose="020B0604020202020204" pitchFamily="34" charset="0"/>
              </a:rPr>
              <a:t>: Alters the variance within the variable</a:t>
            </a:r>
          </a:p>
          <a:p>
            <a:pPr marL="0" lvl="0" indent="0" algn="just" eaLnBrk="0" fontAlgn="base" hangingPunct="0">
              <a:lnSpc>
                <a:spcPct val="150000"/>
              </a:lnSpc>
              <a:spcBef>
                <a:spcPct val="0"/>
              </a:spcBef>
              <a:spcAft>
                <a:spcPct val="0"/>
              </a:spcAft>
              <a:buFontTx/>
              <a:buChar char="•"/>
            </a:pPr>
            <a:r>
              <a:rPr lang="en-US" altLang="en-US" sz="1800" b="1" dirty="0">
                <a:latin typeface="Arial" panose="020B0604020202020204" pitchFamily="34" charset="0"/>
              </a:rPr>
              <a:t>Affects Correlation</a:t>
            </a:r>
            <a:r>
              <a:rPr lang="en-US" altLang="en-US" sz="1800" dirty="0">
                <a:latin typeface="Arial" panose="020B0604020202020204" pitchFamily="34" charset="0"/>
              </a:rPr>
              <a:t>: Changes covariance and correlation with other variables</a:t>
            </a:r>
          </a:p>
          <a:p>
            <a:pPr marL="0" lvl="0" indent="0" algn="just" eaLnBrk="0" fontAlgn="base" hangingPunct="0">
              <a:lnSpc>
                <a:spcPct val="150000"/>
              </a:lnSpc>
              <a:spcBef>
                <a:spcPct val="0"/>
              </a:spcBef>
              <a:spcAft>
                <a:spcPct val="0"/>
              </a:spcAft>
              <a:buFontTx/>
              <a:buChar char="•"/>
            </a:pPr>
            <a:r>
              <a:rPr lang="en-US" altLang="en-US" sz="1800" b="1" dirty="0">
                <a:latin typeface="Arial" panose="020B0604020202020204" pitchFamily="34" charset="0"/>
              </a:rPr>
              <a:t>Potential Outliers</a:t>
            </a:r>
            <a:r>
              <a:rPr lang="en-US" altLang="en-US" sz="1800" dirty="0">
                <a:latin typeface="Arial" panose="020B0604020202020204" pitchFamily="34" charset="0"/>
              </a:rPr>
              <a:t>: Can hide or create outliers in the dataset</a:t>
            </a:r>
          </a:p>
          <a:p>
            <a:pPr marL="0" lvl="0" indent="0" algn="just" eaLnBrk="0" fontAlgn="base" hangingPunct="0">
              <a:lnSpc>
                <a:spcPct val="150000"/>
              </a:lnSpc>
              <a:spcBef>
                <a:spcPct val="0"/>
              </a:spcBef>
              <a:spcAft>
                <a:spcPct val="0"/>
              </a:spcAft>
              <a:buFontTx/>
              <a:buChar char="•"/>
            </a:pPr>
            <a:r>
              <a:rPr lang="en-US" altLang="en-US" sz="1800" b="1" dirty="0">
                <a:latin typeface="Arial" panose="020B0604020202020204" pitchFamily="34" charset="0"/>
              </a:rPr>
              <a:t>Arbitrary Value Selection</a:t>
            </a:r>
            <a:r>
              <a:rPr lang="en-US" altLang="en-US" sz="1800" dirty="0">
                <a:latin typeface="Arial" panose="020B0604020202020204" pitchFamily="34" charset="0"/>
              </a:rPr>
              <a:t>: Need to carefully choose a value that doesn’t resemble the mean or median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476246" y="5022701"/>
            <a:ext cx="10522680" cy="1287532"/>
          </a:xfrm>
          <a:prstGeom prst="rect">
            <a:avLst/>
          </a:prstGeom>
        </p:spPr>
        <p:txBody>
          <a:bodyPr wrap="square">
            <a:spAutoFit/>
          </a:bodyPr>
          <a:lstStyle/>
          <a:p>
            <a:pPr lvl="0" algn="just" eaLnBrk="0" fontAlgn="base" hangingPunct="0">
              <a:lnSpc>
                <a:spcPct val="150000"/>
              </a:lnSpc>
              <a:spcBef>
                <a:spcPct val="0"/>
              </a:spcBef>
              <a:spcAft>
                <a:spcPct val="0"/>
              </a:spcAft>
              <a:buFontTx/>
              <a:buChar char="•"/>
            </a:pPr>
            <a:r>
              <a:rPr lang="en-US" altLang="en-US" b="1" dirty="0">
                <a:latin typeface="Arial" panose="020B0604020202020204" pitchFamily="34" charset="0"/>
              </a:rPr>
              <a:t>Compatible Models</a:t>
            </a:r>
            <a:r>
              <a:rPr lang="en-US" altLang="en-US" dirty="0">
                <a:latin typeface="Arial" panose="020B0604020202020204" pitchFamily="34" charset="0"/>
              </a:rPr>
              <a:t>: Tree-based models, </a:t>
            </a:r>
            <a:r>
              <a:rPr lang="en-US" altLang="en-US" dirty="0" err="1">
                <a:latin typeface="Arial" panose="020B0604020202020204" pitchFamily="34" charset="0"/>
              </a:rPr>
              <a:t>kNN</a:t>
            </a:r>
            <a:r>
              <a:rPr lang="en-US" altLang="en-US" dirty="0">
                <a:latin typeface="Arial" panose="020B0604020202020204" pitchFamily="34" charset="0"/>
              </a:rPr>
              <a:t>, SVM, and ensemble models handle arbitrary imputation well</a:t>
            </a:r>
          </a:p>
          <a:p>
            <a:pPr lvl="0" algn="just" eaLnBrk="0" fontAlgn="base" hangingPunct="0">
              <a:lnSpc>
                <a:spcPct val="150000"/>
              </a:lnSpc>
              <a:spcBef>
                <a:spcPct val="0"/>
              </a:spcBef>
              <a:spcAft>
                <a:spcPct val="0"/>
              </a:spcAft>
              <a:buFontTx/>
              <a:buChar char="•"/>
            </a:pPr>
            <a:r>
              <a:rPr lang="en-US" altLang="en-US" b="1" dirty="0">
                <a:latin typeface="Arial" panose="020B0604020202020204" pitchFamily="34" charset="0"/>
              </a:rPr>
              <a:t>Model Sensitivity</a:t>
            </a:r>
            <a:r>
              <a:rPr lang="en-US" altLang="en-US" dirty="0">
                <a:latin typeface="Arial" panose="020B0604020202020204" pitchFamily="34" charset="0"/>
              </a:rPr>
              <a:t>: Some models may </a:t>
            </a:r>
            <a:r>
              <a:rPr lang="en-US" altLang="en-US" dirty="0" err="1">
                <a:latin typeface="Arial" panose="020B0604020202020204" pitchFamily="34" charset="0"/>
              </a:rPr>
              <a:t>overfit</a:t>
            </a:r>
            <a:r>
              <a:rPr lang="en-US" altLang="en-US" dirty="0">
                <a:latin typeface="Arial" panose="020B0604020202020204" pitchFamily="34" charset="0"/>
              </a:rPr>
              <a:t> or misinterpret the arbitrary value </a:t>
            </a:r>
          </a:p>
        </p:txBody>
      </p:sp>
      <p:sp>
        <p:nvSpPr>
          <p:cNvPr id="8" name="TextBox 7"/>
          <p:cNvSpPr txBox="1"/>
          <p:nvPr/>
        </p:nvSpPr>
        <p:spPr>
          <a:xfrm>
            <a:off x="8582297" y="6492240"/>
            <a:ext cx="4487639" cy="365760"/>
          </a:xfrm>
          <a:prstGeom prst="rect">
            <a:avLst/>
          </a:prstGeom>
          <a:noFill/>
        </p:spPr>
        <p:txBody>
          <a:bodyPr wrap="square" rtlCol="0">
            <a:spAutoFit/>
          </a:bodyPr>
          <a:lstStyle/>
          <a:p>
            <a:r>
              <a:rPr lang="en-US" b="1" u="sng" dirty="0"/>
              <a:t>Use code file name </a:t>
            </a:r>
            <a:r>
              <a:rPr lang="en-US" b="1" u="sng" dirty="0" err="1"/>
              <a:t>arib</a:t>
            </a:r>
            <a:r>
              <a:rPr lang="en-US" b="1" u="sng" dirty="0"/>
              <a:t>….</a:t>
            </a:r>
            <a:endParaRPr lang="en-IN" b="1" u="sng" dirty="0"/>
          </a:p>
        </p:txBody>
      </p:sp>
      <p:sp>
        <p:nvSpPr>
          <p:cNvPr id="9" name="TextBox 8"/>
          <p:cNvSpPr txBox="1"/>
          <p:nvPr/>
        </p:nvSpPr>
        <p:spPr>
          <a:xfrm>
            <a:off x="342625" y="6488668"/>
            <a:ext cx="5394961" cy="369332"/>
          </a:xfrm>
          <a:prstGeom prst="rect">
            <a:avLst/>
          </a:prstGeom>
          <a:noFill/>
        </p:spPr>
        <p:txBody>
          <a:bodyPr wrap="square" rtlCol="0">
            <a:spAutoFit/>
          </a:bodyPr>
          <a:lstStyle/>
          <a:p>
            <a:r>
              <a:rPr lang="en-US" b="1" i="1" u="sng" dirty="0"/>
              <a:t>Not used mostly as much better methods available </a:t>
            </a:r>
            <a:endParaRPr lang="en-IN" b="1" i="1" u="sng" dirty="0"/>
          </a:p>
        </p:txBody>
      </p:sp>
    </p:spTree>
    <p:extLst>
      <p:ext uri="{BB962C8B-B14F-4D97-AF65-F5344CB8AC3E}">
        <p14:creationId xmlns:p14="http://schemas.microsoft.com/office/powerpoint/2010/main" val="1617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a:t>End Tail imputation/ </a:t>
            </a:r>
            <a:r>
              <a:rPr lang="en-US" b="1" dirty="0"/>
              <a:t>End of distribution </a:t>
            </a:r>
            <a:br>
              <a:rPr lang="en-US" b="1" dirty="0"/>
            </a:br>
            <a:endParaRPr lang="en-IN" b="1" dirty="0"/>
          </a:p>
        </p:txBody>
      </p:sp>
      <p:sp>
        <p:nvSpPr>
          <p:cNvPr id="4" name="Rectangle 1"/>
          <p:cNvSpPr>
            <a:spLocks noChangeArrowheads="1"/>
          </p:cNvSpPr>
          <p:nvPr/>
        </p:nvSpPr>
        <p:spPr bwMode="auto">
          <a:xfrm>
            <a:off x="283028" y="356194"/>
            <a:ext cx="11625943" cy="710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technique to replace missing values in a numerical variable with an arbitrary number located at the tail of the variable's distribution.</a:t>
            </a:r>
          </a:p>
          <a:p>
            <a:pPr algn="just"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effectLst/>
                <a:latin typeface="Arial"/>
                <a:cs typeface="Arial"/>
              </a:rPr>
              <a:t>It flags the missing data by imputing values that are not similar to the</a:t>
            </a:r>
            <a:endParaRPr lang="en-US" altLang="en-US" dirty="0">
              <a:latin typeface="Arial"/>
              <a:cs typeface="Arial"/>
            </a:endParaRPr>
          </a:p>
          <a:p>
            <a:pPr algn="just">
              <a:lnSpc>
                <a:spcPct val="150000"/>
              </a:lnSpc>
              <a:spcBef>
                <a:spcPct val="0"/>
              </a:spcBef>
              <a:spcAft>
                <a:spcPct val="0"/>
              </a:spcAft>
            </a:pPr>
            <a:r>
              <a:rPr lang="en-US" altLang="en-US" dirty="0">
                <a:latin typeface="Arial"/>
                <a:cs typeface="Arial"/>
              </a:rPr>
              <a:t> </a:t>
            </a:r>
            <a:r>
              <a:rPr kumimoji="0" lang="en-US" altLang="en-US" sz="1800" b="0" i="0" u="none" strike="noStrike" cap="none" normalizeH="0" baseline="0" dirty="0">
                <a:ln>
                  <a:noFill/>
                </a:ln>
                <a:effectLst/>
                <a:latin typeface="Arial"/>
                <a:cs typeface="Arial"/>
              </a:rPr>
              <a:t>majority of observations.</a:t>
            </a:r>
            <a:endParaRPr lang="en-US">
              <a:latin typeface="Arial"/>
              <a:cs typeface="Arial"/>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Impute missing values using the mean ± 3 times the standard deviation.</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If the mean is 50 and the standard deviation is 10, the imputed value could be 80 (50 + 3</a:t>
            </a:r>
            <a:r>
              <a:rPr kumimoji="0" lang="en-US" altLang="en-US" sz="1800" b="0" i="1" u="none" strike="noStrike" cap="none" normalizeH="0" baseline="0" dirty="0">
                <a:ln>
                  <a:noFill/>
                </a:ln>
                <a:solidFill>
                  <a:schemeClr val="tx1"/>
                </a:solidFill>
                <a:effectLst/>
                <a:latin typeface="Arial" panose="020B0604020202020204" pitchFamily="34" charset="0"/>
              </a:rPr>
              <a:t>10) or 20 (50 - 3</a:t>
            </a:r>
            <a:r>
              <a:rPr kumimoji="0" lang="en-US" altLang="en-US" sz="1800" b="0" i="0" u="none" strike="noStrike" cap="none" normalizeH="0" baseline="0" dirty="0">
                <a:ln>
                  <a:noFill/>
                </a:ln>
                <a:solidFill>
                  <a:schemeClr val="tx1"/>
                </a:solidFill>
                <a:effectLst/>
                <a:latin typeface="Arial" panose="020B0604020202020204" pitchFamily="34" charset="0"/>
              </a:rPr>
              <a:t>10).</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 Skewed Distribution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Impute missing values using the Interquartile Range (IQR).</a:t>
            </a:r>
          </a:p>
          <a:p>
            <a:pPr lvl="1" algn="just"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effectLst/>
                <a:latin typeface="Arial"/>
                <a:cs typeface="Arial"/>
              </a:rPr>
              <a:t>Example: If Q1 (25th percentile) is 10 and Q3 (75th percentile) is 30, an imputed value could be set at Q1 - 1.5</a:t>
            </a:r>
            <a:r>
              <a:rPr kumimoji="0" lang="en-US" altLang="en-US" sz="1800" b="0" i="1" u="none" strike="noStrike" cap="none" normalizeH="0" baseline="0" dirty="0">
                <a:ln>
                  <a:noFill/>
                </a:ln>
                <a:effectLst/>
                <a:latin typeface="Arial"/>
                <a:cs typeface="Arial"/>
              </a:rPr>
              <a:t>IQR or Q3 + 1.5</a:t>
            </a:r>
            <a:r>
              <a:rPr kumimoji="0" lang="en-US" altLang="en-US" sz="1800" b="0" i="0" u="none" strike="noStrike" cap="none" normalizeH="0" baseline="0" dirty="0">
                <a:ln>
                  <a:noFill/>
                </a:ln>
                <a:effectLst/>
                <a:latin typeface="Arial"/>
                <a:cs typeface="Arial"/>
              </a:rPr>
              <a:t>IQR.</a:t>
            </a:r>
            <a:r>
              <a:rPr lang="en-US" altLang="en-US" dirty="0">
                <a:latin typeface="Arial"/>
                <a:cs typeface="Arial"/>
              </a:rPr>
              <a:t> where IQR is Q3-Q1 ,Q1 is 25th percentile and Q3 is 75th percentile.</a:t>
            </a:r>
            <a:endParaRPr lang="en-US" altLang="en-US" sz="1800" b="0" i="0" u="none" strike="noStrike" cap="none" normalizeH="0" baseline="0" dirty="0">
              <a:ln>
                <a:noFill/>
              </a:ln>
              <a:effectLst/>
              <a:latin typeface="Arial" panose="020B0604020202020204" pitchFamily="34" charset="0"/>
              <a:cs typeface="Arial"/>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Suitability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Particularly effective for data that is Missing Not at Random (MNAR).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a:cs typeface="Arial"/>
              </a:rPr>
              <a:t>Helps to retain the informational value of missingness by using extreme values that stand out in the distribution.</a:t>
            </a:r>
            <a:endParaRPr lang="en-US" altLang="en-US" sz="1800" b="0" i="0" u="none" strike="noStrike" cap="none" normalizeH="0" baseline="0" dirty="0">
              <a:ln>
                <a:noFill/>
              </a:ln>
              <a:effectLst/>
              <a:latin typeface="Arial"/>
              <a:cs typeface="Arial"/>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3" descr="A diagram of a normal distribution&#10;&#10;Description automatically generated">
            <a:extLst>
              <a:ext uri="{FF2B5EF4-FFF2-40B4-BE49-F238E27FC236}">
                <a16:creationId xmlns:a16="http://schemas.microsoft.com/office/drawing/2014/main" id="{8D844DEF-F1D2-795F-F8E0-85D80557069D}"/>
              </a:ext>
            </a:extLst>
          </p:cNvPr>
          <p:cNvPicPr>
            <a:picLocks noGrp="1" noChangeAspect="1"/>
          </p:cNvPicPr>
          <p:nvPr>
            <p:ph idx="1"/>
          </p:nvPr>
        </p:nvPicPr>
        <p:blipFill>
          <a:blip r:embed="rId2"/>
          <a:stretch>
            <a:fillRect/>
          </a:stretch>
        </p:blipFill>
        <p:spPr>
          <a:xfrm>
            <a:off x="7769806" y="966448"/>
            <a:ext cx="3336769" cy="1746151"/>
          </a:xfrm>
        </p:spPr>
      </p:pic>
    </p:spTree>
    <p:extLst>
      <p:ext uri="{BB962C8B-B14F-4D97-AF65-F5344CB8AC3E}">
        <p14:creationId xmlns:p14="http://schemas.microsoft.com/office/powerpoint/2010/main" val="3733146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58930" y="0"/>
            <a:ext cx="11649891" cy="614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FontTx/>
            </a:pPr>
            <a:r>
              <a:rPr lang="en-US" altLang="en-US" sz="1800" b="1" u="sng" dirty="0">
                <a:latin typeface="Arial" panose="020B0604020202020204" pitchFamily="34" charset="0"/>
              </a:rPr>
              <a:t>Advantages:</a:t>
            </a:r>
          </a:p>
          <a:p>
            <a:pPr marL="457200" lvl="1" indent="0" algn="just" eaLnBrk="0" fontAlgn="base" hangingPunct="0">
              <a:lnSpc>
                <a:spcPct val="150000"/>
              </a:lnSpc>
              <a:spcBef>
                <a:spcPct val="0"/>
              </a:spcBef>
              <a:spcAft>
                <a:spcPct val="0"/>
              </a:spcAft>
              <a:buFontTx/>
            </a:pPr>
            <a:r>
              <a:rPr lang="en-US" altLang="en-US" sz="1400" b="1" dirty="0">
                <a:latin typeface="Arial" panose="020B0604020202020204" pitchFamily="34" charset="0"/>
              </a:rPr>
              <a:t>Fast and Easy</a:t>
            </a:r>
            <a:r>
              <a:rPr lang="en-US" altLang="en-US" sz="1400" dirty="0">
                <a:latin typeface="Arial" panose="020B0604020202020204" pitchFamily="34" charset="0"/>
              </a:rPr>
              <a:t>: Simple to implement, making it a quick solution for datasets with missing values.</a:t>
            </a:r>
          </a:p>
          <a:p>
            <a:pPr marL="457200" lvl="1" indent="0" algn="just" eaLnBrk="0" fontAlgn="base" hangingPunct="0">
              <a:lnSpc>
                <a:spcPct val="150000"/>
              </a:lnSpc>
              <a:spcBef>
                <a:spcPct val="0"/>
              </a:spcBef>
              <a:spcAft>
                <a:spcPct val="0"/>
              </a:spcAft>
              <a:buFontTx/>
            </a:pPr>
            <a:r>
              <a:rPr lang="en-US" altLang="en-US" sz="1400" b="1" dirty="0">
                <a:latin typeface="Arial" panose="020B0604020202020204" pitchFamily="34" charset="0"/>
              </a:rPr>
              <a:t>Automated Process: </a:t>
            </a:r>
            <a:r>
              <a:rPr lang="en-US" altLang="en-US" sz="1400" dirty="0">
                <a:latin typeface="Arial" panose="020B0604020202020204" pitchFamily="34" charset="0"/>
              </a:rPr>
              <a:t>Can be automated using statistical rules (mean ± 3*SD, IQR).</a:t>
            </a:r>
          </a:p>
          <a:p>
            <a:pPr marL="457200" lvl="1" indent="0" algn="just" eaLnBrk="0" fontAlgn="base" hangingPunct="0">
              <a:lnSpc>
                <a:spcPct val="150000"/>
              </a:lnSpc>
              <a:spcBef>
                <a:spcPct val="0"/>
              </a:spcBef>
              <a:spcAft>
                <a:spcPct val="0"/>
              </a:spcAft>
              <a:buFontTx/>
            </a:pPr>
            <a:r>
              <a:rPr lang="en-US" altLang="en-US" sz="1400" b="1" dirty="0">
                <a:latin typeface="Arial" panose="020B0604020202020204" pitchFamily="34" charset="0"/>
              </a:rPr>
              <a:t>Flags Missing Data</a:t>
            </a:r>
            <a:r>
              <a:rPr lang="en-US" altLang="en-US" sz="1400" dirty="0">
                <a:latin typeface="Arial" panose="020B0604020202020204" pitchFamily="34" charset="0"/>
              </a:rPr>
              <a:t>: Imputed values are distinct, making it easy to identify where data was missing.</a:t>
            </a:r>
          </a:p>
          <a:p>
            <a:pPr marL="0" indent="0" algn="just" eaLnBrk="0" fontAlgn="base" hangingPunct="0">
              <a:lnSpc>
                <a:spcPct val="150000"/>
              </a:lnSpc>
              <a:spcBef>
                <a:spcPct val="0"/>
              </a:spcBef>
              <a:spcAft>
                <a:spcPct val="0"/>
              </a:spcAft>
              <a:buFontTx/>
            </a:pPr>
            <a:r>
              <a:rPr lang="en-US" altLang="en-US" sz="1800" b="1" u="sng" dirty="0">
                <a:latin typeface="Arial" panose="020B0604020202020204" pitchFamily="34" charset="0"/>
              </a:rPr>
              <a:t>Limitations:</a:t>
            </a:r>
          </a:p>
          <a:p>
            <a:pPr marL="457200" lvl="1" indent="0" algn="just" eaLnBrk="0" fontAlgn="base" hangingPunct="0">
              <a:lnSpc>
                <a:spcPct val="150000"/>
              </a:lnSpc>
              <a:spcBef>
                <a:spcPct val="0"/>
              </a:spcBef>
              <a:spcAft>
                <a:spcPct val="0"/>
              </a:spcAft>
              <a:buFontTx/>
            </a:pPr>
            <a:r>
              <a:rPr lang="en-US" altLang="en-US" sz="1400" b="1" dirty="0">
                <a:latin typeface="Arial" panose="020B0604020202020204" pitchFamily="34" charset="0"/>
              </a:rPr>
              <a:t>Distorts Original Data:</a:t>
            </a:r>
          </a:p>
          <a:p>
            <a:pPr marL="914400" lvl="2"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Alters the original variance within a variable, leading to potential bias.</a:t>
            </a:r>
          </a:p>
          <a:p>
            <a:pPr marL="914400" lvl="2"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Impacts the covariance and correlation with other variables, which may affect multivariate analysis.</a:t>
            </a:r>
          </a:p>
          <a:p>
            <a:pPr marL="457200" lvl="1" indent="0" algn="just" eaLnBrk="0" fontAlgn="base" hangingPunct="0">
              <a:lnSpc>
                <a:spcPct val="150000"/>
              </a:lnSpc>
              <a:spcBef>
                <a:spcPct val="0"/>
              </a:spcBef>
              <a:spcAft>
                <a:spcPct val="0"/>
              </a:spcAft>
              <a:buFontTx/>
            </a:pPr>
            <a:r>
              <a:rPr lang="en-US" altLang="en-US" sz="1400" b="1" dirty="0">
                <a:latin typeface="Arial" panose="020B0604020202020204" pitchFamily="34" charset="0"/>
              </a:rPr>
              <a:t>Outliers:</a:t>
            </a:r>
          </a:p>
          <a:p>
            <a:pPr marL="914400" lvl="2"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May hide or create outliers, especially in skewed distributions.</a:t>
            </a:r>
          </a:p>
          <a:p>
            <a:pPr marL="914400" lvl="2"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Could potentially lead to inaccurate model predictions if not handled carefully.</a:t>
            </a:r>
          </a:p>
          <a:p>
            <a:pPr marL="0" indent="0" algn="just" eaLnBrk="0" fontAlgn="base" hangingPunct="0">
              <a:lnSpc>
                <a:spcPct val="150000"/>
              </a:lnSpc>
              <a:spcBef>
                <a:spcPct val="0"/>
              </a:spcBef>
              <a:spcAft>
                <a:spcPct val="0"/>
              </a:spcAft>
              <a:buFontTx/>
            </a:pPr>
            <a:r>
              <a:rPr lang="en-US" altLang="en-US" sz="1800" b="1" u="sng" dirty="0">
                <a:latin typeface="Arial" panose="020B0604020202020204" pitchFamily="34" charset="0"/>
              </a:rPr>
              <a:t>Model Compatibility:</a:t>
            </a:r>
          </a:p>
          <a:p>
            <a:pPr marL="457200" lvl="1"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Particularly effective for tree-based models, which are less sensitive to outliers.</a:t>
            </a:r>
          </a:p>
          <a:p>
            <a:pPr marL="457200" lvl="1"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Tree-based models like Decision Trees and Random Forests can leverage the flagged missing data for better splits.</a:t>
            </a:r>
          </a:p>
          <a:p>
            <a:pPr marL="0" indent="0" algn="just" eaLnBrk="0" fontAlgn="base" hangingPunct="0">
              <a:lnSpc>
                <a:spcPct val="150000"/>
              </a:lnSpc>
              <a:spcBef>
                <a:spcPct val="0"/>
              </a:spcBef>
              <a:spcAft>
                <a:spcPct val="0"/>
              </a:spcAft>
              <a:buFontTx/>
            </a:pPr>
            <a:r>
              <a:rPr lang="en-US" altLang="en-US" sz="1800" b="1" u="sng" dirty="0">
                <a:latin typeface="Arial" panose="020B0604020202020204" pitchFamily="34" charset="0"/>
              </a:rPr>
              <a:t>Implementation in Python:</a:t>
            </a:r>
          </a:p>
          <a:p>
            <a:pPr marL="457200" lvl="1" indent="0" algn="just" eaLnBrk="0" fontAlgn="base" hangingPunct="0">
              <a:lnSpc>
                <a:spcPct val="150000"/>
              </a:lnSpc>
              <a:spcBef>
                <a:spcPct val="0"/>
              </a:spcBef>
              <a:spcAft>
                <a:spcPct val="0"/>
              </a:spcAft>
              <a:buFontTx/>
            </a:pPr>
            <a:r>
              <a:rPr lang="en-US" altLang="en-US" sz="1400" dirty="0">
                <a:latin typeface="Arial" panose="020B0604020202020204" pitchFamily="34" charset="0"/>
              </a:rPr>
              <a:t>Use the </a:t>
            </a:r>
            <a:r>
              <a:rPr lang="en-US" altLang="en-US" sz="1400" dirty="0" err="1">
                <a:latin typeface="Arial" panose="020B0604020202020204" pitchFamily="34" charset="0"/>
              </a:rPr>
              <a:t>EndTailImputer</a:t>
            </a:r>
            <a:r>
              <a:rPr lang="en-US" altLang="en-US" sz="1400" dirty="0">
                <a:latin typeface="Arial" panose="020B0604020202020204" pitchFamily="34" charset="0"/>
              </a:rPr>
              <a:t>() function.</a:t>
            </a:r>
          </a:p>
          <a:p>
            <a:pPr marL="0" indent="0" algn="just" eaLnBrk="0" fontAlgn="base" hangingPunct="0">
              <a:lnSpc>
                <a:spcPct val="150000"/>
              </a:lnSpc>
              <a:spcBef>
                <a:spcPct val="0"/>
              </a:spcBef>
              <a:spcAft>
                <a:spcPct val="0"/>
              </a:spcAft>
              <a:buFontTx/>
            </a:pPr>
            <a:endParaRPr lang="en-US" altLang="en-US" sz="1800" dirty="0">
              <a:latin typeface="Arial" panose="020B0604020202020204" pitchFamily="34" charset="0"/>
            </a:endParaRPr>
          </a:p>
        </p:txBody>
      </p:sp>
      <p:sp>
        <p:nvSpPr>
          <p:cNvPr id="5" name="TextBox 4"/>
          <p:cNvSpPr txBox="1"/>
          <p:nvPr/>
        </p:nvSpPr>
        <p:spPr>
          <a:xfrm>
            <a:off x="3252652" y="6348548"/>
            <a:ext cx="8046720" cy="369332"/>
          </a:xfrm>
          <a:prstGeom prst="rect">
            <a:avLst/>
          </a:prstGeom>
          <a:noFill/>
        </p:spPr>
        <p:txBody>
          <a:bodyPr wrap="square" rtlCol="0">
            <a:spAutoFit/>
          </a:bodyPr>
          <a:lstStyle/>
          <a:p>
            <a:r>
              <a:rPr lang="en-US" b="1" u="sng" dirty="0"/>
              <a:t>The code part is the  same as arbitrary, students task to do it on own </a:t>
            </a:r>
            <a:endParaRPr lang="en-IN" b="1" u="sng" dirty="0"/>
          </a:p>
        </p:txBody>
      </p:sp>
      <p:sp>
        <p:nvSpPr>
          <p:cNvPr id="6" name="TextBox 5"/>
          <p:cNvSpPr txBox="1"/>
          <p:nvPr/>
        </p:nvSpPr>
        <p:spPr>
          <a:xfrm>
            <a:off x="6897189" y="5551714"/>
            <a:ext cx="3749040" cy="646331"/>
          </a:xfrm>
          <a:prstGeom prst="rect">
            <a:avLst/>
          </a:prstGeom>
          <a:noFill/>
        </p:spPr>
        <p:txBody>
          <a:bodyPr wrap="square" rtlCol="0">
            <a:spAutoFit/>
          </a:bodyPr>
          <a:lstStyle/>
          <a:p>
            <a:r>
              <a:rPr lang="en-US" b="1" u="sng" dirty="0"/>
              <a:t>Random filling will discussed after </a:t>
            </a:r>
            <a:r>
              <a:rPr lang="en-US" b="1" u="sng" dirty="0" err="1"/>
              <a:t>catogerical</a:t>
            </a:r>
            <a:r>
              <a:rPr lang="en-US" b="1" u="sng" dirty="0"/>
              <a:t> part as similar in bot </a:t>
            </a:r>
            <a:endParaRPr lang="en-IN" b="1" u="sng" dirty="0"/>
          </a:p>
        </p:txBody>
      </p:sp>
    </p:spTree>
    <p:extLst>
      <p:ext uri="{BB962C8B-B14F-4D97-AF65-F5344CB8AC3E}">
        <p14:creationId xmlns:p14="http://schemas.microsoft.com/office/powerpoint/2010/main" val="7547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42" y="2617874"/>
            <a:ext cx="10515600" cy="1325563"/>
          </a:xfrm>
        </p:spPr>
        <p:txBody>
          <a:bodyPr/>
          <a:lstStyle/>
          <a:p>
            <a:pPr algn="ctr"/>
            <a:r>
              <a:rPr lang="en-IN" b="1" u="sng" dirty="0"/>
              <a:t>Data Acquisition  </a:t>
            </a:r>
          </a:p>
        </p:txBody>
      </p:sp>
    </p:spTree>
    <p:extLst>
      <p:ext uri="{BB962C8B-B14F-4D97-AF65-F5344CB8AC3E}">
        <p14:creationId xmlns:p14="http://schemas.microsoft.com/office/powerpoint/2010/main" val="5831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0"/>
            <a:ext cx="10515600" cy="627017"/>
          </a:xfrm>
        </p:spPr>
        <p:txBody>
          <a:bodyPr>
            <a:normAutofit fontScale="90000"/>
          </a:bodyPr>
          <a:lstStyle/>
          <a:p>
            <a:r>
              <a:rPr lang="en-IN" dirty="0"/>
              <a:t>Categorical Data</a:t>
            </a:r>
          </a:p>
        </p:txBody>
      </p:sp>
      <p:sp>
        <p:nvSpPr>
          <p:cNvPr id="4" name="Rectangle 1"/>
          <p:cNvSpPr>
            <a:spLocks noGrp="1" noChangeArrowheads="1"/>
          </p:cNvSpPr>
          <p:nvPr>
            <p:ph idx="1"/>
          </p:nvPr>
        </p:nvSpPr>
        <p:spPr bwMode="auto">
          <a:xfrm>
            <a:off x="152399" y="459520"/>
            <a:ext cx="11721736" cy="226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Categorical data refers to variables that represent characteristics and can be divided into distinct groups or categories.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Unlike numerical data, categorical data doesn’t involve numbers or measurements but rather labels or names.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Common Use Cases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Grouping data by attributes like gender, nationality, brand, or type.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Often used in statistical analysis to count occurrences, create frequency tables, or generate bar charts.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89560" y="2452253"/>
            <a:ext cx="11432177" cy="414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gn="just" eaLnBrk="0" fontAlgn="base" hangingPunct="0">
              <a:lnSpc>
                <a:spcPct val="150000"/>
              </a:lnSpc>
              <a:spcBef>
                <a:spcPct val="0"/>
              </a:spcBef>
              <a:spcAft>
                <a:spcPct val="0"/>
              </a:spcAft>
              <a:buFontTx/>
              <a:buChar char="•"/>
            </a:pPr>
            <a:r>
              <a:rPr lang="en-US" sz="1600" b="1" dirty="0">
                <a:latin typeface="Arial" panose="020B0604020202020204" pitchFamily="34" charset="0"/>
              </a:rPr>
              <a:t>Types of Categorical Data</a:t>
            </a:r>
          </a:p>
          <a:p>
            <a:pPr algn="just" eaLnBrk="0" fontAlgn="base" hangingPunct="0">
              <a:lnSpc>
                <a:spcPct val="150000"/>
              </a:lnSpc>
              <a:spcBef>
                <a:spcPct val="0"/>
              </a:spcBef>
              <a:spcAft>
                <a:spcPct val="0"/>
              </a:spcAft>
              <a:buFontTx/>
              <a:buChar char="•"/>
            </a:pPr>
            <a:r>
              <a:rPr lang="en-US" sz="1600" b="1" dirty="0">
                <a:latin typeface="Arial" panose="020B0604020202020204" pitchFamily="34" charset="0"/>
              </a:rPr>
              <a:t>Nominal Data</a:t>
            </a:r>
          </a:p>
          <a:p>
            <a:pPr marL="685800" lvl="1" indent="-228600">
              <a:lnSpc>
                <a:spcPct val="90000"/>
              </a:lnSpc>
              <a:spcBef>
                <a:spcPts val="500"/>
              </a:spcBef>
              <a:buFont typeface="Arial" panose="020B0604020202020204" pitchFamily="34" charset="0"/>
              <a:buChar char="•"/>
            </a:pPr>
            <a:r>
              <a:rPr lang="en-US" b="1" dirty="0"/>
              <a:t>Definition:</a:t>
            </a:r>
          </a:p>
          <a:p>
            <a:pPr marL="1143000" lvl="2" indent="-228600">
              <a:lnSpc>
                <a:spcPct val="90000"/>
              </a:lnSpc>
              <a:spcBef>
                <a:spcPts val="500"/>
              </a:spcBef>
              <a:buFont typeface="Arial" panose="020B0604020202020204" pitchFamily="34" charset="0"/>
              <a:buChar char="•"/>
            </a:pPr>
            <a:r>
              <a:rPr lang="en-US" sz="1600" dirty="0"/>
              <a:t>Nominal data consists of categories that are purely labels, with no specific order or ranking.</a:t>
            </a:r>
          </a:p>
          <a:p>
            <a:pPr marL="1143000" lvl="2" indent="-228600">
              <a:lnSpc>
                <a:spcPct val="90000"/>
              </a:lnSpc>
              <a:spcBef>
                <a:spcPts val="500"/>
              </a:spcBef>
              <a:buFont typeface="Arial" panose="020B0604020202020204" pitchFamily="34" charset="0"/>
              <a:buChar char="•"/>
            </a:pPr>
            <a:r>
              <a:rPr lang="en-US" sz="1600" dirty="0"/>
              <a:t>Each category is unique, and there's no inherent logical sequence among them.</a:t>
            </a:r>
          </a:p>
          <a:p>
            <a:pPr marL="685800" lvl="1" indent="-228600">
              <a:lnSpc>
                <a:spcPct val="90000"/>
              </a:lnSpc>
              <a:spcBef>
                <a:spcPts val="500"/>
              </a:spcBef>
              <a:buFont typeface="Arial" panose="020B0604020202020204" pitchFamily="34" charset="0"/>
              <a:buChar char="•"/>
            </a:pPr>
            <a:r>
              <a:rPr lang="en-US" b="1" dirty="0"/>
              <a:t>Examples:</a:t>
            </a:r>
          </a:p>
          <a:p>
            <a:pPr marL="1143000" lvl="2" indent="-228600">
              <a:lnSpc>
                <a:spcPct val="90000"/>
              </a:lnSpc>
              <a:spcBef>
                <a:spcPts val="500"/>
              </a:spcBef>
              <a:buFont typeface="Arial" panose="020B0604020202020204" pitchFamily="34" charset="0"/>
              <a:buChar char="•"/>
            </a:pPr>
            <a:r>
              <a:rPr lang="en-US" sz="1600" b="1" dirty="0"/>
              <a:t>Colors: </a:t>
            </a:r>
            <a:r>
              <a:rPr lang="en-US" sz="1600" dirty="0"/>
              <a:t>Red, Blue, Green, Yellow (No color is “higher” than another).</a:t>
            </a:r>
          </a:p>
          <a:p>
            <a:pPr marL="1143000" lvl="2" indent="-228600">
              <a:lnSpc>
                <a:spcPct val="90000"/>
              </a:lnSpc>
              <a:spcBef>
                <a:spcPts val="500"/>
              </a:spcBef>
              <a:buFont typeface="Arial" panose="020B0604020202020204" pitchFamily="34" charset="0"/>
              <a:buChar char="•"/>
            </a:pPr>
            <a:r>
              <a:rPr lang="en-US" sz="1600" b="1" dirty="0"/>
              <a:t>Types of Animals: </a:t>
            </a:r>
            <a:r>
              <a:rPr lang="en-US" sz="1600" dirty="0"/>
              <a:t>Dog, Cat, Bird, Fish (Each type is distinct but not ordered).</a:t>
            </a:r>
          </a:p>
          <a:p>
            <a:pPr marL="1143000" lvl="2" indent="-228600">
              <a:lnSpc>
                <a:spcPct val="90000"/>
              </a:lnSpc>
              <a:spcBef>
                <a:spcPts val="500"/>
              </a:spcBef>
              <a:buFont typeface="Arial" panose="020B0604020202020204" pitchFamily="34" charset="0"/>
              <a:buChar char="•"/>
            </a:pPr>
            <a:r>
              <a:rPr lang="en-US" sz="1600" b="1" dirty="0"/>
              <a:t>Brands</a:t>
            </a:r>
            <a:r>
              <a:rPr lang="en-US" sz="1600" dirty="0"/>
              <a:t>: Nike, Adidas, Puma (Brand names without any ranking).</a:t>
            </a:r>
          </a:p>
          <a:p>
            <a:pPr marL="685800" lvl="1" indent="-228600">
              <a:lnSpc>
                <a:spcPct val="90000"/>
              </a:lnSpc>
              <a:spcBef>
                <a:spcPts val="500"/>
              </a:spcBef>
              <a:buFont typeface="Arial" panose="020B0604020202020204" pitchFamily="34" charset="0"/>
              <a:buChar char="•"/>
            </a:pPr>
            <a:r>
              <a:rPr lang="en-US" b="1" dirty="0"/>
              <a:t>Key Characteristics:</a:t>
            </a:r>
          </a:p>
          <a:p>
            <a:pPr marL="1143000" lvl="2" indent="-228600">
              <a:lnSpc>
                <a:spcPct val="90000"/>
              </a:lnSpc>
              <a:spcBef>
                <a:spcPts val="500"/>
              </a:spcBef>
              <a:buFont typeface="Arial" panose="020B0604020202020204" pitchFamily="34" charset="0"/>
              <a:buChar char="•"/>
            </a:pPr>
            <a:r>
              <a:rPr lang="en-US" sz="1600" b="1" dirty="0"/>
              <a:t>No Order</a:t>
            </a:r>
            <a:r>
              <a:rPr lang="en-US" sz="1600" dirty="0"/>
              <a:t>: Categories cannot be ordered or ranked.</a:t>
            </a:r>
          </a:p>
          <a:p>
            <a:pPr marL="1143000" lvl="2" indent="-228600">
              <a:lnSpc>
                <a:spcPct val="90000"/>
              </a:lnSpc>
              <a:spcBef>
                <a:spcPts val="500"/>
              </a:spcBef>
              <a:buFont typeface="Arial" panose="020B0604020202020204" pitchFamily="34" charset="0"/>
              <a:buChar char="•"/>
            </a:pPr>
            <a:r>
              <a:rPr lang="en-US" sz="1600" b="1" dirty="0"/>
              <a:t>Mutually Exclusive</a:t>
            </a:r>
            <a:r>
              <a:rPr lang="en-US" sz="1600" dirty="0"/>
              <a:t>: Each observation fits into one and only one category.</a:t>
            </a:r>
          </a:p>
          <a:p>
            <a:pPr marL="1143000" lvl="2" indent="-228600">
              <a:lnSpc>
                <a:spcPct val="90000"/>
              </a:lnSpc>
              <a:spcBef>
                <a:spcPts val="500"/>
              </a:spcBef>
              <a:buFont typeface="Arial" panose="020B0604020202020204" pitchFamily="34" charset="0"/>
              <a:buChar char="•"/>
            </a:pPr>
            <a:r>
              <a:rPr lang="en-US" sz="1600" b="1" dirty="0"/>
              <a:t>Analysis Methods: </a:t>
            </a:r>
            <a:r>
              <a:rPr lang="en-US" sz="1600" dirty="0"/>
              <a:t>Mode, frequency distribution, chi-square test for independence.</a:t>
            </a:r>
          </a:p>
        </p:txBody>
      </p:sp>
    </p:spTree>
    <p:extLst>
      <p:ext uri="{BB962C8B-B14F-4D97-AF65-F5344CB8AC3E}">
        <p14:creationId xmlns:p14="http://schemas.microsoft.com/office/powerpoint/2010/main" val="709432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59" y="0"/>
            <a:ext cx="11194869" cy="4293483"/>
          </a:xfrm>
          <a:prstGeom prst="rect">
            <a:avLst/>
          </a:prstGeom>
        </p:spPr>
        <p:txBody>
          <a:bodyPr wrap="square">
            <a:spAutoFit/>
          </a:bodyPr>
          <a:lstStyle/>
          <a:p>
            <a:pPr algn="just">
              <a:lnSpc>
                <a:spcPct val="150000"/>
              </a:lnSpc>
            </a:pPr>
            <a:r>
              <a:rPr lang="en-US" sz="1600" b="1" dirty="0"/>
              <a:t>2. Ordinal Data</a:t>
            </a:r>
            <a:endParaRPr lang="en-US" sz="1600" dirty="0"/>
          </a:p>
          <a:p>
            <a:pPr marL="742950" lvl="1" indent="-285750" algn="just">
              <a:lnSpc>
                <a:spcPct val="150000"/>
              </a:lnSpc>
              <a:buFont typeface="Arial" panose="020B0604020202020204" pitchFamily="34" charset="0"/>
              <a:buChar char="•"/>
            </a:pPr>
            <a:r>
              <a:rPr lang="en-US" sz="1600" dirty="0"/>
              <a:t>Ordinal data involves categories that have a clear, meaningful order or ranking among them.</a:t>
            </a:r>
          </a:p>
          <a:p>
            <a:pPr marL="742950" lvl="1" indent="-285750" algn="just">
              <a:lnSpc>
                <a:spcPct val="150000"/>
              </a:lnSpc>
              <a:buFont typeface="Arial" panose="020B0604020202020204" pitchFamily="34" charset="0"/>
              <a:buChar char="•"/>
            </a:pPr>
            <a:r>
              <a:rPr lang="en-US" sz="1600" dirty="0"/>
              <a:t>However, the intervals between these categories are not necessarily equal or measurable.</a:t>
            </a:r>
          </a:p>
          <a:p>
            <a:pPr algn="just">
              <a:lnSpc>
                <a:spcPct val="150000"/>
              </a:lnSpc>
              <a:buFont typeface="Arial" panose="020B0604020202020204" pitchFamily="34" charset="0"/>
              <a:buChar char="•"/>
            </a:pPr>
            <a:r>
              <a:rPr lang="en-US" sz="1600" b="1" dirty="0"/>
              <a:t>Examples</a:t>
            </a:r>
            <a:r>
              <a:rPr lang="en-US" sz="1600" dirty="0"/>
              <a:t>:</a:t>
            </a:r>
          </a:p>
          <a:p>
            <a:pPr marL="742950" lvl="1" indent="-285750" algn="just">
              <a:lnSpc>
                <a:spcPct val="150000"/>
              </a:lnSpc>
              <a:buFont typeface="Arial" panose="020B0604020202020204" pitchFamily="34" charset="0"/>
              <a:buChar char="•"/>
            </a:pPr>
            <a:r>
              <a:rPr lang="en-US" sz="1600" b="1" dirty="0"/>
              <a:t>Survey Ratings</a:t>
            </a:r>
            <a:r>
              <a:rPr lang="en-US" sz="1600" dirty="0"/>
              <a:t>: Poor, Fair, Good, Excellent (Ordered by quality).</a:t>
            </a:r>
          </a:p>
          <a:p>
            <a:pPr marL="742950" lvl="1" indent="-285750" algn="just">
              <a:lnSpc>
                <a:spcPct val="150000"/>
              </a:lnSpc>
              <a:buFont typeface="Arial" panose="020B0604020202020204" pitchFamily="34" charset="0"/>
              <a:buChar char="•"/>
            </a:pPr>
            <a:r>
              <a:rPr lang="en-US" sz="1600" b="1" dirty="0"/>
              <a:t>Education Levels</a:t>
            </a:r>
            <a:r>
              <a:rPr lang="en-US" sz="1600" dirty="0"/>
              <a:t>: High School, Bachelor’s, Master’s, PhD (Ordered by level of education).</a:t>
            </a:r>
          </a:p>
          <a:p>
            <a:pPr marL="742950" lvl="1" indent="-285750" algn="just">
              <a:lnSpc>
                <a:spcPct val="150000"/>
              </a:lnSpc>
              <a:buFont typeface="Arial" panose="020B0604020202020204" pitchFamily="34" charset="0"/>
              <a:buChar char="•"/>
            </a:pPr>
            <a:r>
              <a:rPr lang="en-US" sz="1600" b="1" dirty="0"/>
              <a:t>Socioeconomic Status</a:t>
            </a:r>
            <a:r>
              <a:rPr lang="en-US" sz="1600" dirty="0"/>
              <a:t>: Low, Middle, High (Ordered by status).</a:t>
            </a:r>
          </a:p>
          <a:p>
            <a:pPr algn="just">
              <a:lnSpc>
                <a:spcPct val="150000"/>
              </a:lnSpc>
              <a:buFont typeface="Arial" panose="020B0604020202020204" pitchFamily="34" charset="0"/>
              <a:buChar char="•"/>
            </a:pPr>
            <a:r>
              <a:rPr lang="en-US" sz="1600" b="1" dirty="0"/>
              <a:t>Key Characteristics</a:t>
            </a:r>
            <a:r>
              <a:rPr lang="en-US" sz="1600" dirty="0"/>
              <a:t>:</a:t>
            </a:r>
          </a:p>
          <a:p>
            <a:pPr marL="742950" lvl="1" indent="-285750" algn="just">
              <a:lnSpc>
                <a:spcPct val="150000"/>
              </a:lnSpc>
              <a:buFont typeface="Arial" panose="020B0604020202020204" pitchFamily="34" charset="0"/>
              <a:buChar char="•"/>
            </a:pPr>
            <a:r>
              <a:rPr lang="en-US" sz="1600" b="1" dirty="0"/>
              <a:t>Ordered</a:t>
            </a:r>
            <a:r>
              <a:rPr lang="en-US" sz="1600" dirty="0"/>
              <a:t>: Categories can be ranked in a meaningful way.</a:t>
            </a:r>
          </a:p>
          <a:p>
            <a:pPr marL="742950" lvl="1" indent="-285750" algn="just">
              <a:lnSpc>
                <a:spcPct val="150000"/>
              </a:lnSpc>
              <a:buFont typeface="Arial" panose="020B0604020202020204" pitchFamily="34" charset="0"/>
              <a:buChar char="•"/>
            </a:pPr>
            <a:r>
              <a:rPr lang="en-US" sz="1600" b="1" dirty="0"/>
              <a:t>Unknown Intervals</a:t>
            </a:r>
            <a:r>
              <a:rPr lang="en-US" sz="1600" dirty="0"/>
              <a:t>: Differences between ranks are not quantified.</a:t>
            </a:r>
          </a:p>
          <a:p>
            <a:pPr marL="742950" lvl="1" indent="-285750" algn="just">
              <a:lnSpc>
                <a:spcPct val="150000"/>
              </a:lnSpc>
              <a:buFont typeface="Arial" panose="020B0604020202020204" pitchFamily="34" charset="0"/>
              <a:buChar char="•"/>
            </a:pPr>
            <a:r>
              <a:rPr lang="en-US" sz="1600" b="1" dirty="0"/>
              <a:t>Analysis Methods</a:t>
            </a:r>
            <a:r>
              <a:rPr lang="en-US" sz="1600" dirty="0"/>
              <a:t>: Median, percentile, non-parametric tests like the Mann-Whitney U test.</a:t>
            </a:r>
          </a:p>
        </p:txBody>
      </p:sp>
      <p:sp>
        <p:nvSpPr>
          <p:cNvPr id="5" name="Rectangle 4"/>
          <p:cNvSpPr/>
          <p:nvPr/>
        </p:nvSpPr>
        <p:spPr>
          <a:xfrm>
            <a:off x="213359" y="4162855"/>
            <a:ext cx="11608527" cy="264425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b="1" dirty="0"/>
              <a:t>Visualization &amp; Analysis</a:t>
            </a:r>
          </a:p>
          <a:p>
            <a:pPr marL="285750" indent="-285750" algn="just">
              <a:lnSpc>
                <a:spcPct val="150000"/>
              </a:lnSpc>
              <a:buFont typeface="Arial" panose="020B0604020202020204" pitchFamily="34" charset="0"/>
              <a:buChar char="•"/>
            </a:pPr>
            <a:r>
              <a:rPr lang="en-US" sz="1400" b="1" dirty="0"/>
              <a:t>Visualization:</a:t>
            </a:r>
          </a:p>
          <a:p>
            <a:pPr marL="742950" lvl="1" indent="-285750" algn="just">
              <a:lnSpc>
                <a:spcPct val="150000"/>
              </a:lnSpc>
              <a:buFont typeface="Arial" panose="020B0604020202020204" pitchFamily="34" charset="0"/>
              <a:buChar char="•"/>
            </a:pPr>
            <a:r>
              <a:rPr lang="en-US" sz="1400" dirty="0"/>
              <a:t>Bar Charts: Used to represent the frequency of categories.</a:t>
            </a:r>
          </a:p>
          <a:p>
            <a:pPr marL="742950" lvl="1" indent="-285750" algn="just">
              <a:lnSpc>
                <a:spcPct val="150000"/>
              </a:lnSpc>
              <a:buFont typeface="Arial" panose="020B0604020202020204" pitchFamily="34" charset="0"/>
              <a:buChar char="•"/>
            </a:pPr>
            <a:r>
              <a:rPr lang="en-US" sz="1400" dirty="0"/>
              <a:t>Pie Charts: Used to show the proportion of categories within the whole.</a:t>
            </a:r>
          </a:p>
          <a:p>
            <a:pPr marL="285750" indent="-285750" algn="just">
              <a:lnSpc>
                <a:spcPct val="150000"/>
              </a:lnSpc>
              <a:buFont typeface="Arial" panose="020B0604020202020204" pitchFamily="34" charset="0"/>
              <a:buChar char="•"/>
            </a:pPr>
            <a:r>
              <a:rPr lang="en-US" sz="1400" b="1" dirty="0"/>
              <a:t>Common Analytical Techniques:</a:t>
            </a:r>
          </a:p>
          <a:p>
            <a:pPr marL="742950" lvl="1" indent="-285750" algn="just">
              <a:lnSpc>
                <a:spcPct val="150000"/>
              </a:lnSpc>
              <a:buFont typeface="Arial" panose="020B0604020202020204" pitchFamily="34" charset="0"/>
              <a:buChar char="•"/>
            </a:pPr>
            <a:r>
              <a:rPr lang="en-US" sz="1400" dirty="0"/>
              <a:t>Chi-Square Test: To assess relationships between categorical variables.</a:t>
            </a:r>
          </a:p>
          <a:p>
            <a:pPr marL="742950" lvl="1" indent="-285750" algn="just">
              <a:lnSpc>
                <a:spcPct val="150000"/>
              </a:lnSpc>
              <a:buFont typeface="Arial" panose="020B0604020202020204" pitchFamily="34" charset="0"/>
              <a:buChar char="•"/>
            </a:pPr>
            <a:r>
              <a:rPr lang="en-US" sz="1400" dirty="0"/>
              <a:t>Mode Analysis: To find the most common category.</a:t>
            </a:r>
          </a:p>
          <a:p>
            <a:pPr marL="742950" lvl="1" indent="-285750" algn="just">
              <a:lnSpc>
                <a:spcPct val="150000"/>
              </a:lnSpc>
              <a:buFont typeface="Arial" panose="020B0604020202020204" pitchFamily="34" charset="0"/>
              <a:buChar char="•"/>
            </a:pPr>
            <a:r>
              <a:rPr lang="en-US" sz="1400" dirty="0"/>
              <a:t>Logistic Regression: Often used when categorical data is the dependent variable.</a:t>
            </a:r>
          </a:p>
        </p:txBody>
      </p:sp>
    </p:spTree>
    <p:extLst>
      <p:ext uri="{BB962C8B-B14F-4D97-AF65-F5344CB8AC3E}">
        <p14:creationId xmlns:p14="http://schemas.microsoft.com/office/powerpoint/2010/main" val="2999505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95"/>
            <a:ext cx="10515600" cy="1325563"/>
          </a:xfrm>
        </p:spPr>
        <p:txBody>
          <a:bodyPr/>
          <a:lstStyle/>
          <a:p>
            <a:r>
              <a:rPr lang="en-US" b="1" dirty="0"/>
              <a:t>Handling Missing Categorical Data</a:t>
            </a:r>
            <a:endParaRPr lang="en-IN" dirty="0"/>
          </a:p>
        </p:txBody>
      </p:sp>
      <p:sp>
        <p:nvSpPr>
          <p:cNvPr id="3" name="Content Placeholder 2"/>
          <p:cNvSpPr>
            <a:spLocks noGrp="1"/>
          </p:cNvSpPr>
          <p:nvPr>
            <p:ph idx="1"/>
          </p:nvPr>
        </p:nvSpPr>
        <p:spPr>
          <a:xfrm>
            <a:off x="655320" y="1630953"/>
            <a:ext cx="10515600" cy="2171609"/>
          </a:xfrm>
        </p:spPr>
        <p:txBody>
          <a:bodyPr>
            <a:normAutofit fontScale="77500" lnSpcReduction="20000"/>
          </a:bodyPr>
          <a:lstStyle/>
          <a:p>
            <a:r>
              <a:rPr lang="en-US" dirty="0"/>
              <a:t>There are three types of missing data:</a:t>
            </a:r>
          </a:p>
          <a:p>
            <a:r>
              <a:rPr lang="en-US" dirty="0"/>
              <a:t>Missing Completely At Random (MCAR): When the missing values are not related to any other variable in the dataset.</a:t>
            </a:r>
          </a:p>
          <a:p>
            <a:r>
              <a:rPr lang="en-US" dirty="0"/>
              <a:t>Missing At Random (MAR): When the missing values are related to other variables in the dataset.</a:t>
            </a:r>
          </a:p>
          <a:p>
            <a:r>
              <a:rPr lang="en-US" dirty="0"/>
              <a:t>Missing Not At Random (MNAR): When the missing values are related to the value itself.</a:t>
            </a:r>
          </a:p>
          <a:p>
            <a:endParaRPr lang="en-IN" dirty="0"/>
          </a:p>
        </p:txBody>
      </p:sp>
    </p:spTree>
    <p:extLst>
      <p:ext uri="{BB962C8B-B14F-4D97-AF65-F5344CB8AC3E}">
        <p14:creationId xmlns:p14="http://schemas.microsoft.com/office/powerpoint/2010/main" val="346497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95CD8-81E1-027E-90DF-1F1976C0543D}"/>
              </a:ext>
            </a:extLst>
          </p:cNvPr>
          <p:cNvSpPr>
            <a:spLocks noGrp="1"/>
          </p:cNvSpPr>
          <p:nvPr>
            <p:ph idx="1"/>
          </p:nvPr>
        </p:nvSpPr>
        <p:spPr>
          <a:xfrm>
            <a:off x="838200" y="197242"/>
            <a:ext cx="10515600" cy="5979721"/>
          </a:xfrm>
        </p:spPr>
        <p:txBody>
          <a:bodyPr vert="horz" lIns="91440" tIns="45720" rIns="91440" bIns="45720" rtlCol="0" anchor="t">
            <a:normAutofit fontScale="62500" lnSpcReduction="20000"/>
          </a:bodyPr>
          <a:lstStyle/>
          <a:p>
            <a:pPr marL="0" indent="0">
              <a:buNone/>
            </a:pPr>
            <a:r>
              <a:rPr lang="en-US" dirty="0"/>
              <a:t>1. </a:t>
            </a:r>
            <a:r>
              <a:rPr lang="en-US" b="1" dirty="0"/>
              <a:t>Missing Completely At Random (MCAR)</a:t>
            </a:r>
            <a:endParaRPr lang="en-US" dirty="0">
              <a:ea typeface="Calibri" panose="020F0502020204030204"/>
              <a:cs typeface="Calibri" panose="020F0502020204030204"/>
            </a:endParaRPr>
          </a:p>
          <a:p>
            <a:r>
              <a:rPr lang="en-US" b="1" dirty="0">
                <a:ea typeface="+mn-lt"/>
                <a:cs typeface="+mn-lt"/>
              </a:rPr>
              <a:t>Example:</a:t>
            </a:r>
            <a:r>
              <a:rPr lang="en-US" dirty="0">
                <a:ea typeface="+mn-lt"/>
                <a:cs typeface="+mn-lt"/>
              </a:rPr>
              <a:t> In a survey about health behaviors, some respondents accidentally skip a question about their exercise habits due to a technical glitch in the survey platform. The missing responses are completely random and unrelated to any of the other questions or the respondents' actual exercise habits.</a:t>
            </a:r>
            <a:endParaRPr lang="en-US" dirty="0"/>
          </a:p>
          <a:p>
            <a:r>
              <a:rPr lang="en-US" b="1" dirty="0">
                <a:ea typeface="+mn-lt"/>
                <a:cs typeface="+mn-lt"/>
              </a:rPr>
              <a:t>Explanation:</a:t>
            </a:r>
            <a:r>
              <a:rPr lang="en-US" dirty="0">
                <a:ea typeface="+mn-lt"/>
                <a:cs typeface="+mn-lt"/>
              </a:rPr>
              <a:t> The missing data (exercise habits) is not related to any other variables or the missing data itself. The reason for the missingness is purely random and unrelated to the data collection process or the characteristics of the respondents.</a:t>
            </a:r>
            <a:endParaRPr lang="en-US" dirty="0"/>
          </a:p>
          <a:p>
            <a:pPr marL="0" indent="0">
              <a:buNone/>
            </a:pPr>
            <a:r>
              <a:rPr lang="en-US" dirty="0"/>
              <a:t>2. </a:t>
            </a:r>
            <a:r>
              <a:rPr lang="en-US" b="1" dirty="0"/>
              <a:t>Missing At Random (MAR)</a:t>
            </a:r>
            <a:endParaRPr lang="en-US" dirty="0">
              <a:ea typeface="Calibri" panose="020F0502020204030204"/>
              <a:cs typeface="Calibri" panose="020F0502020204030204"/>
            </a:endParaRPr>
          </a:p>
          <a:p>
            <a:r>
              <a:rPr lang="en-US" b="1" dirty="0">
                <a:ea typeface="+mn-lt"/>
                <a:cs typeface="+mn-lt"/>
              </a:rPr>
              <a:t>Example:</a:t>
            </a:r>
            <a:r>
              <a:rPr lang="en-US" dirty="0">
                <a:ea typeface="+mn-lt"/>
                <a:cs typeface="+mn-lt"/>
              </a:rPr>
              <a:t> In a health study, the likelihood of missing data on a variable like cholesterol levels is related to whether participants have visited a specialist (an observed variable). People who have visited a specialist are more likely to have their cholesterol levels recorded. However, within the group of participants who have visited specialists, the missingness in cholesterol data is random and unrelated to the cholesterol levels themselves.</a:t>
            </a:r>
            <a:endParaRPr lang="en-US" dirty="0"/>
          </a:p>
          <a:p>
            <a:r>
              <a:rPr lang="en-US" b="1" dirty="0">
                <a:ea typeface="+mn-lt"/>
                <a:cs typeface="+mn-lt"/>
              </a:rPr>
              <a:t>Explanation:</a:t>
            </a:r>
            <a:r>
              <a:rPr lang="en-US" dirty="0">
                <a:ea typeface="+mn-lt"/>
                <a:cs typeface="+mn-lt"/>
              </a:rPr>
              <a:t> The missing data is related to whether participants have visited a specialist (an observed variable), but the missingness does not depend on the cholesterol levels themselves. The missingness can be explained by other observed variables.</a:t>
            </a:r>
            <a:endParaRPr lang="en-US" dirty="0"/>
          </a:p>
          <a:p>
            <a:pPr marL="0" indent="0">
              <a:buNone/>
            </a:pPr>
            <a:r>
              <a:rPr lang="en-US" dirty="0"/>
              <a:t>3. </a:t>
            </a:r>
            <a:r>
              <a:rPr lang="en-US" b="1" dirty="0"/>
              <a:t>Missing Not At Random (MNAR)</a:t>
            </a:r>
            <a:endParaRPr lang="en-US" dirty="0">
              <a:ea typeface="Calibri" panose="020F0502020204030204"/>
              <a:cs typeface="Calibri" panose="020F0502020204030204"/>
            </a:endParaRPr>
          </a:p>
          <a:p>
            <a:r>
              <a:rPr lang="en-US" b="1" dirty="0">
                <a:ea typeface="+mn-lt"/>
                <a:cs typeface="+mn-lt"/>
              </a:rPr>
              <a:t>Example:</a:t>
            </a:r>
            <a:r>
              <a:rPr lang="en-US" dirty="0">
                <a:ea typeface="+mn-lt"/>
                <a:cs typeface="+mn-lt"/>
              </a:rPr>
              <a:t> In a survey on income, high-income individuals are less likely to report their exact income. The probability of not reporting income is related to the income level itself—those with higher incomes are more likely to skip the income question.</a:t>
            </a:r>
            <a:endParaRPr lang="en-US" dirty="0"/>
          </a:p>
          <a:p>
            <a:r>
              <a:rPr lang="en-US" b="1" dirty="0">
                <a:ea typeface="+mn-lt"/>
                <a:cs typeface="+mn-lt"/>
              </a:rPr>
              <a:t>Explanation:</a:t>
            </a:r>
            <a:r>
              <a:rPr lang="en-US" dirty="0">
                <a:ea typeface="+mn-lt"/>
                <a:cs typeface="+mn-lt"/>
              </a:rPr>
              <a:t> The missing data (income) is directly related to the value of the missing data itself. The likelihood of missingness depends on the income level, which is the value that's missing. This creates a situation where the missingness cannot be explained by other variables but rather by the value of the missing data.</a:t>
            </a:r>
            <a:endParaRPr lang="en-US" dirty="0"/>
          </a:p>
          <a:p>
            <a:endParaRPr lang="en-US" dirty="0">
              <a:ea typeface="Calibri"/>
              <a:cs typeface="Calibri"/>
            </a:endParaRPr>
          </a:p>
        </p:txBody>
      </p:sp>
    </p:spTree>
    <p:extLst>
      <p:ext uri="{BB962C8B-B14F-4D97-AF65-F5344CB8AC3E}">
        <p14:creationId xmlns:p14="http://schemas.microsoft.com/office/powerpoint/2010/main" val="70411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5BB85A-ED08-D72F-9451-5CA5A6CED85F}"/>
              </a:ext>
            </a:extLst>
          </p:cNvPr>
          <p:cNvSpPr/>
          <p:nvPr/>
        </p:nvSpPr>
        <p:spPr>
          <a:xfrm>
            <a:off x="1002175" y="1826282"/>
            <a:ext cx="8883569" cy="646331"/>
          </a:xfrm>
          <a:prstGeom prst="rect">
            <a:avLst/>
          </a:prstGeom>
        </p:spPr>
        <p:txBody>
          <a:bodyPr wrap="square">
            <a:spAutoFit/>
          </a:bodyPr>
          <a:lstStyle/>
          <a:p>
            <a:r>
              <a:rPr lang="en-US" b="1" dirty="0">
                <a:solidFill>
                  <a:srgbClr val="242424"/>
                </a:solidFill>
                <a:latin typeface="sohne"/>
              </a:rPr>
              <a:t>Imputation Method 1: Most Frequent Class</a:t>
            </a:r>
          </a:p>
          <a:p>
            <a:r>
              <a:rPr lang="en-US" dirty="0">
                <a:solidFill>
                  <a:srgbClr val="242424"/>
                </a:solidFill>
                <a:latin typeface="source-serif-pro"/>
              </a:rPr>
              <a:t>Replacing the nulls with the most frequent class.</a:t>
            </a:r>
            <a:endParaRPr lang="en-US" b="0" i="0" dirty="0">
              <a:solidFill>
                <a:srgbClr val="242424"/>
              </a:solidFill>
              <a:effectLst/>
              <a:latin typeface="source-serif-pro"/>
            </a:endParaRPr>
          </a:p>
        </p:txBody>
      </p:sp>
      <p:sp>
        <p:nvSpPr>
          <p:cNvPr id="12" name="TextBox 11">
            <a:extLst>
              <a:ext uri="{FF2B5EF4-FFF2-40B4-BE49-F238E27FC236}">
                <a16:creationId xmlns:a16="http://schemas.microsoft.com/office/drawing/2014/main" id="{5F6B1BEF-3619-D2D5-E590-948966FAB76B}"/>
              </a:ext>
            </a:extLst>
          </p:cNvPr>
          <p:cNvSpPr txBox="1"/>
          <p:nvPr/>
        </p:nvSpPr>
        <p:spPr>
          <a:xfrm>
            <a:off x="760071" y="3200400"/>
            <a:ext cx="1063327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42424"/>
                </a:solidFill>
                <a:latin typeface="sohne"/>
                <a:cs typeface="Segoe UI"/>
              </a:rPr>
              <a:t>Imputation Method 2: </a:t>
            </a:r>
            <a:r>
              <a:rPr lang="en-US" b="1" dirty="0">
                <a:cs typeface="Segoe UI"/>
              </a:rPr>
              <a:t>Missing Category Imp( similar to </a:t>
            </a:r>
            <a:r>
              <a:rPr lang="en-US" b="1" dirty="0" err="1">
                <a:cs typeface="Segoe UI"/>
              </a:rPr>
              <a:t>aribatory</a:t>
            </a:r>
            <a:r>
              <a:rPr lang="en-US" b="1" dirty="0">
                <a:cs typeface="Segoe UI"/>
              </a:rPr>
              <a:t> of numerical as fixed value is used)</a:t>
            </a:r>
            <a:r>
              <a:rPr lang="en-IN" dirty="0">
                <a:cs typeface="Segoe UI"/>
              </a:rPr>
              <a:t>​</a:t>
            </a:r>
          </a:p>
          <a:p>
            <a:r>
              <a:rPr lang="en-US" sz="1400" dirty="0">
                <a:latin typeface="sohne"/>
                <a:cs typeface="Segoe UI"/>
              </a:rPr>
              <a:t>​</a:t>
            </a:r>
          </a:p>
          <a:p>
            <a:r>
              <a:rPr lang="en-US" sz="1400" b="1" dirty="0">
                <a:solidFill>
                  <a:srgbClr val="242424"/>
                </a:solidFill>
                <a:latin typeface="sohne"/>
                <a:cs typeface="Segoe UI"/>
              </a:rPr>
              <a:t>Fill </a:t>
            </a:r>
            <a:r>
              <a:rPr lang="en-US" sz="1400" b="1" dirty="0" err="1">
                <a:solidFill>
                  <a:srgbClr val="242424"/>
                </a:solidFill>
                <a:latin typeface="sohne"/>
                <a:cs typeface="Segoe UI"/>
              </a:rPr>
              <a:t>na</a:t>
            </a:r>
            <a:r>
              <a:rPr lang="en-US" sz="1400" b="1" dirty="0">
                <a:solidFill>
                  <a:srgbClr val="242424"/>
                </a:solidFill>
                <a:latin typeface="sohne"/>
                <a:cs typeface="Segoe UI"/>
              </a:rPr>
              <a:t> with “Unknown” and maintain the count of “unknowns”</a:t>
            </a:r>
            <a:r>
              <a:rPr lang="en-US" sz="1400" dirty="0">
                <a:latin typeface="sohne"/>
                <a:cs typeface="Segoe UI"/>
              </a:rPr>
              <a:t>​</a:t>
            </a:r>
          </a:p>
          <a:p>
            <a:r>
              <a:rPr lang="en-US" dirty="0">
                <a:cs typeface="Segoe UI"/>
              </a:rPr>
              <a:t>Maintaining a separate count of unknowns to </a:t>
            </a:r>
            <a:r>
              <a:rPr lang="en-US" dirty="0" err="1">
                <a:cs typeface="Segoe UI"/>
              </a:rPr>
              <a:t>analyse</a:t>
            </a:r>
            <a:r>
              <a:rPr lang="en-US" dirty="0">
                <a:cs typeface="Segoe UI"/>
              </a:rPr>
              <a:t> and access them separately​</a:t>
            </a:r>
            <a:endParaRPr lang="en-US" dirty="0">
              <a:ea typeface="Calibri"/>
              <a:cs typeface="Segoe UI"/>
            </a:endParaRPr>
          </a:p>
        </p:txBody>
      </p:sp>
      <p:sp>
        <p:nvSpPr>
          <p:cNvPr id="13" name="TextBox 12">
            <a:extLst>
              <a:ext uri="{FF2B5EF4-FFF2-40B4-BE49-F238E27FC236}">
                <a16:creationId xmlns:a16="http://schemas.microsoft.com/office/drawing/2014/main" id="{C34615B3-7308-459D-899F-48C05108FC63}"/>
              </a:ext>
            </a:extLst>
          </p:cNvPr>
          <p:cNvSpPr txBox="1"/>
          <p:nvPr/>
        </p:nvSpPr>
        <p:spPr>
          <a:xfrm>
            <a:off x="480349" y="432122"/>
            <a:ext cx="111927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Calibri Light"/>
                <a:ea typeface="Calibri Light"/>
                <a:cs typeface="Calibri Light"/>
              </a:rPr>
              <a:t>Handling Missing Categorical Data</a:t>
            </a:r>
            <a:r>
              <a:rPr lang="en-US" sz="4400">
                <a:latin typeface="Calibri Light"/>
                <a:ea typeface="Calibri Light"/>
                <a:cs typeface="Calibri Light"/>
              </a:rPr>
              <a:t>​</a:t>
            </a:r>
            <a:endParaRPr lang="en-US"/>
          </a:p>
        </p:txBody>
      </p:sp>
    </p:spTree>
    <p:extLst>
      <p:ext uri="{BB962C8B-B14F-4D97-AF65-F5344CB8AC3E}">
        <p14:creationId xmlns:p14="http://schemas.microsoft.com/office/powerpoint/2010/main" val="2837894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365125"/>
            <a:ext cx="11105606" cy="1325563"/>
          </a:xfrm>
        </p:spPr>
        <p:txBody>
          <a:bodyPr>
            <a:normAutofit fontScale="90000"/>
          </a:bodyPr>
          <a:lstStyle/>
          <a:p>
            <a:r>
              <a:rPr lang="en-US" b="1" dirty="0"/>
              <a:t>Handling Missing Categorical Data | Simple Imputer | Most Frequent Imputation</a:t>
            </a:r>
            <a:br>
              <a:rPr lang="en-US" b="1" dirty="0"/>
            </a:br>
            <a:endParaRPr lang="en-IN" dirty="0"/>
          </a:p>
        </p:txBody>
      </p:sp>
      <p:sp>
        <p:nvSpPr>
          <p:cNvPr id="4" name="Rectangle 1"/>
          <p:cNvSpPr>
            <a:spLocks noGrp="1" noChangeArrowheads="1"/>
          </p:cNvSpPr>
          <p:nvPr>
            <p:ph idx="1"/>
          </p:nvPr>
        </p:nvSpPr>
        <p:spPr bwMode="auto">
          <a:xfrm>
            <a:off x="248194" y="1687354"/>
            <a:ext cx="1144306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What is Frequent Category Imputation?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 technique for replacing missing values in categorical variables with the most frequent category observed in that variable.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Commonly used for categorical variables, though the </a:t>
            </a:r>
            <a:r>
              <a:rPr lang="en-US" altLang="en-US" sz="1800" dirty="0" err="1">
                <a:latin typeface="Arial" panose="020B0604020202020204" pitchFamily="34" charset="0"/>
              </a:rPr>
              <a:t>CategoricalImputer</a:t>
            </a:r>
            <a:r>
              <a:rPr lang="en-US" altLang="en-US" sz="1800" dirty="0">
                <a:latin typeface="Arial" panose="020B0604020202020204" pitchFamily="34" charset="0"/>
              </a:rPr>
              <a:t>() can also handle numerical variables.</a:t>
            </a:r>
          </a:p>
          <a:p>
            <a:pPr marL="457200" lvl="1" indent="0" eaLnBrk="0" fontAlgn="base" hangingPunct="0">
              <a:lnSpc>
                <a:spcPct val="100000"/>
              </a:lnSpc>
              <a:spcBef>
                <a:spcPct val="0"/>
              </a:spcBef>
              <a:spcAft>
                <a:spcPct val="0"/>
              </a:spcAft>
              <a:buFontTx/>
              <a:buChar char="•"/>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When to Use It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Best suited for data that is Missing Completely at Random (MCAR), where the missing values are not related to any other variable or value in the dataset.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Particularly useful when the proportion of missing data is small.</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How It Works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Identify the most frequent category in the variable.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Replace all missing values with this category.</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Example: If "Red" is the most common color in a dataset, all missing color values would be replaced with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6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8823" y="395665"/>
            <a:ext cx="1149531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algn="just"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Fast and Easy</a:t>
            </a:r>
            <a:r>
              <a:rPr kumimoji="0" lang="en-US" altLang="en-US" b="0" i="0" u="none" strike="noStrike" cap="none" normalizeH="0" baseline="0" dirty="0">
                <a:ln>
                  <a:noFill/>
                </a:ln>
                <a:solidFill>
                  <a:schemeClr val="tx1"/>
                </a:solidFill>
                <a:effectLst/>
                <a:latin typeface="Arial" panose="020B0604020202020204" pitchFamily="34" charset="0"/>
              </a:rPr>
              <a:t>: Simple to apply, requiring minimal computational resources.</a:t>
            </a:r>
          </a:p>
          <a:p>
            <a:pPr lvl="1" algn="just"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Complete Data</a:t>
            </a:r>
            <a:r>
              <a:rPr kumimoji="0" lang="en-US" altLang="en-US" b="0" i="0" u="none" strike="noStrike" cap="none" normalizeH="0" baseline="0" dirty="0">
                <a:ln>
                  <a:noFill/>
                </a:ln>
                <a:solidFill>
                  <a:schemeClr val="tx1"/>
                </a:solidFill>
                <a:effectLst/>
                <a:latin typeface="Arial" panose="020B0604020202020204" pitchFamily="34" charset="0"/>
              </a:rPr>
              <a:t>: Provides a straightforward method to achieve a dataset with no missing categorical values.</a:t>
            </a:r>
          </a:p>
          <a:p>
            <a:pPr lvl="1" algn="just"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algn="just"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Distorts Correlation</a:t>
            </a:r>
            <a:r>
              <a:rPr kumimoji="0" lang="en-US" altLang="en-US" b="0" i="0" u="none" strike="noStrike" cap="none" normalizeH="0" baseline="0" dirty="0">
                <a:ln>
                  <a:noFill/>
                </a:ln>
                <a:solidFill>
                  <a:schemeClr val="tx1"/>
                </a:solidFill>
                <a:effectLst/>
                <a:latin typeface="Arial" panose="020B0604020202020204" pitchFamily="34" charset="0"/>
              </a:rPr>
              <a:t>:</a:t>
            </a:r>
          </a:p>
          <a:p>
            <a:pPr lvl="2"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Imputed values may alter the relationship between the variable and other features.</a:t>
            </a:r>
          </a:p>
          <a:p>
            <a:pPr lvl="1" algn="just"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Over-representation</a:t>
            </a:r>
            <a:r>
              <a:rPr kumimoji="0" lang="en-US" altLang="en-US" b="0" i="0" u="none" strike="noStrike" cap="none" normalizeH="0" baseline="0" dirty="0">
                <a:ln>
                  <a:noFill/>
                </a:ln>
                <a:solidFill>
                  <a:schemeClr val="tx1"/>
                </a:solidFill>
                <a:effectLst/>
                <a:latin typeface="Arial" panose="020B0604020202020204" pitchFamily="34" charset="0"/>
              </a:rPr>
              <a:t>:</a:t>
            </a:r>
          </a:p>
          <a:p>
            <a:pPr lvl="2"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Can lead to an inflated proportion of the most frequent category, which might skew model predictions.</a:t>
            </a:r>
          </a:p>
          <a:p>
            <a:pPr lvl="2" algn="just"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Best Practices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algn="just"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Use Sparingly</a:t>
            </a:r>
            <a:r>
              <a:rPr kumimoji="0" lang="en-US" altLang="en-US" b="0" i="0" u="none" strike="noStrike" cap="none" normalizeH="0" baseline="0" dirty="0">
                <a:ln>
                  <a:noFill/>
                </a:ln>
                <a:solidFill>
                  <a:schemeClr val="tx1"/>
                </a:solidFill>
                <a:effectLst/>
                <a:latin typeface="Arial" panose="020B0604020202020204" pitchFamily="34" charset="0"/>
              </a:rPr>
              <a:t>: Ideal when missing values are a small percentage of the dataset to avoid over-representation issues.</a:t>
            </a:r>
          </a:p>
          <a:p>
            <a:pPr lvl="1" algn="just"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Compatibility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with tree-based models, </a:t>
            </a:r>
            <a:r>
              <a:rPr kumimoji="0" lang="en-US" altLang="en-US" sz="1800" b="0" i="0" u="none" strike="noStrike" cap="none" normalizeH="0" baseline="0" dirty="0" err="1">
                <a:ln>
                  <a:noFill/>
                </a:ln>
                <a:solidFill>
                  <a:schemeClr val="tx1"/>
                </a:solidFill>
                <a:effectLst/>
                <a:latin typeface="Arial" panose="020B0604020202020204" pitchFamily="34" charset="0"/>
              </a:rPr>
              <a:t>kNN</a:t>
            </a:r>
            <a:r>
              <a:rPr kumimoji="0" lang="en-US" altLang="en-US" sz="1800" b="0" i="0" u="none" strike="noStrike" cap="none" normalizeH="0" baseline="0" dirty="0">
                <a:ln>
                  <a:noFill/>
                </a:ln>
                <a:solidFill>
                  <a:schemeClr val="tx1"/>
                </a:solidFill>
                <a:effectLst/>
                <a:latin typeface="Arial" panose="020B0604020202020204" pitchFamily="34" charset="0"/>
              </a:rPr>
              <a:t>, SVM, and ensemble models, which are less sensitive to the distribution of categorical values.</a:t>
            </a:r>
          </a:p>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7080069" y="5878286"/>
            <a:ext cx="4572000" cy="369332"/>
          </a:xfrm>
          <a:prstGeom prst="rect">
            <a:avLst/>
          </a:prstGeom>
          <a:noFill/>
        </p:spPr>
        <p:txBody>
          <a:bodyPr wrap="square" rtlCol="0">
            <a:spAutoFit/>
          </a:bodyPr>
          <a:lstStyle/>
          <a:p>
            <a:r>
              <a:rPr lang="en-US" b="1" dirty="0"/>
              <a:t>missing </a:t>
            </a:r>
            <a:r>
              <a:rPr lang="en-US" b="1" dirty="0" err="1"/>
              <a:t>categ</a:t>
            </a:r>
            <a:r>
              <a:rPr lang="en-US" b="1" dirty="0"/>
              <a:t>. codes </a:t>
            </a:r>
            <a:endParaRPr lang="en-IN" b="1" dirty="0"/>
          </a:p>
        </p:txBody>
      </p:sp>
    </p:spTree>
    <p:extLst>
      <p:ext uri="{BB962C8B-B14F-4D97-AF65-F5344CB8AC3E}">
        <p14:creationId xmlns:p14="http://schemas.microsoft.com/office/powerpoint/2010/main" val="1989952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imputation</a:t>
            </a:r>
            <a:br>
              <a:rPr lang="en-US" dirty="0"/>
            </a:br>
            <a:endParaRPr lang="en-IN" dirty="0"/>
          </a:p>
        </p:txBody>
      </p:sp>
      <p:sp>
        <p:nvSpPr>
          <p:cNvPr id="3" name="Content Placeholder 2"/>
          <p:cNvSpPr>
            <a:spLocks noGrp="1"/>
          </p:cNvSpPr>
          <p:nvPr>
            <p:ph idx="1"/>
          </p:nvPr>
        </p:nvSpPr>
        <p:spPr>
          <a:xfrm>
            <a:off x="367937" y="1027906"/>
            <a:ext cx="11297194" cy="5438208"/>
          </a:xfrm>
        </p:spPr>
        <p:txBody>
          <a:bodyPr>
            <a:noAutofit/>
          </a:bodyPr>
          <a:lstStyle/>
          <a:p>
            <a:pPr algn="just">
              <a:lnSpc>
                <a:spcPct val="150000"/>
              </a:lnSpc>
            </a:pPr>
            <a:r>
              <a:rPr lang="en-US" sz="1800" dirty="0"/>
              <a:t>During categorical imputation, replace missing values in a categorical variable with a specific new label, such as </a:t>
            </a:r>
            <a:r>
              <a:rPr lang="en-US" sz="1800" b="1" dirty="0"/>
              <a:t>‘Missing’ or ‘</a:t>
            </a:r>
            <a:r>
              <a:rPr lang="en-US" sz="1800" b="1" dirty="0" err="1"/>
              <a:t>NaN</a:t>
            </a:r>
            <a:r>
              <a:rPr lang="en-US" sz="1800" b="1" dirty="0"/>
              <a:t>’ </a:t>
            </a:r>
          </a:p>
          <a:p>
            <a:pPr algn="just">
              <a:lnSpc>
                <a:spcPct val="150000"/>
              </a:lnSpc>
            </a:pPr>
            <a:r>
              <a:rPr lang="en-US" sz="1800" dirty="0"/>
              <a:t>In essence, it consists of treating the missing observations as a category in itself.</a:t>
            </a:r>
          </a:p>
          <a:p>
            <a:pPr algn="just">
              <a:lnSpc>
                <a:spcPct val="150000"/>
              </a:lnSpc>
            </a:pPr>
            <a:r>
              <a:rPr lang="en-US" sz="1800" dirty="0"/>
              <a:t>This method is suited for MNAR data because it marks the missing values with a new label, instead of replacing them with statistical estimates that may introduce bias in our data.</a:t>
            </a:r>
          </a:p>
          <a:p>
            <a:pPr>
              <a:lnSpc>
                <a:spcPct val="100000"/>
              </a:lnSpc>
            </a:pPr>
            <a:r>
              <a:rPr lang="en-US" sz="1800" b="1" dirty="0"/>
              <a:t>Advantages:</a:t>
            </a:r>
          </a:p>
          <a:p>
            <a:pPr>
              <a:lnSpc>
                <a:spcPct val="100000"/>
              </a:lnSpc>
            </a:pPr>
            <a:r>
              <a:rPr lang="en-US" sz="1800" dirty="0"/>
              <a:t>Fast and easy way to obtain complete data.</a:t>
            </a:r>
          </a:p>
          <a:p>
            <a:pPr>
              <a:lnSpc>
                <a:spcPct val="100000"/>
              </a:lnSpc>
            </a:pPr>
            <a:r>
              <a:rPr lang="en-US" sz="1800" dirty="0"/>
              <a:t>Flags missing values.</a:t>
            </a:r>
          </a:p>
          <a:p>
            <a:pPr>
              <a:lnSpc>
                <a:spcPct val="100000"/>
              </a:lnSpc>
            </a:pPr>
            <a:r>
              <a:rPr lang="en-US" sz="1800" dirty="0"/>
              <a:t>No assumption made on the data.</a:t>
            </a:r>
          </a:p>
          <a:p>
            <a:pPr>
              <a:lnSpc>
                <a:spcPct val="100000"/>
              </a:lnSpc>
            </a:pPr>
            <a:r>
              <a:rPr lang="en-US" sz="1800" b="1" dirty="0"/>
              <a:t>Limitations:</a:t>
            </a:r>
            <a:endParaRPr lang="en-US" sz="1800" dirty="0"/>
          </a:p>
          <a:p>
            <a:pPr>
              <a:lnSpc>
                <a:spcPct val="100000"/>
              </a:lnSpc>
            </a:pPr>
            <a:r>
              <a:rPr lang="en-US" sz="1800" dirty="0"/>
              <a:t>If the proportion of missing values is little, creating an additional category might introduce noise.</a:t>
            </a:r>
            <a:endParaRPr lang="en-US" sz="1800" b="1" dirty="0"/>
          </a:p>
          <a:p>
            <a:pPr>
              <a:lnSpc>
                <a:spcPct val="100000"/>
              </a:lnSpc>
            </a:pPr>
            <a:r>
              <a:rPr lang="en-US" sz="1800" b="1" dirty="0"/>
              <a:t>The </a:t>
            </a:r>
            <a:r>
              <a:rPr lang="en-US" sz="1800" b="1" dirty="0" err="1"/>
              <a:t>CategoricalImputer</a:t>
            </a:r>
            <a:r>
              <a:rPr lang="en-US" sz="1800" b="1" dirty="0"/>
              <a:t>() implements categorical imputation.</a:t>
            </a:r>
            <a:endParaRPr lang="en-IN" sz="1800" b="1" dirty="0"/>
          </a:p>
        </p:txBody>
      </p:sp>
      <p:sp>
        <p:nvSpPr>
          <p:cNvPr id="5" name="TextBox 4"/>
          <p:cNvSpPr txBox="1"/>
          <p:nvPr/>
        </p:nvSpPr>
        <p:spPr>
          <a:xfrm>
            <a:off x="7223760" y="6281448"/>
            <a:ext cx="4572000" cy="369332"/>
          </a:xfrm>
          <a:prstGeom prst="rect">
            <a:avLst/>
          </a:prstGeom>
          <a:noFill/>
        </p:spPr>
        <p:txBody>
          <a:bodyPr wrap="square" rtlCol="0">
            <a:spAutoFit/>
          </a:bodyPr>
          <a:lstStyle/>
          <a:p>
            <a:r>
              <a:rPr lang="en-US" b="1" dirty="0"/>
              <a:t>missing </a:t>
            </a:r>
            <a:r>
              <a:rPr lang="en-US" b="1" dirty="0" err="1"/>
              <a:t>categ</a:t>
            </a:r>
            <a:r>
              <a:rPr lang="en-US" b="1" dirty="0"/>
              <a:t>. codes </a:t>
            </a:r>
            <a:endParaRPr lang="en-IN" b="1" dirty="0"/>
          </a:p>
        </p:txBody>
      </p:sp>
    </p:spTree>
    <p:extLst>
      <p:ext uri="{BB962C8B-B14F-4D97-AF65-F5344CB8AC3E}">
        <p14:creationId xmlns:p14="http://schemas.microsoft.com/office/powerpoint/2010/main" val="1666477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508" y="129994"/>
            <a:ext cx="10515600" cy="379458"/>
          </a:xfrm>
        </p:spPr>
        <p:txBody>
          <a:bodyPr>
            <a:normAutofit fontScale="90000"/>
          </a:bodyPr>
          <a:lstStyle/>
          <a:p>
            <a:r>
              <a:rPr lang="en-IN" b="1" dirty="0"/>
              <a:t>Missing Indicator </a:t>
            </a:r>
            <a:endParaRPr lang="en-IN" dirty="0"/>
          </a:p>
        </p:txBody>
      </p:sp>
      <p:sp>
        <p:nvSpPr>
          <p:cNvPr id="4" name="Rectangle 1"/>
          <p:cNvSpPr>
            <a:spLocks noChangeArrowheads="1"/>
          </p:cNvSpPr>
          <p:nvPr/>
        </p:nvSpPr>
        <p:spPr bwMode="auto">
          <a:xfrm>
            <a:off x="184731" y="681865"/>
            <a:ext cx="11201399" cy="660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Adding missing indicators involves creating binary variables (indicators) that flag the presence of missing values in the dataset.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Value 0</a:t>
            </a:r>
            <a:r>
              <a:rPr kumimoji="0" lang="en-US" altLang="en-US" sz="1400" b="0" i="0" u="none" strike="noStrike" cap="none" normalizeH="0" baseline="0" dirty="0">
                <a:ln>
                  <a:noFill/>
                </a:ln>
                <a:solidFill>
                  <a:schemeClr val="tx1"/>
                </a:solidFill>
                <a:effectLst/>
                <a:latin typeface="Arial" panose="020B0604020202020204" pitchFamily="34" charset="0"/>
              </a:rPr>
              <a:t>: Indicates an observed value.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Value 1</a:t>
            </a:r>
            <a:r>
              <a:rPr kumimoji="0" lang="en-US" altLang="en-US" sz="1400" b="0" i="0" u="none" strike="noStrike" cap="none" normalizeH="0" baseline="0" dirty="0">
                <a:ln>
                  <a:noFill/>
                </a:ln>
                <a:solidFill>
                  <a:schemeClr val="tx1"/>
                </a:solidFill>
                <a:effectLst/>
                <a:latin typeface="Arial" panose="020B0604020202020204" pitchFamily="34" charset="0"/>
              </a:rPr>
              <a:t>: Indicates a missing value.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Points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Does Not Replace Missing Data</a:t>
            </a:r>
            <a:r>
              <a:rPr kumimoji="0" lang="en-US" altLang="en-US" sz="1400" b="0" i="0" u="none" strike="noStrike" cap="none" normalizeH="0" baseline="0" dirty="0">
                <a:ln>
                  <a:noFill/>
                </a:ln>
                <a:solidFill>
                  <a:schemeClr val="tx1"/>
                </a:solidFill>
                <a:effectLst/>
                <a:latin typeface="Arial" panose="020B0604020202020204" pitchFamily="34" charset="0"/>
              </a:rPr>
              <a:t>: The method only highlights missing values without imputing them.</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Used in Combination</a:t>
            </a:r>
            <a:r>
              <a:rPr kumimoji="0" lang="en-US" altLang="en-US" sz="1400" b="0" i="0" u="none" strike="noStrike" cap="none" normalizeH="0" baseline="0" dirty="0">
                <a:ln>
                  <a:noFill/>
                </a:ln>
                <a:solidFill>
                  <a:schemeClr val="tx1"/>
                </a:solidFill>
                <a:effectLst/>
                <a:latin typeface="Arial" panose="020B0604020202020204" pitchFamily="34" charset="0"/>
              </a:rPr>
              <a:t>: Typically paired with other imputation methods (e.g., mean/median imputation for numerical data, frequent category imputation for categorical data).</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Advantages</a:t>
            </a:r>
          </a:p>
          <a:p>
            <a:pPr lvl="1"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Captures Importance of </a:t>
            </a:r>
            <a:r>
              <a:rPr kumimoji="0" lang="en-US" altLang="en-US" sz="1400" b="1" i="0" u="none" strike="noStrike" cap="none" normalizeH="0" baseline="0" dirty="0" err="1">
                <a:ln>
                  <a:noFill/>
                </a:ln>
                <a:solidFill>
                  <a:schemeClr val="tx1"/>
                </a:solidFill>
                <a:effectLst/>
                <a:latin typeface="Arial" panose="020B0604020202020204" pitchFamily="34" charset="0"/>
              </a:rPr>
              <a:t>Missingness</a:t>
            </a:r>
            <a:r>
              <a:rPr kumimoji="0" lang="en-US" altLang="en-US" sz="1400" b="0" i="0" u="none" strike="noStrike" cap="none" normalizeH="0" baseline="0" dirty="0">
                <a:ln>
                  <a:noFill/>
                </a:ln>
                <a:solidFill>
                  <a:schemeClr val="tx1"/>
                </a:solidFill>
                <a:effectLst/>
                <a:latin typeface="Arial" panose="020B0604020202020204" pitchFamily="34" charset="0"/>
              </a:rPr>
              <a:t>: Helps the model recognize patterns where missing data might be informative (e.g., higher default rates where income data is missing).</a:t>
            </a:r>
          </a:p>
          <a:p>
            <a:pPr lvl="1"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Useful in Predictive Models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Missingness</a:t>
            </a:r>
            <a:r>
              <a:rPr kumimoji="0" lang="en-US" altLang="en-US" sz="1400" b="0" i="0" u="none" strike="noStrike" cap="none" normalizeH="0" baseline="0" dirty="0">
                <a:ln>
                  <a:noFill/>
                </a:ln>
                <a:solidFill>
                  <a:schemeClr val="tx1"/>
                </a:solidFill>
                <a:effectLst/>
                <a:latin typeface="Arial" panose="020B0604020202020204" pitchFamily="34" charset="0"/>
              </a:rPr>
              <a:t> itself can sometimes be a predictive feature.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Limitations</a:t>
            </a:r>
          </a:p>
          <a:p>
            <a:pPr lvl="1"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Expands Dimensionality</a:t>
            </a:r>
            <a:r>
              <a:rPr kumimoji="0" lang="en-US" altLang="en-US" sz="1400" b="0" i="0" u="none" strike="noStrike" cap="none" normalizeH="0" baseline="0" dirty="0">
                <a:ln>
                  <a:noFill/>
                </a:ln>
                <a:solidFill>
                  <a:schemeClr val="tx1"/>
                </a:solidFill>
                <a:effectLst/>
                <a:latin typeface="Arial" panose="020B0604020202020204" pitchFamily="34" charset="0"/>
              </a:rPr>
              <a:t>: Each missing indicator adds a new feature to the dataset, which can increase model complexity, especially in high-dimensional data.</a:t>
            </a:r>
          </a:p>
          <a:p>
            <a:pPr lvl="1" algn="just" eaLnBrk="0" fontAlgn="base" hangingPunct="0">
              <a:lnSpc>
                <a:spcPct val="15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Not Effective Alone</a:t>
            </a:r>
            <a:r>
              <a:rPr kumimoji="0" lang="en-US" altLang="en-US" sz="1400" b="0" i="0" u="none" strike="noStrike" cap="none" normalizeH="0" baseline="0" dirty="0">
                <a:ln>
                  <a:noFill/>
                </a:ln>
                <a:solidFill>
                  <a:schemeClr val="tx1"/>
                </a:solidFill>
                <a:effectLst/>
                <a:latin typeface="Arial" panose="020B0604020202020204" pitchFamily="34" charset="0"/>
              </a:rPr>
              <a:t>: Needs to be paired with an imputation strategy for the model to work effectively.</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Implementation:</a:t>
            </a:r>
          </a:p>
          <a:p>
            <a:pPr lvl="0" algn="just" eaLnBrk="0" fontAlgn="base" hangingPunct="0">
              <a:lnSpc>
                <a:spcPct val="150000"/>
              </a:lnSpc>
              <a:spcBef>
                <a:spcPct val="0"/>
              </a:spcBef>
              <a:spcAft>
                <a:spcPct val="0"/>
              </a:spcAft>
            </a:pPr>
            <a:r>
              <a:rPr lang="en-US" altLang="en-US" sz="1400" b="1" dirty="0" err="1">
                <a:latin typeface="Arial" panose="020B0604020202020204" pitchFamily="34" charset="0"/>
              </a:rPr>
              <a:t>Scikit</a:t>
            </a:r>
            <a:r>
              <a:rPr lang="en-US" altLang="en-US" sz="1400" b="1" dirty="0">
                <a:latin typeface="Arial" panose="020B0604020202020204" pitchFamily="34" charset="0"/>
              </a:rPr>
              <a:t>-learn Example: The </a:t>
            </a:r>
            <a:r>
              <a:rPr lang="en-US" altLang="en-US" sz="1400" b="1" dirty="0" err="1">
                <a:latin typeface="Arial" panose="020B0604020202020204" pitchFamily="34" charset="0"/>
              </a:rPr>
              <a:t>AddMissingIndicator</a:t>
            </a:r>
            <a:r>
              <a:rPr lang="en-US" altLang="en-US" sz="1400" b="1" dirty="0">
                <a:latin typeface="Arial" panose="020B0604020202020204" pitchFamily="34" charset="0"/>
              </a:rPr>
              <a:t>() function can be used to automate the addition of missing indicators in a pipeline.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044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82" y="29047"/>
            <a:ext cx="10515600" cy="1325563"/>
          </a:xfrm>
        </p:spPr>
        <p:txBody>
          <a:bodyPr/>
          <a:lstStyle/>
          <a:p>
            <a:r>
              <a:rPr lang="en-IN" b="1" dirty="0"/>
              <a:t>Random Sample Imputation |</a:t>
            </a:r>
            <a:br>
              <a:rPr lang="en-IN" b="1" dirty="0"/>
            </a:br>
            <a:endParaRPr lang="en-IN" dirty="0"/>
          </a:p>
        </p:txBody>
      </p:sp>
      <p:sp>
        <p:nvSpPr>
          <p:cNvPr id="4" name="Rectangle 1"/>
          <p:cNvSpPr>
            <a:spLocks noChangeArrowheads="1"/>
          </p:cNvSpPr>
          <p:nvPr/>
        </p:nvSpPr>
        <p:spPr bwMode="auto">
          <a:xfrm>
            <a:off x="408342" y="1006617"/>
            <a:ext cx="11192435" cy="558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method to replace missing values in both numerical and categorical variables with a randomly selected value from the existing distribution of that variable.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replacement value is drawn directly from the non-missing values in the dataset, maintaining the original distribution.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Why Use 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Preservation of Distribution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Unlike other methods, random sample imputation preserves the original variance and distribution of the data.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Applicability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Suitable when the goal is to maintain the statistical properties of the data without introducing bias.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How It Works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Identify missing values in the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Randomly select a value from the observed data within the same variable.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Replace the missing value with the selected value.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For a variable with values {1, 2, 3, 4, 5} and a missing value, a replacement could be any one of these values, chosen randomly.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05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25" y="124057"/>
            <a:ext cx="10515600" cy="607464"/>
          </a:xfrm>
        </p:spPr>
        <p:txBody>
          <a:bodyPr>
            <a:normAutofit fontScale="90000"/>
          </a:bodyPr>
          <a:lstStyle/>
          <a:p>
            <a:r>
              <a:rPr lang="en-IN" dirty="0"/>
              <a:t>Working with Real Data</a:t>
            </a:r>
          </a:p>
        </p:txBody>
      </p:sp>
      <p:sp>
        <p:nvSpPr>
          <p:cNvPr id="3" name="Content Placeholder 2"/>
          <p:cNvSpPr>
            <a:spLocks noGrp="1"/>
          </p:cNvSpPr>
          <p:nvPr>
            <p:ph idx="1"/>
          </p:nvPr>
        </p:nvSpPr>
        <p:spPr>
          <a:xfrm>
            <a:off x="397624" y="969413"/>
            <a:ext cx="11256819" cy="5506201"/>
          </a:xfrm>
        </p:spPr>
        <p:txBody>
          <a:bodyPr>
            <a:normAutofit fontScale="85000" lnSpcReduction="20000"/>
          </a:bodyPr>
          <a:lstStyle/>
          <a:p>
            <a:r>
              <a:rPr lang="en-US" dirty="0"/>
              <a:t>there are thousands of open datasets to choose from, ranging across all sorts of domains. Here are a few places you can look to get data:</a:t>
            </a:r>
          </a:p>
          <a:p>
            <a:endParaRPr lang="en-US" dirty="0"/>
          </a:p>
          <a:p>
            <a:r>
              <a:rPr lang="en-IN" dirty="0"/>
              <a:t> Popular open data repositories:</a:t>
            </a:r>
          </a:p>
          <a:p>
            <a:pPr marL="457200" lvl="1" indent="0">
              <a:buNone/>
            </a:pPr>
            <a:r>
              <a:rPr lang="en-US" dirty="0"/>
              <a:t>—UC Irvine Machine Learning Repository</a:t>
            </a:r>
          </a:p>
          <a:p>
            <a:pPr marL="457200" lvl="1" indent="0">
              <a:buNone/>
            </a:pPr>
            <a:r>
              <a:rPr lang="en-IN" dirty="0"/>
              <a:t>—</a:t>
            </a:r>
            <a:r>
              <a:rPr lang="en-IN" dirty="0" err="1"/>
              <a:t>Kaggle</a:t>
            </a:r>
            <a:r>
              <a:rPr lang="en-IN" dirty="0"/>
              <a:t> datasets</a:t>
            </a:r>
          </a:p>
          <a:p>
            <a:pPr marL="457200" lvl="1" indent="0">
              <a:buNone/>
            </a:pPr>
            <a:r>
              <a:rPr lang="en-IN" dirty="0"/>
              <a:t>—Amazon’s AWS datasets</a:t>
            </a:r>
          </a:p>
          <a:p>
            <a:pPr marL="457200" lvl="1" indent="0">
              <a:buNone/>
            </a:pPr>
            <a:endParaRPr lang="en-IN" dirty="0"/>
          </a:p>
          <a:p>
            <a:r>
              <a:rPr lang="en-US" dirty="0"/>
              <a:t>Meta portals (they list open data repositories):</a:t>
            </a:r>
          </a:p>
          <a:p>
            <a:pPr marL="457200" lvl="1" indent="0">
              <a:buNone/>
            </a:pPr>
            <a:r>
              <a:rPr lang="en-IN" dirty="0"/>
              <a:t>—</a:t>
            </a:r>
            <a:r>
              <a:rPr lang="en-IN" i="1" dirty="0"/>
              <a:t>http://dataportals.org/</a:t>
            </a:r>
          </a:p>
          <a:p>
            <a:pPr marL="457200" lvl="1" indent="0">
              <a:buNone/>
            </a:pPr>
            <a:r>
              <a:rPr lang="en-IN" dirty="0"/>
              <a:t>—</a:t>
            </a:r>
            <a:r>
              <a:rPr lang="en-IN" i="1" dirty="0"/>
              <a:t>http://opendatamonitor.eu/</a:t>
            </a:r>
          </a:p>
          <a:p>
            <a:pPr marL="457200" lvl="1" indent="0">
              <a:buNone/>
            </a:pPr>
            <a:r>
              <a:rPr lang="en-IN" dirty="0"/>
              <a:t>—</a:t>
            </a:r>
            <a:r>
              <a:rPr lang="en-IN" i="1" dirty="0"/>
              <a:t>http://quandl.com/</a:t>
            </a:r>
          </a:p>
          <a:p>
            <a:pPr marL="457200" lvl="1" indent="0">
              <a:buNone/>
            </a:pPr>
            <a:endParaRPr lang="en-IN" i="1" dirty="0"/>
          </a:p>
          <a:p>
            <a:r>
              <a:rPr lang="en-US" dirty="0"/>
              <a:t>Other pages listing many popular open data repositories:</a:t>
            </a:r>
          </a:p>
          <a:p>
            <a:pPr marL="457200" lvl="1" indent="0">
              <a:buNone/>
            </a:pPr>
            <a:r>
              <a:rPr lang="en-US" dirty="0"/>
              <a:t>—Wikipedia’s list of Machine Learning datasets</a:t>
            </a:r>
          </a:p>
          <a:p>
            <a:pPr marL="457200" lvl="1" indent="0">
              <a:buNone/>
            </a:pPr>
            <a:r>
              <a:rPr lang="en-IN" dirty="0"/>
              <a:t>—Quora.com question</a:t>
            </a:r>
          </a:p>
          <a:p>
            <a:pPr marL="457200" lvl="1" indent="0">
              <a:buNone/>
            </a:pPr>
            <a:r>
              <a:rPr lang="en-IN" dirty="0"/>
              <a:t>—Datasets </a:t>
            </a:r>
            <a:r>
              <a:rPr lang="en-IN" dirty="0" err="1"/>
              <a:t>subreddit</a:t>
            </a:r>
            <a:endParaRPr lang="en-IN" dirty="0"/>
          </a:p>
        </p:txBody>
      </p:sp>
    </p:spTree>
    <p:extLst>
      <p:ext uri="{BB962C8B-B14F-4D97-AF65-F5344CB8AC3E}">
        <p14:creationId xmlns:p14="http://schemas.microsoft.com/office/powerpoint/2010/main" val="1914794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25500"/>
            <a:ext cx="1229214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Important Consideration</a:t>
            </a:r>
            <a:r>
              <a:rPr lang="en-US" dirty="0"/>
              <a:t>:</a:t>
            </a:r>
          </a:p>
          <a:p>
            <a:r>
              <a:rPr lang="en-US" b="1" dirty="0"/>
              <a:t>Randomness</a:t>
            </a:r>
            <a:r>
              <a:rPr lang="en-US" dirty="0"/>
              <a:t>: Due to the nature of randomness, different imputed values may be obtained in different runs. To avoid variability in results, it is important to set a seed for reproducibility.</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R="0" lvl="0" indent="0" fontAlgn="base">
              <a:lnSpc>
                <a:spcPct val="100000"/>
              </a:lnSpc>
              <a:spcBef>
                <a:spcPct val="0"/>
              </a:spcBef>
              <a:spcAft>
                <a:spcPct val="0"/>
              </a:spcAft>
              <a:buClrTx/>
              <a:buSzTx/>
              <a:buFontTx/>
              <a:buChar char="•"/>
              <a:tabLst/>
            </a:pPr>
            <a:r>
              <a:rPr lang="en-US" altLang="en-US" b="1" dirty="0"/>
              <a:t>Advantages:</a:t>
            </a:r>
          </a:p>
          <a:p>
            <a:pPr marR="0" lvl="0" indent="0" fontAlgn="base">
              <a:lnSpc>
                <a:spcPct val="100000"/>
              </a:lnSpc>
              <a:spcBef>
                <a:spcPct val="0"/>
              </a:spcBef>
              <a:spcAft>
                <a:spcPct val="0"/>
              </a:spcAft>
              <a:buClrTx/>
              <a:buSzTx/>
              <a:buFontTx/>
              <a:buChar char="•"/>
              <a:tabLst/>
            </a:pPr>
            <a:r>
              <a:rPr lang="en-US" altLang="en-US" b="1" dirty="0"/>
              <a:t>Preserves Variance:</a:t>
            </a:r>
          </a:p>
          <a:p>
            <a:pPr marL="0" marR="0" lvl="1" indent="0" fontAlgn="base">
              <a:lnSpc>
                <a:spcPct val="100000"/>
              </a:lnSpc>
              <a:spcBef>
                <a:spcPct val="0"/>
              </a:spcBef>
              <a:spcAft>
                <a:spcPct val="0"/>
              </a:spcAft>
              <a:buClrTx/>
              <a:buSzTx/>
              <a:buFontTx/>
              <a:buChar char="•"/>
              <a:tabLst/>
            </a:pPr>
            <a:r>
              <a:rPr lang="en-US" altLang="en-US" dirty="0"/>
              <a:t>By drawing from the original data distribution, the imputation does not alter the variance within the variable</a:t>
            </a:r>
            <a:r>
              <a:rPr lang="en-US" altLang="en-US" b="1" dirty="0"/>
              <a:t>.</a:t>
            </a:r>
          </a:p>
          <a:p>
            <a:pPr marR="0" lvl="0" indent="0" fontAlgn="base">
              <a:lnSpc>
                <a:spcPct val="100000"/>
              </a:lnSpc>
              <a:spcBef>
                <a:spcPct val="0"/>
              </a:spcBef>
              <a:spcAft>
                <a:spcPct val="0"/>
              </a:spcAft>
              <a:buClrTx/>
              <a:buSzTx/>
              <a:buFontTx/>
              <a:buChar char="•"/>
              <a:tabLst/>
            </a:pPr>
            <a:r>
              <a:rPr lang="en-US" altLang="en-US" b="1" dirty="0"/>
              <a:t>Maintains Data Integrity:</a:t>
            </a:r>
          </a:p>
          <a:p>
            <a:pPr marL="0" marR="0" lvl="1" indent="0" fontAlgn="base">
              <a:lnSpc>
                <a:spcPct val="100000"/>
              </a:lnSpc>
              <a:spcBef>
                <a:spcPct val="0"/>
              </a:spcBef>
              <a:spcAft>
                <a:spcPct val="0"/>
              </a:spcAft>
              <a:buClrTx/>
              <a:buSzTx/>
              <a:buFontTx/>
              <a:buChar char="•"/>
              <a:tabLst/>
            </a:pPr>
            <a:r>
              <a:rPr lang="en-US" altLang="en-US" dirty="0"/>
              <a:t>Ensures that the overall distribution and statistical properties of the variable remain consistent.</a:t>
            </a:r>
          </a:p>
          <a:p>
            <a:pPr marL="0" marR="0" lvl="1" indent="0" fontAlgn="base">
              <a:lnSpc>
                <a:spcPct val="100000"/>
              </a:lnSpc>
              <a:spcBef>
                <a:spcPct val="0"/>
              </a:spcBef>
              <a:spcAft>
                <a:spcPct val="0"/>
              </a:spcAft>
              <a:buClrTx/>
              <a:buSzTx/>
              <a:buFontTx/>
              <a:buChar char="•"/>
              <a:tabLst/>
            </a:pPr>
            <a:endParaRPr lang="en-US" altLang="en-US" dirty="0"/>
          </a:p>
          <a:p>
            <a:pPr marR="0" lvl="0" indent="0" fontAlgn="base">
              <a:lnSpc>
                <a:spcPct val="100000"/>
              </a:lnSpc>
              <a:spcBef>
                <a:spcPct val="0"/>
              </a:spcBef>
              <a:spcAft>
                <a:spcPct val="0"/>
              </a:spcAft>
              <a:buClrTx/>
              <a:buSzTx/>
              <a:buFontTx/>
              <a:buChar char="•"/>
              <a:tabLst/>
            </a:pPr>
            <a:r>
              <a:rPr lang="en-US" altLang="en-US" b="1" dirty="0"/>
              <a:t>Limitations:</a:t>
            </a:r>
          </a:p>
          <a:p>
            <a:pPr marR="0" lvl="0" indent="0" fontAlgn="base">
              <a:lnSpc>
                <a:spcPct val="100000"/>
              </a:lnSpc>
              <a:spcBef>
                <a:spcPct val="0"/>
              </a:spcBef>
              <a:spcAft>
                <a:spcPct val="0"/>
              </a:spcAft>
              <a:buClrTx/>
              <a:buSzTx/>
              <a:buFontTx/>
              <a:buChar char="•"/>
              <a:tabLst/>
            </a:pPr>
            <a:endParaRPr lang="en-US" altLang="en-US" b="1" dirty="0"/>
          </a:p>
          <a:p>
            <a:pPr marR="0" lvl="0" indent="0" fontAlgn="base">
              <a:lnSpc>
                <a:spcPct val="100000"/>
              </a:lnSpc>
              <a:spcBef>
                <a:spcPct val="0"/>
              </a:spcBef>
              <a:spcAft>
                <a:spcPct val="0"/>
              </a:spcAft>
              <a:buClrTx/>
              <a:buSzTx/>
              <a:buFontTx/>
              <a:buChar char="•"/>
              <a:tabLst/>
            </a:pPr>
            <a:r>
              <a:rPr lang="en-US" altLang="en-US" b="1" dirty="0"/>
              <a:t>Randomness:</a:t>
            </a:r>
          </a:p>
          <a:p>
            <a:pPr marL="0" marR="0" lvl="1" indent="0" fontAlgn="base">
              <a:lnSpc>
                <a:spcPct val="100000"/>
              </a:lnSpc>
              <a:spcBef>
                <a:spcPct val="0"/>
              </a:spcBef>
              <a:spcAft>
                <a:spcPct val="0"/>
              </a:spcAft>
              <a:buClrTx/>
              <a:buSzTx/>
              <a:buFontTx/>
              <a:buChar char="•"/>
              <a:tabLst/>
            </a:pPr>
            <a:r>
              <a:rPr lang="en-US" altLang="en-US" dirty="0"/>
              <a:t>The imputed value can vary between code executions, which may lead to different outcomes in machine learning models.</a:t>
            </a:r>
          </a:p>
          <a:p>
            <a:pPr marR="0" lvl="0" indent="0" fontAlgn="base">
              <a:lnSpc>
                <a:spcPct val="100000"/>
              </a:lnSpc>
              <a:spcBef>
                <a:spcPct val="0"/>
              </a:spcBef>
              <a:spcAft>
                <a:spcPct val="0"/>
              </a:spcAft>
              <a:buClrTx/>
              <a:buSzTx/>
              <a:buFontTx/>
              <a:buChar char="•"/>
              <a:tabLst/>
            </a:pPr>
            <a:r>
              <a:rPr lang="en-US" altLang="en-US" b="1" dirty="0"/>
              <a:t>Relation Distortion:</a:t>
            </a:r>
          </a:p>
          <a:p>
            <a:pPr marL="0" marR="0" lvl="1" indent="0" fontAlgn="base">
              <a:lnSpc>
                <a:spcPct val="100000"/>
              </a:lnSpc>
              <a:spcBef>
                <a:spcPct val="0"/>
              </a:spcBef>
              <a:spcAft>
                <a:spcPct val="0"/>
              </a:spcAft>
              <a:buClrTx/>
              <a:buSzTx/>
              <a:buFontTx/>
              <a:buChar char="•"/>
              <a:tabLst/>
            </a:pPr>
            <a:r>
              <a:rPr lang="en-US" altLang="en-US" dirty="0"/>
              <a:t>Random values may not align with other variables, potentially distorting correlations and multivariate relationships.</a:t>
            </a:r>
          </a:p>
          <a:p>
            <a:pPr marR="0" lvl="0" indent="0" fontAlgn="base">
              <a:lnSpc>
                <a:spcPct val="100000"/>
              </a:lnSpc>
              <a:spcBef>
                <a:spcPct val="0"/>
              </a:spcBef>
              <a:spcAft>
                <a:spcPct val="0"/>
              </a:spcAft>
              <a:buClrTx/>
              <a:buSzTx/>
              <a:buFontTx/>
              <a:buChar char="•"/>
              <a:tabLst/>
            </a:pPr>
            <a:r>
              <a:rPr lang="en-US" altLang="en-US" b="1" dirty="0"/>
              <a:t>Computational Expense:</a:t>
            </a:r>
          </a:p>
          <a:p>
            <a:pPr marL="0" marR="0" lvl="1" indent="0" fontAlgn="base">
              <a:lnSpc>
                <a:spcPct val="100000"/>
              </a:lnSpc>
              <a:spcBef>
                <a:spcPct val="0"/>
              </a:spcBef>
              <a:spcAft>
                <a:spcPct val="0"/>
              </a:spcAft>
              <a:buClrTx/>
              <a:buSzTx/>
              <a:buFontTx/>
              <a:buChar char="•"/>
              <a:tabLst/>
            </a:pPr>
            <a:r>
              <a:rPr lang="en-US" altLang="en-US" dirty="0"/>
              <a:t>Compared to simpler methods like mean or mode imputation, random sample imputation is computationally more demanding.</a:t>
            </a:r>
          </a:p>
          <a:p>
            <a:pPr marL="0" marR="0" lvl="1" indent="0" fontAlgn="base">
              <a:lnSpc>
                <a:spcPct val="100000"/>
              </a:lnSpc>
              <a:spcBef>
                <a:spcPct val="0"/>
              </a:spcBef>
              <a:spcAft>
                <a:spcPct val="0"/>
              </a:spcAft>
              <a:buClrTx/>
              <a:buSzTx/>
              <a:buFontTx/>
              <a:buChar char="•"/>
              <a:tabLst/>
            </a:pPr>
            <a:endParaRPr lang="en-US" altLang="en-US" dirty="0"/>
          </a:p>
          <a:p>
            <a:pPr marR="0" lvl="0" indent="0" fontAlgn="base">
              <a:lnSpc>
                <a:spcPct val="100000"/>
              </a:lnSpc>
              <a:spcBef>
                <a:spcPct val="0"/>
              </a:spcBef>
              <a:spcAft>
                <a:spcPct val="0"/>
              </a:spcAft>
              <a:buClrTx/>
              <a:buSzTx/>
              <a:buFontTx/>
              <a:buChar char="•"/>
              <a:tabLst/>
            </a:pPr>
            <a:r>
              <a:rPr lang="en-US" altLang="en-US" b="1" dirty="0"/>
              <a:t>Model Impact:</a:t>
            </a:r>
          </a:p>
          <a:p>
            <a:pPr marR="0" lvl="0" indent="0" fontAlgn="base">
              <a:lnSpc>
                <a:spcPct val="100000"/>
              </a:lnSpc>
              <a:spcBef>
                <a:spcPct val="0"/>
              </a:spcBef>
              <a:spcAft>
                <a:spcPct val="0"/>
              </a:spcAft>
              <a:buClrTx/>
              <a:buSzTx/>
              <a:buFontTx/>
              <a:buChar char="•"/>
              <a:tabLst/>
            </a:pPr>
            <a:r>
              <a:rPr lang="en-US" altLang="en-US" dirty="0"/>
              <a:t>Works well with machine learning models that are robust to slight variations in data, like tree-based models.</a:t>
            </a:r>
          </a:p>
          <a:p>
            <a:pPr marR="0" lvl="0" indent="0" fontAlgn="base">
              <a:lnSpc>
                <a:spcPct val="100000"/>
              </a:lnSpc>
              <a:spcBef>
                <a:spcPct val="0"/>
              </a:spcBef>
              <a:spcAft>
                <a:spcPct val="0"/>
              </a:spcAft>
              <a:buClrTx/>
              <a:buSzTx/>
              <a:buFontTx/>
              <a:buChar char="•"/>
              <a:tabLst/>
            </a:pPr>
            <a:r>
              <a:rPr lang="en-US" altLang="en-US" dirty="0"/>
              <a:t>Less suitable for models sensitive to random noise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9392194" y="6387737"/>
            <a:ext cx="2155372" cy="365760"/>
          </a:xfrm>
          <a:prstGeom prst="rect">
            <a:avLst/>
          </a:prstGeom>
          <a:noFill/>
        </p:spPr>
        <p:txBody>
          <a:bodyPr wrap="square" rtlCol="0">
            <a:spAutoFit/>
          </a:bodyPr>
          <a:lstStyle/>
          <a:p>
            <a:r>
              <a:rPr lang="en-US" dirty="0"/>
              <a:t>Random Code file</a:t>
            </a:r>
            <a:endParaRPr lang="en-IN" dirty="0"/>
          </a:p>
        </p:txBody>
      </p:sp>
    </p:spTree>
    <p:extLst>
      <p:ext uri="{BB962C8B-B14F-4D97-AF65-F5344CB8AC3E}">
        <p14:creationId xmlns:p14="http://schemas.microsoft.com/office/powerpoint/2010/main" val="1454067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IN" b="1" dirty="0"/>
              <a:t>KNN Imputer | Multivariate Imputation</a:t>
            </a:r>
            <a:br>
              <a:rPr lang="en-IN" b="1" dirty="0"/>
            </a:br>
            <a:endParaRPr lang="en-IN" dirty="0"/>
          </a:p>
        </p:txBody>
      </p:sp>
      <p:sp>
        <p:nvSpPr>
          <p:cNvPr id="6" name="Rectangle 5"/>
          <p:cNvSpPr/>
          <p:nvPr/>
        </p:nvSpPr>
        <p:spPr>
          <a:xfrm>
            <a:off x="0" y="6642556"/>
            <a:ext cx="8852263" cy="430887"/>
          </a:xfrm>
          <a:prstGeom prst="rect">
            <a:avLst/>
          </a:prstGeom>
        </p:spPr>
        <p:txBody>
          <a:bodyPr wrap="square">
            <a:spAutoFit/>
          </a:bodyPr>
          <a:lstStyle/>
          <a:p>
            <a:r>
              <a:rPr lang="en-IN" sz="1100" dirty="0">
                <a:hlinkClick r:id="rId2"/>
              </a:rPr>
              <a:t>https://www.blog.trainindata.com/knn-imputation-of-missing-values-in-machine-learning/</a:t>
            </a:r>
            <a:endParaRPr lang="en-IN" sz="1100" dirty="0"/>
          </a:p>
          <a:p>
            <a:endParaRPr lang="en-IN" sz="1100" dirty="0"/>
          </a:p>
        </p:txBody>
      </p:sp>
      <p:sp>
        <p:nvSpPr>
          <p:cNvPr id="7" name="Rectangle 3"/>
          <p:cNvSpPr>
            <a:spLocks noChangeArrowheads="1"/>
          </p:cNvSpPr>
          <p:nvPr/>
        </p:nvSpPr>
        <p:spPr bwMode="auto">
          <a:xfrm>
            <a:off x="440293" y="1437817"/>
            <a:ext cx="11224838"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Multivariate data imputation method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K-Nearest Neighbors (KNN) Imputation fills in missing data by considering the values of the nearest data points (neighbors) based on a selected distance metric.</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Distance Metric</a:t>
            </a:r>
            <a:r>
              <a:rPr kumimoji="0" lang="en-US" altLang="en-US" sz="1800" b="0" i="0" u="none" strike="noStrike" cap="none" normalizeH="0" baseline="0" dirty="0">
                <a:ln>
                  <a:noFill/>
                </a:ln>
                <a:solidFill>
                  <a:schemeClr val="tx1"/>
                </a:solidFill>
                <a:effectLst/>
                <a:latin typeface="Arial" panose="020B0604020202020204" pitchFamily="34" charset="0"/>
              </a:rPr>
              <a:t>: Typically uses Euclidean distance to measure similarity between data points.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Imputation Process</a:t>
            </a:r>
            <a:r>
              <a:rPr kumimoji="0" lang="en-US" altLang="en-US" sz="1800" b="0" i="0" u="none" strike="noStrike" cap="none" normalizeH="0" baseline="0" dirty="0">
                <a:ln>
                  <a:noFill/>
                </a:ln>
                <a:solidFill>
                  <a:schemeClr val="tx1"/>
                </a:solidFill>
                <a:effectLst/>
                <a:latin typeface="Arial" panose="020B0604020202020204" pitchFamily="34" charset="0"/>
              </a:rPr>
              <a:t>: The missing value is replaced by the weighted average of the values of the nearest neighbors, where weights are determined by proximity.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262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NN imputation illust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406" y="4172411"/>
            <a:ext cx="11173097" cy="27842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326571" y="678143"/>
            <a:ext cx="1170432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sz="2000" dirty="0"/>
              <a:t>Consider the following dataset with 5 variables and 11 observations. </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sz="2000" dirty="0"/>
              <a:t>We aim to impute the missing value in the 5th row of variable 2. </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sz="2000" dirty="0"/>
              <a:t>First, we identify the row’s 3 closest neighbors (highlighted by the squared boxes) using a KNN algorithm.</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sz="2000" dirty="0"/>
              <a:t>Then, we calculate the average of the values for variable 2 from these neighbors.</a:t>
            </a: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000" dirty="0"/>
              <a:t>The imputed value is calculated as (Value1 x w1 + Value2 x w2 + Value3 x w3) / 3, where w1, w2, and w3 are weights proportional to the distance of each neighbor from the data point being imputed.</a:t>
            </a:r>
            <a:endParaRPr lang="en-IN" sz="2000" dirty="0"/>
          </a:p>
          <a:p>
            <a:pPr marL="285750" lvl="0" indent="-285750" algn="just" eaLnBrk="0" fontAlgn="base" hangingPunct="0">
              <a:lnSpc>
                <a:spcPct val="150000"/>
              </a:lnSpc>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26571" y="2984417"/>
            <a:ext cx="11207932"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308469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26571" y="257617"/>
            <a:ext cx="11730446"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Considerations for KNN Imputation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Data Only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KNN imputation works best for numerical variables since it relies on computing distances between observations.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Encoding Required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datasets with categorical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variables, encoding is necessary before applying KNN.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 Metric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Euclidean Distance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Commonly used metric to find nearest neighbors.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choice of k (number of neighbors) and distance metric can be adjusted to improve accuracy.</a:t>
            </a:r>
          </a:p>
          <a:p>
            <a:pPr marL="457200" marR="0" lvl="1" indent="0" algn="just"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 of KNN Imputation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Estimates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more accurate estimates compared to simpler methods like mean or median imputation.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Preserves Distribution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Retains the original variable distribution by estimating values based on similar data points.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Distribution Assumption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Suitable for datasets that don’t follow a standard distribution.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Adjustable k value and distance metric to fit different datasets.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35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34" y="284207"/>
            <a:ext cx="11662954" cy="6077405"/>
          </a:xfrm>
        </p:spPr>
        <p:txBody>
          <a:bodyPr>
            <a:noAutofit/>
          </a:bodyPr>
          <a:lstStyle/>
          <a:p>
            <a:pPr algn="just">
              <a:lnSpc>
                <a:spcPct val="150000"/>
              </a:lnSpc>
            </a:pPr>
            <a:r>
              <a:rPr lang="en-US" b="1" u="sng" dirty="0"/>
              <a:t>Shortcomings of KNN Imputation</a:t>
            </a:r>
          </a:p>
          <a:p>
            <a:pPr algn="just">
              <a:lnSpc>
                <a:spcPct val="150000"/>
              </a:lnSpc>
            </a:pPr>
            <a:r>
              <a:rPr lang="en-US" sz="2400" b="1" dirty="0"/>
              <a:t>Complexity &amp; Computational Costs</a:t>
            </a:r>
          </a:p>
          <a:p>
            <a:pPr algn="just">
              <a:lnSpc>
                <a:spcPct val="150000"/>
              </a:lnSpc>
            </a:pPr>
            <a:r>
              <a:rPr lang="en-US" sz="2400" b="1" dirty="0"/>
              <a:t>Additional Model</a:t>
            </a:r>
            <a:r>
              <a:rPr lang="en-US" sz="2400" dirty="0"/>
              <a:t>: Requires training a machine learning model just to impute missing data.</a:t>
            </a:r>
          </a:p>
          <a:p>
            <a:pPr algn="just">
              <a:lnSpc>
                <a:spcPct val="150000"/>
              </a:lnSpc>
            </a:pPr>
            <a:r>
              <a:rPr lang="en-US" sz="2400" b="1" dirty="0"/>
              <a:t>Compound Uncertainty</a:t>
            </a:r>
            <a:r>
              <a:rPr lang="en-US" sz="2400" dirty="0"/>
              <a:t>: Introduces extra uncertainty by combining the missing value uncertainty with the model's prediction uncertainty.</a:t>
            </a:r>
          </a:p>
          <a:p>
            <a:pPr algn="just">
              <a:lnSpc>
                <a:spcPct val="150000"/>
              </a:lnSpc>
            </a:pPr>
            <a:r>
              <a:rPr lang="en-US" sz="2400" b="1" dirty="0"/>
              <a:t>Scalability Issues</a:t>
            </a:r>
          </a:p>
          <a:p>
            <a:pPr algn="just">
              <a:lnSpc>
                <a:spcPct val="150000"/>
              </a:lnSpc>
            </a:pPr>
            <a:r>
              <a:rPr lang="en-US" sz="2400" b="1" dirty="0"/>
              <a:t>High Computational Cost</a:t>
            </a:r>
            <a:r>
              <a:rPr lang="en-US" sz="2400" dirty="0"/>
              <a:t>: KNN algorithms are computationally expensive, especially for large datasets.</a:t>
            </a:r>
          </a:p>
          <a:p>
            <a:pPr algn="just">
              <a:lnSpc>
                <a:spcPct val="150000"/>
              </a:lnSpc>
            </a:pPr>
            <a:r>
              <a:rPr lang="en-US" sz="2400" b="1" dirty="0"/>
              <a:t>Scalability Limitation</a:t>
            </a:r>
            <a:r>
              <a:rPr lang="en-US" sz="2400" dirty="0"/>
              <a:t>: Due to its computation intensity, KNN is typically suitable only for smaller datasets.</a:t>
            </a:r>
          </a:p>
          <a:p>
            <a:pPr algn="just">
              <a:lnSpc>
                <a:spcPct val="150000"/>
              </a:lnSpc>
            </a:pPr>
            <a:endParaRPr lang="en-IN" sz="2400" dirty="0"/>
          </a:p>
        </p:txBody>
      </p:sp>
    </p:spTree>
    <p:extLst>
      <p:ext uri="{BB962C8B-B14F-4D97-AF65-F5344CB8AC3E}">
        <p14:creationId xmlns:p14="http://schemas.microsoft.com/office/powerpoint/2010/main" val="1737127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Multivariate Imputation by Chained Equations for Missing Value | MICE Algorithm | Iterative Imputer</a:t>
            </a:r>
            <a:br>
              <a:rPr lang="en-US" b="1" dirty="0"/>
            </a:br>
            <a:endParaRPr lang="en-IN" dirty="0"/>
          </a:p>
        </p:txBody>
      </p:sp>
      <p:sp>
        <p:nvSpPr>
          <p:cNvPr id="3" name="Content Placeholder 2"/>
          <p:cNvSpPr>
            <a:spLocks noGrp="1"/>
          </p:cNvSpPr>
          <p:nvPr>
            <p:ph idx="1"/>
          </p:nvPr>
        </p:nvSpPr>
        <p:spPr>
          <a:xfrm>
            <a:off x="838200" y="1825625"/>
            <a:ext cx="10515600" cy="656318"/>
          </a:xfrm>
        </p:spPr>
        <p:txBody>
          <a:bodyPr/>
          <a:lstStyle/>
          <a:p>
            <a:r>
              <a:rPr lang="en-US" b="1" dirty="0"/>
              <a:t>Assignment for students to explain this</a:t>
            </a:r>
            <a:endParaRPr lang="en-IN" b="1" dirty="0"/>
          </a:p>
        </p:txBody>
      </p:sp>
    </p:spTree>
    <p:extLst>
      <p:ext uri="{BB962C8B-B14F-4D97-AF65-F5344CB8AC3E}">
        <p14:creationId xmlns:p14="http://schemas.microsoft.com/office/powerpoint/2010/main" val="2556507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categorical data </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78323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 Detection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11452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Outliers | Outliers in Machine Learning</a:t>
            </a:r>
            <a:br>
              <a:rPr lang="en-US" b="1" dirty="0"/>
            </a:br>
            <a:endParaRPr lang="en-IN" dirty="0"/>
          </a:p>
        </p:txBody>
      </p:sp>
      <p:sp>
        <p:nvSpPr>
          <p:cNvPr id="3" name="Content Placeholder 2"/>
          <p:cNvSpPr>
            <a:spLocks noGrp="1"/>
          </p:cNvSpPr>
          <p:nvPr>
            <p:ph idx="1"/>
          </p:nvPr>
        </p:nvSpPr>
        <p:spPr/>
        <p:txBody>
          <a:bodyPr vert="horz" lIns="91440" tIns="45720" rIns="91440" bIns="45720" rtlCol="0" anchor="t">
            <a:normAutofit/>
          </a:bodyPr>
          <a:lstStyle/>
          <a:p>
            <a:r>
              <a:rPr lang="en-IN" sz="1800" dirty="0">
                <a:solidFill>
                  <a:srgbClr val="383838"/>
                </a:solidFill>
                <a:latin typeface="Times New Roman"/>
                <a:ea typeface="+mn-lt"/>
                <a:cs typeface="+mn-lt"/>
              </a:rPr>
              <a:t>One of the most important steps as part of data preprocessing is detecting and treating the outliers as they can negatively affect the statistical analysis and the training process of a </a:t>
            </a:r>
            <a:r>
              <a:rPr lang="en-IN" sz="1800" u="sng" dirty="0">
                <a:latin typeface="Times New Roman"/>
                <a:ea typeface="+mn-lt"/>
                <a:cs typeface="+mn-lt"/>
                <a:hlinkClick r:id="rId2"/>
              </a:rPr>
              <a:t>machine learning algorithm </a:t>
            </a:r>
            <a:r>
              <a:rPr lang="en-IN" sz="1800" dirty="0">
                <a:solidFill>
                  <a:srgbClr val="383838"/>
                </a:solidFill>
                <a:latin typeface="Times New Roman"/>
                <a:ea typeface="+mn-lt"/>
                <a:cs typeface="+mn-lt"/>
              </a:rPr>
              <a:t>resulting in lower accuracy. </a:t>
            </a:r>
          </a:p>
          <a:p>
            <a:endParaRPr lang="en-IN" sz="1800" dirty="0">
              <a:solidFill>
                <a:srgbClr val="383838"/>
              </a:solidFill>
              <a:latin typeface="Times New Roman"/>
              <a:cs typeface="Calibri"/>
            </a:endParaRPr>
          </a:p>
        </p:txBody>
      </p:sp>
      <p:pic>
        <p:nvPicPr>
          <p:cNvPr id="4" name="Picture 3" descr="A field of red tulips&#10;&#10;Description automatically generated">
            <a:extLst>
              <a:ext uri="{FF2B5EF4-FFF2-40B4-BE49-F238E27FC236}">
                <a16:creationId xmlns:a16="http://schemas.microsoft.com/office/drawing/2014/main" id="{3C03101C-1A1E-4969-DA6A-1746F51A855D}"/>
              </a:ext>
            </a:extLst>
          </p:cNvPr>
          <p:cNvPicPr>
            <a:picLocks noChangeAspect="1"/>
          </p:cNvPicPr>
          <p:nvPr/>
        </p:nvPicPr>
        <p:blipFill>
          <a:blip r:embed="rId3"/>
          <a:stretch>
            <a:fillRect/>
          </a:stretch>
        </p:blipFill>
        <p:spPr>
          <a:xfrm>
            <a:off x="1106449" y="2703895"/>
            <a:ext cx="7610475" cy="3800475"/>
          </a:xfrm>
          <a:prstGeom prst="rect">
            <a:avLst/>
          </a:prstGeom>
        </p:spPr>
      </p:pic>
    </p:spTree>
    <p:extLst>
      <p:ext uri="{BB962C8B-B14F-4D97-AF65-F5344CB8AC3E}">
        <p14:creationId xmlns:p14="http://schemas.microsoft.com/office/powerpoint/2010/main" val="85321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60D2-2BE0-0079-C612-84743A3271F4}"/>
              </a:ext>
            </a:extLst>
          </p:cNvPr>
          <p:cNvSpPr>
            <a:spLocks noGrp="1"/>
          </p:cNvSpPr>
          <p:nvPr>
            <p:ph type="title"/>
          </p:nvPr>
        </p:nvSpPr>
        <p:spPr/>
        <p:txBody>
          <a:bodyPr/>
          <a:lstStyle/>
          <a:p>
            <a:r>
              <a:rPr lang="en-US" dirty="0">
                <a:cs typeface="Calibri Light"/>
              </a:rPr>
              <a:t>What are outliers</a:t>
            </a:r>
            <a:endParaRPr lang="en-US" dirty="0"/>
          </a:p>
        </p:txBody>
      </p:sp>
      <p:sp>
        <p:nvSpPr>
          <p:cNvPr id="3" name="Content Placeholder 2">
            <a:extLst>
              <a:ext uri="{FF2B5EF4-FFF2-40B4-BE49-F238E27FC236}">
                <a16:creationId xmlns:a16="http://schemas.microsoft.com/office/drawing/2014/main" id="{7856E02D-4B13-4246-66D5-D8896F93E1D0}"/>
              </a:ext>
            </a:extLst>
          </p:cNvPr>
          <p:cNvSpPr>
            <a:spLocks noGrp="1"/>
          </p:cNvSpPr>
          <p:nvPr>
            <p:ph idx="1"/>
          </p:nvPr>
        </p:nvSpPr>
        <p:spPr>
          <a:xfrm>
            <a:off x="838200" y="1504300"/>
            <a:ext cx="10515600" cy="4672663"/>
          </a:xfrm>
        </p:spPr>
        <p:txBody>
          <a:bodyPr vert="horz" lIns="91440" tIns="45720" rIns="91440" bIns="45720" rtlCol="0" anchor="t">
            <a:normAutofit/>
          </a:bodyPr>
          <a:lstStyle/>
          <a:p>
            <a:pPr algn="just"/>
            <a:r>
              <a:rPr lang="en-US" sz="2000" dirty="0">
                <a:solidFill>
                  <a:srgbClr val="273239"/>
                </a:solidFill>
                <a:latin typeface="Times New Roman"/>
                <a:ea typeface="+mn-lt"/>
                <a:cs typeface="+mn-lt"/>
              </a:rPr>
              <a:t>An outlier is a data point that significantly deviates from the rest of the data. </a:t>
            </a:r>
            <a:endParaRPr lang="en-US" sz="2000">
              <a:solidFill>
                <a:srgbClr val="000000"/>
              </a:solidFill>
              <a:latin typeface="Times New Roman"/>
              <a:ea typeface="+mn-lt"/>
              <a:cs typeface="+mn-lt"/>
            </a:endParaRPr>
          </a:p>
          <a:p>
            <a:pPr algn="just"/>
            <a:r>
              <a:rPr lang="en-US" sz="2000" dirty="0">
                <a:solidFill>
                  <a:srgbClr val="273239"/>
                </a:solidFill>
                <a:latin typeface="Times New Roman"/>
                <a:ea typeface="+mn-lt"/>
                <a:cs typeface="+mn-lt"/>
              </a:rPr>
              <a:t>It can be either much higher or much lower than the other data points, and its presence can have a significant impact on the results of machine learning algorithms. </a:t>
            </a:r>
            <a:endParaRPr lang="en-US" sz="2000">
              <a:solidFill>
                <a:srgbClr val="000000"/>
              </a:solidFill>
              <a:latin typeface="Times New Roman"/>
              <a:ea typeface="+mn-lt"/>
              <a:cs typeface="+mn-lt"/>
            </a:endParaRPr>
          </a:p>
          <a:p>
            <a:pPr algn="just"/>
            <a:r>
              <a:rPr lang="en-US" sz="2000" dirty="0">
                <a:solidFill>
                  <a:srgbClr val="273239"/>
                </a:solidFill>
                <a:latin typeface="Times New Roman"/>
                <a:ea typeface="+mn-lt"/>
                <a:cs typeface="+mn-lt"/>
              </a:rPr>
              <a:t>They can be caused by measurement or execution errors. </a:t>
            </a:r>
            <a:endParaRPr lang="en-US" sz="2000">
              <a:solidFill>
                <a:srgbClr val="000000"/>
              </a:solidFill>
              <a:latin typeface="Times New Roman"/>
              <a:ea typeface="+mn-lt"/>
              <a:cs typeface="+mn-lt"/>
            </a:endParaRPr>
          </a:p>
          <a:p>
            <a:pPr algn="just"/>
            <a:r>
              <a:rPr lang="en-US" sz="2000" dirty="0">
                <a:solidFill>
                  <a:srgbClr val="273239"/>
                </a:solidFill>
                <a:latin typeface="Times New Roman"/>
                <a:ea typeface="+mn-lt"/>
                <a:cs typeface="+mn-lt"/>
              </a:rPr>
              <a:t>The analysis of outlier data is referred to as outlier analysis or outlier mining.</a:t>
            </a:r>
          </a:p>
          <a:p>
            <a:pPr marL="0" indent="0" algn="just">
              <a:buNone/>
            </a:pPr>
            <a:r>
              <a:rPr lang="en-US" sz="2000" dirty="0">
                <a:solidFill>
                  <a:srgbClr val="273239"/>
                </a:solidFill>
                <a:latin typeface="Times New Roman"/>
                <a:cs typeface="Calibri"/>
              </a:rPr>
              <a:t>Types of Outliers</a:t>
            </a:r>
          </a:p>
          <a:p>
            <a:pPr marL="0" indent="0" algn="just">
              <a:buNone/>
            </a:pPr>
            <a:r>
              <a:rPr lang="en-US" sz="2000" dirty="0">
                <a:solidFill>
                  <a:srgbClr val="FF0000"/>
                </a:solidFill>
                <a:latin typeface="Times New Roman"/>
                <a:cs typeface="Times New Roman"/>
              </a:rPr>
              <a:t>Global outliers</a:t>
            </a:r>
            <a:r>
              <a:rPr lang="en-US" sz="2000" dirty="0">
                <a:solidFill>
                  <a:srgbClr val="273239"/>
                </a:solidFill>
                <a:latin typeface="Times New Roman"/>
                <a:cs typeface="Times New Roman"/>
              </a:rPr>
              <a:t>: Global outliers are isolated data points that are far away from the main body of the data. They are often easy to identify and remove.</a:t>
            </a:r>
            <a:endParaRPr lang="en-US">
              <a:cs typeface="Calibri" panose="020F0502020204030204"/>
            </a:endParaRPr>
          </a:p>
          <a:p>
            <a:pPr marL="0" indent="0" algn="just">
              <a:buNone/>
            </a:pPr>
            <a:r>
              <a:rPr lang="en-US" sz="2000" dirty="0">
                <a:solidFill>
                  <a:srgbClr val="FF0000"/>
                </a:solidFill>
                <a:latin typeface="Times New Roman"/>
                <a:cs typeface="Times New Roman"/>
              </a:rPr>
              <a:t>Contextual outliers</a:t>
            </a:r>
            <a:r>
              <a:rPr lang="en-US" sz="2000" dirty="0">
                <a:solidFill>
                  <a:srgbClr val="273239"/>
                </a:solidFill>
                <a:latin typeface="Times New Roman"/>
                <a:cs typeface="Times New Roman"/>
              </a:rPr>
              <a:t>: Contextual outliers are data points that are unusual in a specific context but may not be outliers in a different context. They are often more difficult to identify and may require additional information or domain knowledge to determine their significance.</a:t>
            </a:r>
            <a:endParaRPr lang="en-US" dirty="0">
              <a:cs typeface="Calibri" panose="020F0502020204030204"/>
            </a:endParaRPr>
          </a:p>
          <a:p>
            <a:pPr marL="0" indent="0">
              <a:buNone/>
            </a:pPr>
            <a:endParaRPr lang="en-US" sz="2000" dirty="0">
              <a:solidFill>
                <a:srgbClr val="273239"/>
              </a:solidFill>
              <a:latin typeface="Times New Roman"/>
              <a:cs typeface="Calibri"/>
            </a:endParaRPr>
          </a:p>
          <a:p>
            <a:endParaRPr lang="en-US" sz="2000" dirty="0">
              <a:solidFill>
                <a:srgbClr val="273239"/>
              </a:solidFill>
              <a:latin typeface="Times New Roman"/>
              <a:cs typeface="Calibri"/>
            </a:endParaRPr>
          </a:p>
        </p:txBody>
      </p:sp>
    </p:spTree>
    <p:extLst>
      <p:ext uri="{BB962C8B-B14F-4D97-AF65-F5344CB8AC3E}">
        <p14:creationId xmlns:p14="http://schemas.microsoft.com/office/powerpoint/2010/main" val="40741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3268"/>
          </a:xfrm>
        </p:spPr>
        <p:txBody>
          <a:bodyPr>
            <a:normAutofit fontScale="90000"/>
          </a:bodyPr>
          <a:lstStyle/>
          <a:p>
            <a:r>
              <a:rPr lang="en-IN" b="1" dirty="0"/>
              <a:t>Download the Data</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224572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741B-FDC6-84B6-5438-381D1CBA20CE}"/>
              </a:ext>
            </a:extLst>
          </p:cNvPr>
          <p:cNvSpPr>
            <a:spLocks noGrp="1"/>
          </p:cNvSpPr>
          <p:nvPr>
            <p:ph type="title"/>
          </p:nvPr>
        </p:nvSpPr>
        <p:spPr>
          <a:xfrm>
            <a:off x="838200" y="365125"/>
            <a:ext cx="10515600" cy="563564"/>
          </a:xfrm>
        </p:spPr>
        <p:txBody>
          <a:bodyPr>
            <a:normAutofit fontScale="90000"/>
          </a:bodyPr>
          <a:lstStyle/>
          <a:p>
            <a:r>
              <a:rPr lang="en-US" dirty="0">
                <a:cs typeface="Calibri Light"/>
              </a:rPr>
              <a:t>Impact of Outliers</a:t>
            </a:r>
            <a:endParaRPr lang="en-US" dirty="0"/>
          </a:p>
        </p:txBody>
      </p:sp>
      <p:sp>
        <p:nvSpPr>
          <p:cNvPr id="3" name="Content Placeholder 2">
            <a:extLst>
              <a:ext uri="{FF2B5EF4-FFF2-40B4-BE49-F238E27FC236}">
                <a16:creationId xmlns:a16="http://schemas.microsoft.com/office/drawing/2014/main" id="{1ADE8974-21D7-0AEC-7DA9-FAEAEC745DC1}"/>
              </a:ext>
            </a:extLst>
          </p:cNvPr>
          <p:cNvSpPr>
            <a:spLocks noGrp="1"/>
          </p:cNvSpPr>
          <p:nvPr>
            <p:ph idx="1"/>
          </p:nvPr>
        </p:nvSpPr>
        <p:spPr>
          <a:xfrm>
            <a:off x="838200" y="999361"/>
            <a:ext cx="10515600" cy="5177602"/>
          </a:xfrm>
        </p:spPr>
        <p:txBody>
          <a:bodyPr vert="horz" lIns="91440" tIns="45720" rIns="91440" bIns="45720" rtlCol="0" anchor="t">
            <a:normAutofit/>
          </a:bodyPr>
          <a:lstStyle/>
          <a:p>
            <a:r>
              <a:rPr lang="en-US" sz="2000" dirty="0">
                <a:solidFill>
                  <a:srgbClr val="242424"/>
                </a:solidFill>
                <a:latin typeface="Times New Roman"/>
                <a:ea typeface="+mn-lt"/>
                <a:cs typeface="+mn-lt"/>
              </a:rPr>
              <a:t>If you are training a machine learning model and your data has outliers, The machine learning model can distract from those outliers.</a:t>
            </a:r>
          </a:p>
          <a:p>
            <a:r>
              <a:rPr lang="en-US" sz="2000" dirty="0">
                <a:solidFill>
                  <a:srgbClr val="242424"/>
                </a:solidFill>
                <a:latin typeface="Times New Roman"/>
                <a:ea typeface="+mn-lt"/>
                <a:cs typeface="+mn-lt"/>
              </a:rPr>
              <a:t>Suppose we have the student's data. How many hours did the student study during the whole semester and their </a:t>
            </a:r>
            <a:r>
              <a:rPr lang="en-US" sz="2000" err="1">
                <a:solidFill>
                  <a:srgbClr val="242424"/>
                </a:solidFill>
                <a:latin typeface="Times New Roman"/>
                <a:ea typeface="+mn-lt"/>
                <a:cs typeface="+mn-lt"/>
              </a:rPr>
              <a:t>marks.We</a:t>
            </a:r>
            <a:r>
              <a:rPr lang="en-US" sz="2000" dirty="0">
                <a:solidFill>
                  <a:srgbClr val="242424"/>
                </a:solidFill>
                <a:latin typeface="Times New Roman"/>
                <a:ea typeface="+mn-lt"/>
                <a:cs typeface="+mn-lt"/>
              </a:rPr>
              <a:t> have noticed that after collecting the data. The data is kind of linear and has some outliers.</a:t>
            </a:r>
            <a:endParaRPr lang="en-US" sz="2000">
              <a:solidFill>
                <a:srgbClr val="242424"/>
              </a:solidFill>
              <a:latin typeface="Times New Roman"/>
              <a:cs typeface="Calibri"/>
            </a:endParaRPr>
          </a:p>
          <a:p>
            <a:r>
              <a:rPr lang="en-US" sz="2000" dirty="0">
                <a:solidFill>
                  <a:srgbClr val="242424"/>
                </a:solidFill>
                <a:latin typeface="Times New Roman"/>
                <a:ea typeface="+mn-lt"/>
                <a:cs typeface="+mn-lt"/>
              </a:rPr>
              <a:t>If there are no outliers in the data and you fit linear regression on that data, it will look like in figure 2.</a:t>
            </a:r>
          </a:p>
          <a:p>
            <a:r>
              <a:rPr lang="en-US" sz="2000" dirty="0">
                <a:solidFill>
                  <a:srgbClr val="242424"/>
                </a:solidFill>
                <a:latin typeface="Times New Roman"/>
                <a:ea typeface="+mn-lt"/>
                <a:cs typeface="+mn-lt"/>
              </a:rPr>
              <a:t>As the data has </a:t>
            </a:r>
            <a:r>
              <a:rPr lang="en-US" sz="2000" err="1">
                <a:solidFill>
                  <a:srgbClr val="242424"/>
                </a:solidFill>
                <a:latin typeface="Times New Roman"/>
                <a:ea typeface="+mn-lt"/>
                <a:cs typeface="+mn-lt"/>
              </a:rPr>
              <a:t>outliers,now</a:t>
            </a:r>
            <a:r>
              <a:rPr lang="en-US" sz="2000" dirty="0">
                <a:solidFill>
                  <a:srgbClr val="242424"/>
                </a:solidFill>
                <a:latin typeface="Times New Roman"/>
                <a:ea typeface="+mn-lt"/>
                <a:cs typeface="+mn-lt"/>
              </a:rPr>
              <a:t> it will look like in figure 3.</a:t>
            </a:r>
            <a:endParaRPr lang="en-US" sz="2000">
              <a:solidFill>
                <a:srgbClr val="242424"/>
              </a:solidFill>
              <a:latin typeface="Times New Roman"/>
              <a:cs typeface="Calibri"/>
            </a:endParaRPr>
          </a:p>
          <a:p>
            <a:r>
              <a:rPr lang="en-US" sz="2000" dirty="0">
                <a:solidFill>
                  <a:srgbClr val="242424"/>
                </a:solidFill>
                <a:latin typeface="Times New Roman"/>
                <a:ea typeface="+mn-lt"/>
                <a:cs typeface="+mn-lt"/>
              </a:rPr>
              <a:t>This is not the correct representation of the </a:t>
            </a:r>
            <a:r>
              <a:rPr lang="en-US" sz="2000" err="1">
                <a:solidFill>
                  <a:srgbClr val="242424"/>
                </a:solidFill>
                <a:latin typeface="Times New Roman"/>
                <a:ea typeface="+mn-lt"/>
                <a:cs typeface="+mn-lt"/>
              </a:rPr>
              <a:t>data.These</a:t>
            </a:r>
            <a:r>
              <a:rPr lang="en-US" sz="2000" dirty="0">
                <a:solidFill>
                  <a:srgbClr val="242424"/>
                </a:solidFill>
                <a:latin typeface="Times New Roman"/>
                <a:ea typeface="+mn-lt"/>
                <a:cs typeface="+mn-lt"/>
              </a:rPr>
              <a:t> two outliers are pulling the lines towards themselves.</a:t>
            </a:r>
            <a:endParaRPr lang="en-US" sz="2000">
              <a:solidFill>
                <a:srgbClr val="242424"/>
              </a:solidFill>
              <a:latin typeface="Times New Roman"/>
              <a:cs typeface="Calibri"/>
            </a:endParaRPr>
          </a:p>
          <a:p>
            <a:endParaRPr lang="en-US" sz="1500" dirty="0">
              <a:solidFill>
                <a:srgbClr val="242424"/>
              </a:solidFill>
              <a:latin typeface="Calibri"/>
              <a:cs typeface="Calibri"/>
            </a:endParaRPr>
          </a:p>
          <a:p>
            <a:endParaRPr lang="en-US" sz="1500" dirty="0">
              <a:solidFill>
                <a:srgbClr val="242424"/>
              </a:solidFill>
              <a:latin typeface="Calibri"/>
              <a:cs typeface="Calibri"/>
            </a:endParaRPr>
          </a:p>
          <a:p>
            <a:endParaRPr lang="en-US" sz="1500" dirty="0">
              <a:solidFill>
                <a:srgbClr val="242424"/>
              </a:solidFill>
              <a:latin typeface="Calibri"/>
              <a:cs typeface="Calibri"/>
            </a:endParaRPr>
          </a:p>
          <a:p>
            <a:endParaRPr lang="en-US" sz="2000" dirty="0">
              <a:solidFill>
                <a:srgbClr val="242424"/>
              </a:solidFill>
              <a:latin typeface="Times New Roman"/>
              <a:cs typeface="Calibri"/>
            </a:endParaRPr>
          </a:p>
        </p:txBody>
      </p:sp>
      <p:pic>
        <p:nvPicPr>
          <p:cNvPr id="4" name="Picture 3" descr="A blackboard with white lines and red x marks&#10;&#10;Description automatically generated">
            <a:extLst>
              <a:ext uri="{FF2B5EF4-FFF2-40B4-BE49-F238E27FC236}">
                <a16:creationId xmlns:a16="http://schemas.microsoft.com/office/drawing/2014/main" id="{6F346B57-47F2-1754-B0C8-7EAC2EEE99BB}"/>
              </a:ext>
            </a:extLst>
          </p:cNvPr>
          <p:cNvPicPr>
            <a:picLocks noChangeAspect="1"/>
          </p:cNvPicPr>
          <p:nvPr/>
        </p:nvPicPr>
        <p:blipFill>
          <a:blip r:embed="rId2"/>
          <a:stretch>
            <a:fillRect/>
          </a:stretch>
        </p:blipFill>
        <p:spPr>
          <a:xfrm>
            <a:off x="480667" y="4384829"/>
            <a:ext cx="2564062" cy="2366561"/>
          </a:xfrm>
          <a:prstGeom prst="rect">
            <a:avLst/>
          </a:prstGeom>
        </p:spPr>
      </p:pic>
      <p:pic>
        <p:nvPicPr>
          <p:cNvPr id="5" name="Picture 4" descr="A line drawn on a black background&#10;&#10;Description automatically generated">
            <a:extLst>
              <a:ext uri="{FF2B5EF4-FFF2-40B4-BE49-F238E27FC236}">
                <a16:creationId xmlns:a16="http://schemas.microsoft.com/office/drawing/2014/main" id="{666A5DD0-22DF-8368-392B-FD34A3F8417C}"/>
              </a:ext>
            </a:extLst>
          </p:cNvPr>
          <p:cNvPicPr>
            <a:picLocks noChangeAspect="1"/>
          </p:cNvPicPr>
          <p:nvPr/>
        </p:nvPicPr>
        <p:blipFill>
          <a:blip r:embed="rId3"/>
          <a:stretch>
            <a:fillRect/>
          </a:stretch>
        </p:blipFill>
        <p:spPr>
          <a:xfrm>
            <a:off x="3294156" y="4387984"/>
            <a:ext cx="2583228" cy="2360250"/>
          </a:xfrm>
          <a:prstGeom prst="rect">
            <a:avLst/>
          </a:prstGeom>
        </p:spPr>
      </p:pic>
      <p:pic>
        <p:nvPicPr>
          <p:cNvPr id="6" name="Picture 5" descr="A graph on a blackboard&#10;&#10;Description automatically generated">
            <a:extLst>
              <a:ext uri="{FF2B5EF4-FFF2-40B4-BE49-F238E27FC236}">
                <a16:creationId xmlns:a16="http://schemas.microsoft.com/office/drawing/2014/main" id="{D1F56269-15A2-0EED-216D-56B50C5E62F0}"/>
              </a:ext>
            </a:extLst>
          </p:cNvPr>
          <p:cNvPicPr>
            <a:picLocks noChangeAspect="1"/>
          </p:cNvPicPr>
          <p:nvPr/>
        </p:nvPicPr>
        <p:blipFill>
          <a:blip r:embed="rId4"/>
          <a:stretch>
            <a:fillRect/>
          </a:stretch>
        </p:blipFill>
        <p:spPr>
          <a:xfrm>
            <a:off x="6098237" y="4433830"/>
            <a:ext cx="2575308" cy="2277738"/>
          </a:xfrm>
          <a:prstGeom prst="rect">
            <a:avLst/>
          </a:prstGeom>
        </p:spPr>
      </p:pic>
    </p:spTree>
    <p:extLst>
      <p:ext uri="{BB962C8B-B14F-4D97-AF65-F5344CB8AC3E}">
        <p14:creationId xmlns:p14="http://schemas.microsoft.com/office/powerpoint/2010/main" val="321715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22E-7175-F235-DF1A-43A4D84BBE1A}"/>
              </a:ext>
            </a:extLst>
          </p:cNvPr>
          <p:cNvSpPr>
            <a:spLocks noGrp="1"/>
          </p:cNvSpPr>
          <p:nvPr>
            <p:ph type="title"/>
          </p:nvPr>
        </p:nvSpPr>
        <p:spPr>
          <a:xfrm>
            <a:off x="838200" y="365125"/>
            <a:ext cx="10515600" cy="646190"/>
          </a:xfrm>
        </p:spPr>
        <p:txBody>
          <a:bodyPr>
            <a:normAutofit fontScale="90000"/>
          </a:bodyPr>
          <a:lstStyle/>
          <a:p>
            <a:pPr algn="ctr"/>
            <a:r>
              <a:rPr lang="en-US" dirty="0">
                <a:cs typeface="Calibri Light"/>
              </a:rPr>
              <a:t>Effect of outliers on Machine Learning Algorithm</a:t>
            </a:r>
          </a:p>
        </p:txBody>
      </p:sp>
      <p:sp>
        <p:nvSpPr>
          <p:cNvPr id="3" name="Content Placeholder 2">
            <a:extLst>
              <a:ext uri="{FF2B5EF4-FFF2-40B4-BE49-F238E27FC236}">
                <a16:creationId xmlns:a16="http://schemas.microsoft.com/office/drawing/2014/main" id="{EA921C7D-4AA0-9A8A-A39B-509934592D81}"/>
              </a:ext>
            </a:extLst>
          </p:cNvPr>
          <p:cNvSpPr>
            <a:spLocks noGrp="1"/>
          </p:cNvSpPr>
          <p:nvPr>
            <p:ph idx="1"/>
          </p:nvPr>
        </p:nvSpPr>
        <p:spPr>
          <a:xfrm>
            <a:off x="838200" y="1238060"/>
            <a:ext cx="10515600" cy="4938903"/>
          </a:xfrm>
        </p:spPr>
        <p:txBody>
          <a:bodyPr vert="horz" lIns="91440" tIns="45720" rIns="91440" bIns="45720" rtlCol="0" anchor="t">
            <a:noAutofit/>
          </a:bodyPr>
          <a:lstStyle/>
          <a:p>
            <a:r>
              <a:rPr lang="en-US" sz="1600" b="1" dirty="0">
                <a:solidFill>
                  <a:srgbClr val="273239"/>
                </a:solidFill>
                <a:latin typeface="Times New Roman"/>
                <a:ea typeface="+mn-lt"/>
                <a:cs typeface="+mn-lt"/>
              </a:rPr>
              <a:t>Biased models:</a:t>
            </a:r>
            <a:r>
              <a:rPr lang="en-US" sz="1600" dirty="0">
                <a:solidFill>
                  <a:srgbClr val="273239"/>
                </a:solidFill>
                <a:latin typeface="Times New Roman"/>
                <a:ea typeface="+mn-lt"/>
                <a:cs typeface="+mn-lt"/>
              </a:rPr>
              <a:t> Outliers can bias a machine learning model towards the outlier values, leading to poor performance on the rest of the data. This can be particularly problematic for algorithms that are sensitive to outliers, such as linear regression.</a:t>
            </a:r>
            <a:endParaRPr lang="en-US" sz="1600" dirty="0">
              <a:solidFill>
                <a:srgbClr val="242424"/>
              </a:solidFill>
              <a:latin typeface="Times New Roman"/>
              <a:ea typeface="+mn-lt"/>
              <a:cs typeface="+mn-lt"/>
            </a:endParaRPr>
          </a:p>
          <a:p>
            <a:r>
              <a:rPr lang="en-US" sz="1600" b="1" dirty="0">
                <a:solidFill>
                  <a:srgbClr val="273239"/>
                </a:solidFill>
                <a:latin typeface="Times New Roman"/>
                <a:ea typeface="+mn-lt"/>
                <a:cs typeface="+mn-lt"/>
              </a:rPr>
              <a:t>Reduced accuracy:</a:t>
            </a:r>
            <a:r>
              <a:rPr lang="en-US" sz="1600" dirty="0">
                <a:solidFill>
                  <a:srgbClr val="273239"/>
                </a:solidFill>
                <a:latin typeface="Times New Roman"/>
                <a:ea typeface="+mn-lt"/>
                <a:cs typeface="+mn-lt"/>
              </a:rPr>
              <a:t> Outliers can introduce noise into the data, making it difficult for a machine learning model to learn the true underlying patterns. This can lead to reduced accuracy and performance.</a:t>
            </a:r>
            <a:endParaRPr lang="en-US" sz="1600" dirty="0">
              <a:latin typeface="Times New Roman"/>
              <a:cs typeface="Times New Roman"/>
            </a:endParaRPr>
          </a:p>
          <a:p>
            <a:r>
              <a:rPr lang="en-US" sz="1600" b="1" dirty="0">
                <a:solidFill>
                  <a:srgbClr val="273239"/>
                </a:solidFill>
                <a:latin typeface="Times New Roman"/>
                <a:ea typeface="+mn-lt"/>
                <a:cs typeface="+mn-lt"/>
              </a:rPr>
              <a:t>Increased variance:</a:t>
            </a:r>
            <a:r>
              <a:rPr lang="en-US" sz="1600" dirty="0">
                <a:solidFill>
                  <a:srgbClr val="273239"/>
                </a:solidFill>
                <a:latin typeface="Times New Roman"/>
                <a:ea typeface="+mn-lt"/>
                <a:cs typeface="+mn-lt"/>
              </a:rPr>
              <a:t> Outliers can increase the variance of a machine learning model, making it more sensitive to small changes in the data. This can make it difficult to train a stable and reliable model.</a:t>
            </a:r>
            <a:endParaRPr lang="en-US" sz="1600" dirty="0">
              <a:latin typeface="Times New Roman"/>
              <a:cs typeface="Times New Roman"/>
            </a:endParaRPr>
          </a:p>
          <a:p>
            <a:r>
              <a:rPr lang="en-US" sz="1600" b="1" dirty="0">
                <a:solidFill>
                  <a:srgbClr val="273239"/>
                </a:solidFill>
                <a:latin typeface="Times New Roman"/>
                <a:ea typeface="+mn-lt"/>
                <a:cs typeface="+mn-lt"/>
              </a:rPr>
              <a:t>Reduced interpretability:</a:t>
            </a:r>
            <a:r>
              <a:rPr lang="en-US" sz="1600" dirty="0">
                <a:solidFill>
                  <a:srgbClr val="273239"/>
                </a:solidFill>
                <a:latin typeface="Times New Roman"/>
                <a:ea typeface="+mn-lt"/>
                <a:cs typeface="+mn-lt"/>
              </a:rPr>
              <a:t> Outliers can make it difficult to understand what a machine learning model has learned from the data. This can make it difficult to trust the model’s predictions and can hamper efforts to improve its performance.</a:t>
            </a:r>
            <a:endParaRPr lang="en-US" sz="1600" dirty="0">
              <a:latin typeface="Times New Roman"/>
              <a:cs typeface="Times New Roman"/>
            </a:endParaRPr>
          </a:p>
          <a:p>
            <a:r>
              <a:rPr lang="en-US" sz="1600" dirty="0">
                <a:solidFill>
                  <a:srgbClr val="242424"/>
                </a:solidFill>
                <a:latin typeface="Times New Roman"/>
                <a:ea typeface="+mn-lt"/>
                <a:cs typeface="+mn-lt"/>
              </a:rPr>
              <a:t>There are certain set of algorithm can impact badly. Those algorithms are </a:t>
            </a:r>
            <a:r>
              <a:rPr lang="en-US" sz="1600" b="1" dirty="0">
                <a:solidFill>
                  <a:srgbClr val="242424"/>
                </a:solidFill>
                <a:latin typeface="Times New Roman"/>
                <a:ea typeface="+mn-lt"/>
                <a:cs typeface="+mn-lt"/>
              </a:rPr>
              <a:t>Linear </a:t>
            </a:r>
            <a:r>
              <a:rPr lang="en-US" sz="1600" b="1" dirty="0" err="1">
                <a:solidFill>
                  <a:srgbClr val="242424"/>
                </a:solidFill>
                <a:latin typeface="Times New Roman"/>
                <a:ea typeface="+mn-lt"/>
                <a:cs typeface="+mn-lt"/>
              </a:rPr>
              <a:t>regression,Logistic</a:t>
            </a:r>
            <a:r>
              <a:rPr lang="en-US" sz="1600" b="1" dirty="0">
                <a:solidFill>
                  <a:srgbClr val="242424"/>
                </a:solidFill>
                <a:latin typeface="Times New Roman"/>
                <a:ea typeface="+mn-lt"/>
                <a:cs typeface="+mn-lt"/>
              </a:rPr>
              <a:t> regression, and </a:t>
            </a:r>
            <a:r>
              <a:rPr lang="en-US" sz="1600" b="1" dirty="0" err="1">
                <a:solidFill>
                  <a:srgbClr val="242424"/>
                </a:solidFill>
                <a:latin typeface="Times New Roman"/>
                <a:ea typeface="+mn-lt"/>
                <a:cs typeface="+mn-lt"/>
              </a:rPr>
              <a:t>adaboost</a:t>
            </a:r>
            <a:r>
              <a:rPr lang="en-US" sz="1600" b="1" dirty="0">
                <a:solidFill>
                  <a:srgbClr val="242424"/>
                </a:solidFill>
                <a:latin typeface="Times New Roman"/>
                <a:ea typeface="+mn-lt"/>
                <a:cs typeface="+mn-lt"/>
              </a:rPr>
              <a:t>.</a:t>
            </a:r>
            <a:endParaRPr lang="en-US" sz="1600" dirty="0">
              <a:latin typeface="Times New Roman"/>
              <a:cs typeface="Calibri" panose="020F0502020204030204"/>
            </a:endParaRPr>
          </a:p>
          <a:p>
            <a:r>
              <a:rPr lang="en-US" sz="1600" dirty="0">
                <a:solidFill>
                  <a:srgbClr val="242424"/>
                </a:solidFill>
                <a:latin typeface="Times New Roman"/>
                <a:ea typeface="+mn-lt"/>
                <a:cs typeface="+mn-lt"/>
              </a:rPr>
              <a:t>The common patterns in this algorithm are that you calculate </a:t>
            </a:r>
            <a:r>
              <a:rPr lang="en-US" sz="1600" b="1" dirty="0">
                <a:solidFill>
                  <a:srgbClr val="242424"/>
                </a:solidFill>
                <a:latin typeface="Times New Roman"/>
                <a:ea typeface="+mn-lt"/>
                <a:cs typeface="+mn-lt"/>
              </a:rPr>
              <a:t>weights </a:t>
            </a:r>
            <a:r>
              <a:rPr lang="en-US" sz="1600" b="1" dirty="0" err="1">
                <a:solidFill>
                  <a:srgbClr val="242424"/>
                </a:solidFill>
                <a:latin typeface="Times New Roman"/>
                <a:ea typeface="+mn-lt"/>
                <a:cs typeface="+mn-lt"/>
              </a:rPr>
              <a:t>here.So</a:t>
            </a:r>
            <a:r>
              <a:rPr lang="en-US" sz="1600" b="1" dirty="0">
                <a:solidFill>
                  <a:srgbClr val="242424"/>
                </a:solidFill>
                <a:latin typeface="Times New Roman"/>
                <a:ea typeface="+mn-lt"/>
                <a:cs typeface="+mn-lt"/>
              </a:rPr>
              <a:t> </a:t>
            </a:r>
            <a:r>
              <a:rPr lang="en-US" sz="1600" dirty="0">
                <a:solidFill>
                  <a:srgbClr val="242424"/>
                </a:solidFill>
                <a:latin typeface="Times New Roman"/>
                <a:ea typeface="+mn-lt"/>
                <a:cs typeface="+mn-lt"/>
              </a:rPr>
              <a:t>anytime you want to know whether an outlier will effect your model or not,</a:t>
            </a:r>
            <a:endParaRPr lang="en-US" sz="1600" dirty="0">
              <a:latin typeface="Times New Roman"/>
              <a:cs typeface="Times New Roman"/>
            </a:endParaRPr>
          </a:p>
          <a:p>
            <a:r>
              <a:rPr lang="en-US" sz="1600" dirty="0">
                <a:solidFill>
                  <a:srgbClr val="242424"/>
                </a:solidFill>
                <a:latin typeface="Times New Roman"/>
                <a:ea typeface="+mn-lt"/>
                <a:cs typeface="+mn-lt"/>
              </a:rPr>
              <a:t>A simple way is to ask, "Are you working on a weight-based algorithm or </a:t>
            </a:r>
            <a:r>
              <a:rPr lang="en-US" sz="1600" dirty="0" err="1">
                <a:solidFill>
                  <a:srgbClr val="242424"/>
                </a:solidFill>
                <a:latin typeface="Times New Roman"/>
                <a:ea typeface="+mn-lt"/>
                <a:cs typeface="+mn-lt"/>
              </a:rPr>
              <a:t>not?”.If</a:t>
            </a:r>
            <a:r>
              <a:rPr lang="en-US" sz="1600" dirty="0">
                <a:solidFill>
                  <a:srgbClr val="242424"/>
                </a:solidFill>
                <a:latin typeface="Times New Roman"/>
                <a:ea typeface="+mn-lt"/>
                <a:cs typeface="+mn-lt"/>
              </a:rPr>
              <a:t> the answer to this question is yes, then outliers can impact your model.</a:t>
            </a:r>
            <a:endParaRPr lang="en-US" sz="1600" dirty="0">
              <a:latin typeface="Times New Roman"/>
              <a:cs typeface="Calibri"/>
            </a:endParaRPr>
          </a:p>
          <a:p>
            <a:r>
              <a:rPr lang="en-US" sz="1600" dirty="0">
                <a:solidFill>
                  <a:srgbClr val="242424"/>
                </a:solidFill>
                <a:latin typeface="Times New Roman"/>
                <a:ea typeface="+mn-lt"/>
                <a:cs typeface="+mn-lt"/>
              </a:rPr>
              <a:t>Some tree based algorithms, like d</a:t>
            </a:r>
            <a:r>
              <a:rPr lang="en-US" sz="1600" b="1" dirty="0">
                <a:solidFill>
                  <a:srgbClr val="242424"/>
                </a:solidFill>
                <a:latin typeface="Times New Roman"/>
                <a:ea typeface="+mn-lt"/>
                <a:cs typeface="+mn-lt"/>
              </a:rPr>
              <a:t>ecision </a:t>
            </a:r>
            <a:r>
              <a:rPr lang="en-US" sz="1600" b="1" dirty="0" err="1">
                <a:solidFill>
                  <a:srgbClr val="242424"/>
                </a:solidFill>
                <a:latin typeface="Times New Roman"/>
                <a:ea typeface="+mn-lt"/>
                <a:cs typeface="+mn-lt"/>
              </a:rPr>
              <a:t>trees,random</a:t>
            </a:r>
            <a:r>
              <a:rPr lang="en-US" sz="1600" b="1" dirty="0">
                <a:solidFill>
                  <a:srgbClr val="242424"/>
                </a:solidFill>
                <a:latin typeface="Times New Roman"/>
                <a:ea typeface="+mn-lt"/>
                <a:cs typeface="+mn-lt"/>
              </a:rPr>
              <a:t> </a:t>
            </a:r>
            <a:r>
              <a:rPr lang="en-US" sz="1600" b="1" dirty="0" err="1">
                <a:solidFill>
                  <a:srgbClr val="242424"/>
                </a:solidFill>
                <a:latin typeface="Times New Roman"/>
                <a:ea typeface="+mn-lt"/>
                <a:cs typeface="+mn-lt"/>
              </a:rPr>
              <a:t>forests,gradient</a:t>
            </a:r>
            <a:r>
              <a:rPr lang="en-US" sz="1600" b="1" dirty="0">
                <a:solidFill>
                  <a:srgbClr val="242424"/>
                </a:solidFill>
                <a:latin typeface="Times New Roman"/>
                <a:ea typeface="+mn-lt"/>
                <a:cs typeface="+mn-lt"/>
              </a:rPr>
              <a:t> boosting, and XG boost,</a:t>
            </a:r>
            <a:r>
              <a:rPr lang="en-US" sz="1600" dirty="0">
                <a:solidFill>
                  <a:srgbClr val="242424"/>
                </a:solidFill>
                <a:latin typeface="Times New Roman"/>
                <a:ea typeface="+mn-lt"/>
                <a:cs typeface="+mn-lt"/>
              </a:rPr>
              <a:t> have outliers that do not have an impact.</a:t>
            </a:r>
            <a:endParaRPr lang="en-US" sz="1600" dirty="0">
              <a:latin typeface="Times New Roman"/>
              <a:cs typeface="Times New Roman"/>
            </a:endParaRPr>
          </a:p>
          <a:p>
            <a:endParaRPr lang="en-US" sz="1600" dirty="0">
              <a:latin typeface="Times New Roman"/>
              <a:cs typeface="Calibri"/>
            </a:endParaRPr>
          </a:p>
        </p:txBody>
      </p:sp>
    </p:spTree>
    <p:extLst>
      <p:ext uri="{BB962C8B-B14F-4D97-AF65-F5344CB8AC3E}">
        <p14:creationId xmlns:p14="http://schemas.microsoft.com/office/powerpoint/2010/main" val="1859479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ACE7-4299-6AA4-8FA0-3B2A708F07B6}"/>
              </a:ext>
            </a:extLst>
          </p:cNvPr>
          <p:cNvSpPr>
            <a:spLocks noGrp="1"/>
          </p:cNvSpPr>
          <p:nvPr>
            <p:ph type="title"/>
          </p:nvPr>
        </p:nvSpPr>
        <p:spPr>
          <a:xfrm>
            <a:off x="838200" y="365125"/>
            <a:ext cx="10515600" cy="884889"/>
          </a:xfrm>
        </p:spPr>
        <p:txBody>
          <a:bodyPr/>
          <a:lstStyle/>
          <a:p>
            <a:r>
              <a:rPr lang="en-US" dirty="0">
                <a:cs typeface="Calibri Light"/>
              </a:rPr>
              <a:t>Various Methods to detect outliers</a:t>
            </a:r>
            <a:endParaRPr lang="en-US" dirty="0"/>
          </a:p>
        </p:txBody>
      </p:sp>
      <p:sp>
        <p:nvSpPr>
          <p:cNvPr id="3" name="Content Placeholder 2">
            <a:extLst>
              <a:ext uri="{FF2B5EF4-FFF2-40B4-BE49-F238E27FC236}">
                <a16:creationId xmlns:a16="http://schemas.microsoft.com/office/drawing/2014/main" id="{7E9E9AEC-0C22-EBFC-548C-148FC1B4F7CB}"/>
              </a:ext>
            </a:extLst>
          </p:cNvPr>
          <p:cNvSpPr>
            <a:spLocks noGrp="1"/>
          </p:cNvSpPr>
          <p:nvPr>
            <p:ph idx="1"/>
          </p:nvPr>
        </p:nvSpPr>
        <p:spPr>
          <a:xfrm>
            <a:off x="838200" y="1430854"/>
            <a:ext cx="10515600" cy="4746109"/>
          </a:xfrm>
        </p:spPr>
        <p:txBody>
          <a:bodyPr vert="horz" lIns="91440" tIns="45720" rIns="91440" bIns="45720" rtlCol="0" anchor="t">
            <a:normAutofit lnSpcReduction="10000"/>
          </a:bodyPr>
          <a:lstStyle/>
          <a:p>
            <a:r>
              <a:rPr lang="en-US" sz="1800" b="1" dirty="0">
                <a:solidFill>
                  <a:srgbClr val="383838"/>
                </a:solidFill>
                <a:latin typeface="Times New Roman"/>
                <a:cs typeface="Times New Roman"/>
              </a:rPr>
              <a:t>Detecting Outliers using the Z-scores</a:t>
            </a:r>
            <a:endParaRPr lang="en-US" sz="1800" dirty="0">
              <a:latin typeface="Times New Roman"/>
              <a:cs typeface="Times New Roman"/>
            </a:endParaRPr>
          </a:p>
          <a:p>
            <a:r>
              <a:rPr lang="en-US" sz="1800" b="1" dirty="0">
                <a:solidFill>
                  <a:srgbClr val="383838"/>
                </a:solidFill>
                <a:latin typeface="Times New Roman"/>
                <a:cs typeface="Calibri"/>
              </a:rPr>
              <a:t>IQR based filtering method </a:t>
            </a:r>
            <a:r>
              <a:rPr lang="en-US" sz="1800" b="1" dirty="0">
                <a:solidFill>
                  <a:srgbClr val="383838"/>
                </a:solidFill>
                <a:latin typeface="Times New Roman"/>
                <a:ea typeface="+mn-lt"/>
                <a:cs typeface="+mn-lt"/>
              </a:rPr>
              <a:t> </a:t>
            </a:r>
          </a:p>
          <a:p>
            <a:r>
              <a:rPr lang="en-US" sz="1800" b="1" dirty="0">
                <a:solidFill>
                  <a:srgbClr val="000000"/>
                </a:solidFill>
                <a:latin typeface="Times New Roman"/>
                <a:cs typeface="Calibri Light"/>
              </a:rPr>
              <a:t>the Percentile Method</a:t>
            </a:r>
            <a:endParaRPr lang="en-US" sz="1800" b="1" dirty="0">
              <a:solidFill>
                <a:srgbClr val="383838"/>
              </a:solidFill>
              <a:latin typeface="Times New Roman"/>
              <a:cs typeface="Calibri"/>
            </a:endParaRPr>
          </a:p>
          <a:p>
            <a:r>
              <a:rPr lang="en-US" sz="1800" b="1" dirty="0">
                <a:solidFill>
                  <a:srgbClr val="000000"/>
                </a:solidFill>
                <a:latin typeface="Times New Roman"/>
                <a:cs typeface="Calibri Light"/>
              </a:rPr>
              <a:t>Winsorization Technique</a:t>
            </a:r>
            <a:endParaRPr lang="en-US" sz="4000" dirty="0">
              <a:solidFill>
                <a:srgbClr val="000000"/>
              </a:solidFill>
              <a:latin typeface="Calibri Light"/>
              <a:cs typeface="Calibri Light"/>
            </a:endParaRPr>
          </a:p>
          <a:p>
            <a:endParaRPr lang="en-US" sz="1800" b="1" dirty="0">
              <a:latin typeface="Times New Roman"/>
              <a:cs typeface="Calibri Light"/>
            </a:endParaRPr>
          </a:p>
          <a:p>
            <a:pPr>
              <a:buNone/>
            </a:pPr>
            <a:r>
              <a:rPr lang="en-US" sz="2000" b="1" u="sng" dirty="0">
                <a:solidFill>
                  <a:srgbClr val="242424"/>
                </a:solidFill>
              </a:rPr>
              <a:t>How to treat outliers?</a:t>
            </a:r>
            <a:endParaRPr lang="en-US" sz="4000" u="sng" dirty="0"/>
          </a:p>
          <a:p>
            <a:pPr algn="just">
              <a:buNone/>
            </a:pPr>
            <a:r>
              <a:rPr lang="en-US" sz="1800" b="1" dirty="0">
                <a:solidFill>
                  <a:srgbClr val="242424"/>
                </a:solidFill>
                <a:latin typeface="Times New Roman"/>
                <a:ea typeface="+mn-lt"/>
                <a:cs typeface="+mn-lt"/>
              </a:rPr>
              <a:t>Trimming:</a:t>
            </a:r>
            <a:endParaRPr lang="en-US" sz="1800" dirty="0">
              <a:latin typeface="Times New Roman"/>
              <a:cs typeface="Times New Roman"/>
            </a:endParaRPr>
          </a:p>
          <a:p>
            <a:pPr algn="just">
              <a:buNone/>
            </a:pPr>
            <a:r>
              <a:rPr lang="en-US" sz="1800" dirty="0">
                <a:solidFill>
                  <a:srgbClr val="242424"/>
                </a:solidFill>
                <a:latin typeface="Times New Roman"/>
                <a:ea typeface="+mn-lt"/>
                <a:cs typeface="+mn-lt"/>
              </a:rPr>
              <a:t>Trimming basically means removing the outliers but the problem with this approach is that your data gets thin if outliers are more the data will get reduced.</a:t>
            </a:r>
            <a:endParaRPr lang="en-US" sz="1800" dirty="0">
              <a:latin typeface="Times New Roman"/>
              <a:cs typeface="Times New Roman"/>
            </a:endParaRPr>
          </a:p>
          <a:p>
            <a:pPr algn="just">
              <a:buNone/>
            </a:pPr>
            <a:r>
              <a:rPr lang="en-US" sz="1800" b="1" dirty="0">
                <a:solidFill>
                  <a:srgbClr val="242424"/>
                </a:solidFill>
                <a:latin typeface="Times New Roman"/>
                <a:ea typeface="+mn-lt"/>
                <a:cs typeface="+mn-lt"/>
              </a:rPr>
              <a:t>Capping:</a:t>
            </a:r>
            <a:endParaRPr lang="en-US" sz="1800" dirty="0">
              <a:latin typeface="Times New Roman"/>
              <a:cs typeface="Times New Roman"/>
            </a:endParaRPr>
          </a:p>
          <a:p>
            <a:pPr algn="just">
              <a:buNone/>
            </a:pPr>
            <a:r>
              <a:rPr lang="en-US" sz="1800" dirty="0">
                <a:solidFill>
                  <a:srgbClr val="242424"/>
                </a:solidFill>
                <a:latin typeface="Times New Roman"/>
                <a:ea typeface="+mn-lt"/>
                <a:cs typeface="+mn-lt"/>
              </a:rPr>
              <a:t>Outliers are sometimes on the lower side or on the higher side. There is no outlier in the </a:t>
            </a:r>
            <a:r>
              <a:rPr lang="en-US" sz="1800" dirty="0" err="1">
                <a:solidFill>
                  <a:srgbClr val="242424"/>
                </a:solidFill>
                <a:latin typeface="Times New Roman"/>
                <a:ea typeface="+mn-lt"/>
                <a:cs typeface="+mn-lt"/>
              </a:rPr>
              <a:t>middle.What</a:t>
            </a:r>
            <a:r>
              <a:rPr lang="en-US" sz="1800" dirty="0">
                <a:solidFill>
                  <a:srgbClr val="242424"/>
                </a:solidFill>
                <a:latin typeface="Times New Roman"/>
                <a:ea typeface="+mn-lt"/>
                <a:cs typeface="+mn-lt"/>
              </a:rPr>
              <a:t> you do is put a limit on the outliers; above a certain value, all are outliers, and below a certain value, all are outliers.</a:t>
            </a:r>
            <a:endParaRPr lang="en-US" sz="1800" dirty="0">
              <a:latin typeface="Times New Roman"/>
              <a:cs typeface="Times New Roman"/>
            </a:endParaRPr>
          </a:p>
          <a:p>
            <a:pPr marL="0" indent="0">
              <a:buNone/>
            </a:pPr>
            <a:br>
              <a:rPr lang="en-US" sz="1800" b="1" dirty="0">
                <a:latin typeface="Times New Roman"/>
                <a:cs typeface="Calibri Light"/>
              </a:rPr>
            </a:br>
            <a:endParaRPr lang="en-US" sz="4000" dirty="0">
              <a:solidFill>
                <a:srgbClr val="000000"/>
              </a:solidFill>
              <a:latin typeface="Calibri Light"/>
              <a:cs typeface="Calibri Light"/>
            </a:endParaRPr>
          </a:p>
          <a:p>
            <a:endParaRPr lang="en-US" sz="4000" b="1" dirty="0">
              <a:solidFill>
                <a:srgbClr val="000000"/>
              </a:solidFill>
              <a:latin typeface="Calibri Light"/>
              <a:cs typeface="Calibri Light"/>
            </a:endParaRPr>
          </a:p>
          <a:p>
            <a:endParaRPr lang="en-US" b="1" dirty="0">
              <a:solidFill>
                <a:srgbClr val="383838"/>
              </a:solidFill>
              <a:cs typeface="Calibri"/>
            </a:endParaRPr>
          </a:p>
          <a:p>
            <a:endParaRPr lang="en-US" b="1" dirty="0">
              <a:solidFill>
                <a:srgbClr val="383838"/>
              </a:solidFill>
              <a:cs typeface="Calibri"/>
            </a:endParaRPr>
          </a:p>
          <a:p>
            <a:endParaRPr lang="en-US" b="1" dirty="0">
              <a:solidFill>
                <a:srgbClr val="383838"/>
              </a:solidFill>
              <a:cs typeface="Calibri"/>
            </a:endParaRPr>
          </a:p>
          <a:p>
            <a:endParaRPr lang="en-US" dirty="0">
              <a:cs typeface="Calibri"/>
            </a:endParaRPr>
          </a:p>
        </p:txBody>
      </p:sp>
    </p:spTree>
    <p:extLst>
      <p:ext uri="{BB962C8B-B14F-4D97-AF65-F5344CB8AC3E}">
        <p14:creationId xmlns:p14="http://schemas.microsoft.com/office/powerpoint/2010/main" val="2935782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Outlier Detection and Removal using Z-score Method | Handling Outliers</a:t>
            </a:r>
            <a:br>
              <a:rPr lang="en-US" b="1" dirty="0"/>
            </a:br>
            <a:endParaRPr lang="en-IN"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2400" dirty="0">
                <a:solidFill>
                  <a:srgbClr val="383838"/>
                </a:solidFill>
                <a:latin typeface="Times New Roman"/>
                <a:ea typeface="+mn-lt"/>
                <a:cs typeface="+mn-lt"/>
              </a:rPr>
              <a:t>Though Z-Score is a highly efficient way of detecting and removing outliers, we cannot use it with every data type. </a:t>
            </a:r>
            <a:endParaRPr lang="en-IN" sz="2400" dirty="0">
              <a:solidFill>
                <a:srgbClr val="000000"/>
              </a:solidFill>
              <a:latin typeface="Times New Roman"/>
              <a:ea typeface="+mn-lt"/>
              <a:cs typeface="Times New Roman"/>
            </a:endParaRPr>
          </a:p>
          <a:p>
            <a:pPr algn="just"/>
            <a:r>
              <a:rPr lang="en-IN" sz="2400" dirty="0">
                <a:solidFill>
                  <a:srgbClr val="383838"/>
                </a:solidFill>
                <a:latin typeface="Times New Roman"/>
                <a:ea typeface="+mn-lt"/>
                <a:cs typeface="+mn-lt"/>
              </a:rPr>
              <a:t>When we said that, we mean that it only works with the data which is completely or close to </a:t>
            </a:r>
            <a:r>
              <a:rPr lang="en-IN" sz="2400" b="1" dirty="0">
                <a:solidFill>
                  <a:srgbClr val="383838"/>
                </a:solidFill>
                <a:latin typeface="Times New Roman"/>
                <a:ea typeface="+mn-lt"/>
                <a:cs typeface="+mn-lt"/>
              </a:rPr>
              <a:t>normally distributed,</a:t>
            </a:r>
            <a:r>
              <a:rPr lang="en-IN" sz="2400" dirty="0">
                <a:solidFill>
                  <a:srgbClr val="383838"/>
                </a:solidFill>
                <a:latin typeface="Times New Roman"/>
                <a:ea typeface="+mn-lt"/>
                <a:cs typeface="+mn-lt"/>
              </a:rPr>
              <a:t> which in turn stimulates that this method is not for </a:t>
            </a:r>
            <a:r>
              <a:rPr lang="en-IN" sz="2400" b="1" dirty="0">
                <a:solidFill>
                  <a:srgbClr val="383838"/>
                </a:solidFill>
                <a:latin typeface="Times New Roman"/>
                <a:ea typeface="+mn-lt"/>
                <a:cs typeface="+mn-lt"/>
              </a:rPr>
              <a:t>skewed</a:t>
            </a:r>
            <a:r>
              <a:rPr lang="en-IN" sz="2400" dirty="0">
                <a:solidFill>
                  <a:srgbClr val="383838"/>
                </a:solidFill>
                <a:latin typeface="Times New Roman"/>
                <a:ea typeface="+mn-lt"/>
                <a:cs typeface="+mn-lt"/>
              </a:rPr>
              <a:t> data, either </a:t>
            </a:r>
            <a:r>
              <a:rPr lang="en-IN" sz="2400" b="1" dirty="0">
                <a:solidFill>
                  <a:srgbClr val="383838"/>
                </a:solidFill>
                <a:latin typeface="Times New Roman"/>
                <a:ea typeface="+mn-lt"/>
                <a:cs typeface="+mn-lt"/>
              </a:rPr>
              <a:t>left skew</a:t>
            </a:r>
            <a:r>
              <a:rPr lang="en-IN" sz="2400" dirty="0">
                <a:solidFill>
                  <a:srgbClr val="383838"/>
                </a:solidFill>
                <a:latin typeface="Times New Roman"/>
                <a:ea typeface="+mn-lt"/>
                <a:cs typeface="+mn-lt"/>
              </a:rPr>
              <a:t> or </a:t>
            </a:r>
            <a:r>
              <a:rPr lang="en-IN" sz="2400" b="1" dirty="0">
                <a:solidFill>
                  <a:srgbClr val="383838"/>
                </a:solidFill>
                <a:latin typeface="Times New Roman"/>
                <a:ea typeface="+mn-lt"/>
                <a:cs typeface="+mn-lt"/>
              </a:rPr>
              <a:t>right skew. </a:t>
            </a:r>
            <a:endParaRPr lang="en-IN" sz="2400" dirty="0">
              <a:solidFill>
                <a:srgbClr val="000000"/>
              </a:solidFill>
              <a:latin typeface="Times New Roman"/>
              <a:ea typeface="+mn-lt"/>
              <a:cs typeface="Times New Roman"/>
            </a:endParaRPr>
          </a:p>
          <a:p>
            <a:pPr algn="just"/>
            <a:r>
              <a:rPr lang="en-IN" sz="2400" b="1" dirty="0">
                <a:solidFill>
                  <a:srgbClr val="383838"/>
                </a:solidFill>
                <a:latin typeface="Times New Roman"/>
                <a:ea typeface="+mn-lt"/>
                <a:cs typeface="+mn-lt"/>
              </a:rPr>
              <a:t>For</a:t>
            </a:r>
            <a:r>
              <a:rPr lang="en-IN" sz="2400" dirty="0">
                <a:solidFill>
                  <a:srgbClr val="383838"/>
                </a:solidFill>
                <a:latin typeface="Times New Roman"/>
                <a:ea typeface="+mn-lt"/>
                <a:cs typeface="+mn-lt"/>
              </a:rPr>
              <a:t> the other data, we have something known as </a:t>
            </a:r>
            <a:r>
              <a:rPr lang="en-IN" sz="2400" b="1" dirty="0">
                <a:solidFill>
                  <a:srgbClr val="383838"/>
                </a:solidFill>
                <a:latin typeface="Times New Roman"/>
                <a:ea typeface="+mn-lt"/>
                <a:cs typeface="+mn-lt"/>
              </a:rPr>
              <a:t>Inter quartile range (IQR)</a:t>
            </a:r>
            <a:r>
              <a:rPr lang="en-IN" sz="2400" dirty="0">
                <a:solidFill>
                  <a:srgbClr val="383838"/>
                </a:solidFill>
                <a:latin typeface="Times New Roman"/>
                <a:ea typeface="+mn-lt"/>
                <a:cs typeface="+mn-lt"/>
              </a:rPr>
              <a:t> method, which we will cover in the next article in depth.</a:t>
            </a:r>
            <a:endParaRPr lang="en-IN" sz="2400" dirty="0">
              <a:latin typeface="Times New Roman"/>
              <a:cs typeface="Times New Roman"/>
            </a:endParaRPr>
          </a:p>
        </p:txBody>
      </p:sp>
    </p:spTree>
    <p:extLst>
      <p:ext uri="{BB962C8B-B14F-4D97-AF65-F5344CB8AC3E}">
        <p14:creationId xmlns:p14="http://schemas.microsoft.com/office/powerpoint/2010/main" val="3052825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5BE2D-AA8B-9074-D345-9DDFEBF9BFD4}"/>
              </a:ext>
            </a:extLst>
          </p:cNvPr>
          <p:cNvSpPr>
            <a:spLocks noGrp="1"/>
          </p:cNvSpPr>
          <p:nvPr>
            <p:ph idx="1"/>
          </p:nvPr>
        </p:nvSpPr>
        <p:spPr>
          <a:xfrm>
            <a:off x="838200" y="375071"/>
            <a:ext cx="10515600" cy="5801892"/>
          </a:xfrm>
        </p:spPr>
        <p:txBody>
          <a:bodyPr vert="horz" lIns="91440" tIns="45720" rIns="91440" bIns="45720" rtlCol="0" anchor="t">
            <a:normAutofit/>
          </a:bodyPr>
          <a:lstStyle/>
          <a:p>
            <a:pPr marL="0" indent="0">
              <a:buNone/>
            </a:pPr>
            <a:r>
              <a:rPr lang="en-US" sz="2000" b="1" dirty="0">
                <a:solidFill>
                  <a:srgbClr val="242424"/>
                </a:solidFill>
                <a:latin typeface="Times New Roman"/>
                <a:cs typeface="Times New Roman"/>
              </a:rPr>
              <a:t>Understanding Z-Score</a:t>
            </a:r>
            <a:endParaRPr lang="en-US" sz="2000">
              <a:latin typeface="Times New Roman"/>
              <a:cs typeface="Times New Roman"/>
            </a:endParaRPr>
          </a:p>
          <a:p>
            <a:r>
              <a:rPr lang="en-US" sz="2000" b="1" i="1" dirty="0">
                <a:solidFill>
                  <a:srgbClr val="242424"/>
                </a:solidFill>
                <a:latin typeface="Times New Roman"/>
                <a:ea typeface="+mn-lt"/>
                <a:cs typeface="+mn-lt"/>
              </a:rPr>
              <a:t>Z-score is like a special number that tells us how far away something is from the usual or average thing. It’s like saying if you did something really well, just okay, or not so great compared to what most people do.</a:t>
            </a:r>
            <a:endParaRPr lang="en-US" sz="2000">
              <a:latin typeface="Times New Roman"/>
              <a:cs typeface="Times New Roman"/>
            </a:endParaRPr>
          </a:p>
          <a:p>
            <a:r>
              <a:rPr lang="en-US" sz="2000" dirty="0">
                <a:solidFill>
                  <a:srgbClr val="242424"/>
                </a:solidFill>
                <a:latin typeface="Times New Roman"/>
                <a:cs typeface="Calibri"/>
              </a:rPr>
              <a:t>Example:</a:t>
            </a:r>
            <a:r>
              <a:rPr lang="en-US" sz="2000" dirty="0">
                <a:solidFill>
                  <a:srgbClr val="242424"/>
                </a:solidFill>
                <a:latin typeface="Times New Roman"/>
                <a:ea typeface="+mn-lt"/>
                <a:cs typeface="+mn-lt"/>
              </a:rPr>
              <a:t> Imagine</a:t>
            </a:r>
            <a:r>
              <a:rPr lang="en-US" sz="2000" b="1" i="1" dirty="0">
                <a:solidFill>
                  <a:srgbClr val="242424"/>
                </a:solidFill>
                <a:latin typeface="Times New Roman"/>
                <a:ea typeface="+mn-lt"/>
                <a:cs typeface="+mn-lt"/>
              </a:rPr>
              <a:t> in your class, if everyone usually gets about 70 on a test, and you got a 90, your Z-score would be high because you did way better than most people. But if you got a 50, your Z-score would be low because you did worse than most people. It helps us understand how different or similar something is compared to what’s typical.</a:t>
            </a:r>
            <a:endParaRPr lang="en-US" sz="2000" b="1" i="1">
              <a:solidFill>
                <a:srgbClr val="242424"/>
              </a:solidFill>
              <a:latin typeface="Times New Roman"/>
              <a:cs typeface="Calibri"/>
            </a:endParaRPr>
          </a:p>
          <a:p>
            <a:endParaRPr lang="en-US" sz="1500" b="1" i="1" dirty="0">
              <a:solidFill>
                <a:srgbClr val="242424"/>
              </a:solidFill>
              <a:cs typeface="Calibri"/>
            </a:endParaRPr>
          </a:p>
          <a:p>
            <a:r>
              <a:rPr lang="en-US" sz="1500" dirty="0">
                <a:solidFill>
                  <a:srgbClr val="242424"/>
                </a:solidFill>
                <a:ea typeface="+mn-lt"/>
                <a:cs typeface="+mn-lt"/>
              </a:rPr>
              <a:t>Here’s what each component means:</a:t>
            </a:r>
            <a:endParaRPr lang="en-US" dirty="0">
              <a:cs typeface="Calibri"/>
            </a:endParaRPr>
          </a:p>
          <a:p>
            <a:r>
              <a:rPr lang="en-US" sz="1500" dirty="0">
                <a:solidFill>
                  <a:srgbClr val="242424"/>
                </a:solidFill>
                <a:ea typeface="+mn-lt"/>
                <a:cs typeface="+mn-lt"/>
              </a:rPr>
              <a:t>Z is the Z-score we’re calculating.</a:t>
            </a:r>
            <a:endParaRPr lang="en-US" dirty="0"/>
          </a:p>
          <a:p>
            <a:r>
              <a:rPr lang="en-US" sz="1500" dirty="0">
                <a:solidFill>
                  <a:srgbClr val="242424"/>
                </a:solidFill>
                <a:ea typeface="+mn-lt"/>
                <a:cs typeface="+mn-lt"/>
              </a:rPr>
              <a:t>X is the specific data point we want to evaluate.</a:t>
            </a:r>
            <a:endParaRPr lang="en-US" dirty="0"/>
          </a:p>
          <a:p>
            <a:r>
              <a:rPr lang="en-US" sz="1500" dirty="0">
                <a:solidFill>
                  <a:srgbClr val="242424"/>
                </a:solidFill>
                <a:ea typeface="+mn-lt"/>
                <a:cs typeface="+mn-lt"/>
              </a:rPr>
              <a:t>μ (mu) is the mean (average) of the dataset.</a:t>
            </a:r>
            <a:endParaRPr lang="en-US" dirty="0"/>
          </a:p>
          <a:p>
            <a:r>
              <a:rPr lang="en-US" sz="1500" dirty="0">
                <a:solidFill>
                  <a:srgbClr val="242424"/>
                </a:solidFill>
                <a:ea typeface="+mn-lt"/>
                <a:cs typeface="+mn-lt"/>
              </a:rPr>
              <a:t>σ (sigma) is the standard deviation, which measures how spread out the data is.</a:t>
            </a:r>
            <a:endParaRPr lang="en-US" dirty="0"/>
          </a:p>
          <a:p>
            <a:endParaRPr lang="en-US" sz="1500" dirty="0">
              <a:solidFill>
                <a:srgbClr val="242424"/>
              </a:solidFill>
              <a:cs typeface="Calibri"/>
            </a:endParaRPr>
          </a:p>
          <a:p>
            <a:endParaRPr lang="en-US" dirty="0">
              <a:cs typeface="Calibri"/>
            </a:endParaRPr>
          </a:p>
        </p:txBody>
      </p:sp>
      <p:pic>
        <p:nvPicPr>
          <p:cNvPr id="4" name="Picture 3" descr="A math formula with letters and numbers&#10;&#10;Description automatically generated">
            <a:extLst>
              <a:ext uri="{FF2B5EF4-FFF2-40B4-BE49-F238E27FC236}">
                <a16:creationId xmlns:a16="http://schemas.microsoft.com/office/drawing/2014/main" id="{6D2FD551-0BF6-A952-7D7C-DC75DCDEF854}"/>
              </a:ext>
            </a:extLst>
          </p:cNvPr>
          <p:cNvPicPr>
            <a:picLocks noChangeAspect="1"/>
          </p:cNvPicPr>
          <p:nvPr/>
        </p:nvPicPr>
        <p:blipFill>
          <a:blip r:embed="rId2"/>
          <a:stretch>
            <a:fillRect/>
          </a:stretch>
        </p:blipFill>
        <p:spPr>
          <a:xfrm>
            <a:off x="7671412" y="3279997"/>
            <a:ext cx="2743200" cy="1234440"/>
          </a:xfrm>
          <a:prstGeom prst="rect">
            <a:avLst/>
          </a:prstGeom>
        </p:spPr>
      </p:pic>
    </p:spTree>
    <p:extLst>
      <p:ext uri="{BB962C8B-B14F-4D97-AF65-F5344CB8AC3E}">
        <p14:creationId xmlns:p14="http://schemas.microsoft.com/office/powerpoint/2010/main" val="996953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70C8C-6B9B-3FBF-5D92-6761557E76A7}"/>
              </a:ext>
            </a:extLst>
          </p:cNvPr>
          <p:cNvSpPr>
            <a:spLocks noGrp="1"/>
          </p:cNvSpPr>
          <p:nvPr>
            <p:ph idx="1"/>
          </p:nvPr>
        </p:nvSpPr>
        <p:spPr>
          <a:xfrm>
            <a:off x="838200" y="218999"/>
            <a:ext cx="10515600" cy="5957964"/>
          </a:xfrm>
        </p:spPr>
        <p:txBody>
          <a:bodyPr vert="horz" lIns="91440" tIns="45720" rIns="91440" bIns="45720" rtlCol="0" anchor="t">
            <a:normAutofit/>
          </a:bodyPr>
          <a:lstStyle/>
          <a:p>
            <a:r>
              <a:rPr lang="en-US" sz="1500" b="1" dirty="0">
                <a:solidFill>
                  <a:srgbClr val="242424"/>
                </a:solidFill>
                <a:ea typeface="+mn-lt"/>
                <a:cs typeface="+mn-lt"/>
              </a:rPr>
              <a:t>Example: </a:t>
            </a:r>
            <a:r>
              <a:rPr lang="en-US" sz="1500" dirty="0">
                <a:solidFill>
                  <a:srgbClr val="242424"/>
                </a:solidFill>
                <a:ea typeface="+mn-lt"/>
                <a:cs typeface="+mn-lt"/>
              </a:rPr>
              <a:t>Suppose you have data on the test scores of a group of students. The mean (average) score in the class is 60, and the standard deviation is 8. You want to find the Z-score for a student who scored 70 on the test.</a:t>
            </a:r>
          </a:p>
          <a:p>
            <a:r>
              <a:rPr lang="en-US" sz="1500" dirty="0">
                <a:solidFill>
                  <a:srgbClr val="242424"/>
                </a:solidFill>
                <a:ea typeface="+mn-lt"/>
                <a:cs typeface="+mn-lt"/>
              </a:rPr>
              <a:t>Let’s put the value in z-score formula :</a:t>
            </a:r>
            <a:endParaRPr lang="en-US" sz="1500" dirty="0">
              <a:solidFill>
                <a:srgbClr val="242424"/>
              </a:solidFill>
              <a:cs typeface="Calibri"/>
            </a:endParaRPr>
          </a:p>
          <a:p>
            <a:r>
              <a:rPr lang="en-US" sz="1500" dirty="0">
                <a:solidFill>
                  <a:srgbClr val="242424"/>
                </a:solidFill>
                <a:ea typeface="+mn-lt"/>
                <a:cs typeface="+mn-lt"/>
              </a:rPr>
              <a:t>z = (X — μ) / σ = (Individual score — average score)/ standard deviation</a:t>
            </a:r>
            <a:endParaRPr lang="en-US" dirty="0"/>
          </a:p>
          <a:p>
            <a:r>
              <a:rPr lang="en-US" sz="1500" dirty="0">
                <a:solidFill>
                  <a:srgbClr val="242424"/>
                </a:solidFill>
                <a:ea typeface="+mn-lt"/>
                <a:cs typeface="+mn-lt"/>
              </a:rPr>
              <a:t>= (70–60)/8 =10/8 = 1.25</a:t>
            </a:r>
            <a:endParaRPr lang="en-US" dirty="0"/>
          </a:p>
          <a:p>
            <a:r>
              <a:rPr lang="en-US" sz="1500" dirty="0">
                <a:solidFill>
                  <a:srgbClr val="242424"/>
                </a:solidFill>
                <a:ea typeface="+mn-lt"/>
                <a:cs typeface="+mn-lt"/>
              </a:rPr>
              <a:t>So, the Z-score for the student who scored 70 on the test is 1.25.</a:t>
            </a:r>
            <a:endParaRPr lang="en-US" dirty="0"/>
          </a:p>
          <a:p>
            <a:r>
              <a:rPr lang="en-US" sz="1500" i="1" dirty="0">
                <a:solidFill>
                  <a:srgbClr val="242424"/>
                </a:solidFill>
                <a:ea typeface="+mn-lt"/>
                <a:cs typeface="+mn-lt"/>
              </a:rPr>
              <a:t>A Z-score of 1.25 means that the student’s score is 1.25 standard deviations above the class average. This suggests that the student performed better than most of their classmates, as their score is higher than the average by 1.25 standard deviations.</a:t>
            </a:r>
          </a:p>
          <a:p>
            <a:endParaRPr lang="en-US" sz="1500" i="1" dirty="0">
              <a:solidFill>
                <a:srgbClr val="242424"/>
              </a:solidFill>
              <a:cs typeface="Calibri"/>
            </a:endParaRPr>
          </a:p>
          <a:p>
            <a:endParaRPr lang="en-US" sz="1500" i="1" dirty="0">
              <a:solidFill>
                <a:srgbClr val="242424"/>
              </a:solidFill>
              <a:cs typeface="Calibri"/>
            </a:endParaRPr>
          </a:p>
        </p:txBody>
      </p:sp>
    </p:spTree>
    <p:extLst>
      <p:ext uri="{BB962C8B-B14F-4D97-AF65-F5344CB8AC3E}">
        <p14:creationId xmlns:p14="http://schemas.microsoft.com/office/powerpoint/2010/main" val="1206232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normal distribution&#10;&#10;Description automatically generated">
            <a:extLst>
              <a:ext uri="{FF2B5EF4-FFF2-40B4-BE49-F238E27FC236}">
                <a16:creationId xmlns:a16="http://schemas.microsoft.com/office/drawing/2014/main" id="{8BE61E04-0355-DC16-ABA2-EDE45B6567D4}"/>
              </a:ext>
            </a:extLst>
          </p:cNvPr>
          <p:cNvPicPr>
            <a:picLocks noGrp="1" noChangeAspect="1"/>
          </p:cNvPicPr>
          <p:nvPr>
            <p:ph idx="1"/>
          </p:nvPr>
        </p:nvPicPr>
        <p:blipFill>
          <a:blip r:embed="rId2"/>
          <a:stretch>
            <a:fillRect/>
          </a:stretch>
        </p:blipFill>
        <p:spPr>
          <a:xfrm>
            <a:off x="1027553" y="464879"/>
            <a:ext cx="9374895" cy="2546733"/>
          </a:xfrm>
        </p:spPr>
      </p:pic>
      <p:sp>
        <p:nvSpPr>
          <p:cNvPr id="5" name="TextBox 4">
            <a:extLst>
              <a:ext uri="{FF2B5EF4-FFF2-40B4-BE49-F238E27FC236}">
                <a16:creationId xmlns:a16="http://schemas.microsoft.com/office/drawing/2014/main" id="{0CEBA919-F036-984D-FE6C-0F7AD431E39E}"/>
              </a:ext>
            </a:extLst>
          </p:cNvPr>
          <p:cNvSpPr txBox="1"/>
          <p:nvPr/>
        </p:nvSpPr>
        <p:spPr>
          <a:xfrm>
            <a:off x="795051" y="3081051"/>
            <a:ext cx="1024384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Georgia"/>
              </a:rPr>
              <a:t>A normal distribution is shown below and it is estimated that:</a:t>
            </a:r>
            <a:br>
              <a:rPr lang="en-US" dirty="0"/>
            </a:br>
            <a:r>
              <a:rPr lang="en-US" dirty="0">
                <a:latin typeface="Georgia"/>
              </a:rPr>
              <a:t>a) 68% of the data points lie between +/- 1 standard deviation.</a:t>
            </a:r>
            <a:br>
              <a:rPr lang="en-US" dirty="0"/>
            </a:br>
            <a:r>
              <a:rPr lang="en-US" dirty="0">
                <a:latin typeface="Georgia"/>
              </a:rPr>
              <a:t>b) 95% of the data points lie between +/- 2 standard deviation</a:t>
            </a:r>
            <a:br>
              <a:rPr lang="en-US" dirty="0"/>
            </a:br>
            <a:r>
              <a:rPr lang="en-US" dirty="0">
                <a:latin typeface="Georgia"/>
              </a:rPr>
              <a:t>c) 99.7% of the data points lie between +/- 3 standard deviation</a:t>
            </a:r>
          </a:p>
          <a:p>
            <a:endParaRPr lang="en-US" dirty="0">
              <a:latin typeface="Georgia"/>
            </a:endParaRPr>
          </a:p>
          <a:p>
            <a:r>
              <a:rPr lang="en-US" dirty="0">
                <a:solidFill>
                  <a:srgbClr val="292929"/>
                </a:solidFill>
                <a:latin typeface="Times New Roman"/>
                <a:ea typeface="+mn-lt"/>
                <a:cs typeface="+mn-lt"/>
              </a:rPr>
              <a:t>If the z score of a data point is more than 3, it indicates that the data point is quite different from the other data points. Such a data point can be an outlier.</a:t>
            </a:r>
            <a:endParaRPr lang="en-US" dirty="0">
              <a:latin typeface="Times New Roman"/>
              <a:cs typeface="Times New Roman"/>
            </a:endParaRPr>
          </a:p>
          <a:p>
            <a:r>
              <a:rPr lang="en-US" dirty="0">
                <a:solidFill>
                  <a:srgbClr val="292929"/>
                </a:solidFill>
                <a:latin typeface="Times New Roman"/>
                <a:ea typeface="+mn-lt"/>
                <a:cs typeface="+mn-lt"/>
              </a:rPr>
              <a:t>Z-score can be both positive and negative. The farther away from 0, higher the chance of a given data point being an outlier. Typically, Z-score greater than 3 is considered extreme.</a:t>
            </a:r>
            <a:endParaRPr lang="en-US" dirty="0">
              <a:latin typeface="Times New Roman"/>
              <a:cs typeface="Times New Roman"/>
            </a:endParaRPr>
          </a:p>
          <a:p>
            <a:r>
              <a:rPr lang="en-US" dirty="0">
                <a:solidFill>
                  <a:srgbClr val="292929"/>
                </a:solidFill>
                <a:latin typeface="Times New Roman"/>
                <a:cs typeface="Calibri"/>
              </a:rPr>
              <a:t>So we have to perform following steps:</a:t>
            </a:r>
          </a:p>
          <a:p>
            <a:r>
              <a:rPr lang="en-US" dirty="0">
                <a:solidFill>
                  <a:srgbClr val="292929"/>
                </a:solidFill>
                <a:latin typeface="Times New Roman"/>
                <a:cs typeface="Calibri"/>
              </a:rPr>
              <a:t>1.Check if the column data is normally distributed.</a:t>
            </a:r>
          </a:p>
          <a:p>
            <a:r>
              <a:rPr lang="en-US" dirty="0">
                <a:solidFill>
                  <a:srgbClr val="292929"/>
                </a:solidFill>
                <a:latin typeface="Times New Roman"/>
                <a:cs typeface="Calibri"/>
              </a:rPr>
              <a:t>2. If yes ,find out mean-3 SD (lower limit) and mean +3SD (upper limit)</a:t>
            </a:r>
          </a:p>
          <a:p>
            <a:r>
              <a:rPr lang="en-US" dirty="0">
                <a:solidFill>
                  <a:srgbClr val="292929"/>
                </a:solidFill>
                <a:latin typeface="Times New Roman"/>
                <a:cs typeface="Calibri"/>
              </a:rPr>
              <a:t>3.Then decide whether capping or trimming has to be done</a:t>
            </a:r>
          </a:p>
          <a:p>
            <a:endParaRPr lang="en-US" dirty="0">
              <a:latin typeface="Times New Roman"/>
              <a:cs typeface="Times New Roman"/>
            </a:endParaRPr>
          </a:p>
        </p:txBody>
      </p:sp>
    </p:spTree>
    <p:extLst>
      <p:ext uri="{BB962C8B-B14F-4D97-AF65-F5344CB8AC3E}">
        <p14:creationId xmlns:p14="http://schemas.microsoft.com/office/powerpoint/2010/main" val="3179469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395"/>
          </a:xfrm>
        </p:spPr>
        <p:txBody>
          <a:bodyPr>
            <a:normAutofit fontScale="90000"/>
          </a:bodyPr>
          <a:lstStyle/>
          <a:p>
            <a:br>
              <a:rPr lang="en-US" b="1" dirty="0"/>
            </a:br>
            <a:r>
              <a:rPr lang="en-US" b="1" dirty="0"/>
              <a:t>Outlier Detection and Removal using the IQR Method | Handing Outliers </a:t>
            </a:r>
            <a:br>
              <a:rPr lang="en-US" b="1" dirty="0"/>
            </a:br>
            <a:endParaRPr lang="en-IN" dirty="0"/>
          </a:p>
        </p:txBody>
      </p:sp>
      <p:sp>
        <p:nvSpPr>
          <p:cNvPr id="3" name="Content Placeholder 2"/>
          <p:cNvSpPr>
            <a:spLocks noGrp="1"/>
          </p:cNvSpPr>
          <p:nvPr>
            <p:ph idx="1"/>
          </p:nvPr>
        </p:nvSpPr>
        <p:spPr>
          <a:xfrm>
            <a:off x="838200" y="1256420"/>
            <a:ext cx="10515600" cy="4883819"/>
          </a:xfrm>
        </p:spPr>
        <p:txBody>
          <a:bodyPr vert="horz" lIns="91440" tIns="45720" rIns="91440" bIns="45720" rtlCol="0" anchor="t">
            <a:normAutofit/>
          </a:bodyPr>
          <a:lstStyle/>
          <a:p>
            <a:r>
              <a:rPr lang="en-IN" sz="1500" dirty="0">
                <a:solidFill>
                  <a:srgbClr val="242424"/>
                </a:solidFill>
                <a:ea typeface="+mn-lt"/>
                <a:cs typeface="+mn-lt"/>
              </a:rPr>
              <a:t>If your data is not normally distributed and the data is skewed</a:t>
            </a:r>
            <a:endParaRPr lang="en-IN" dirty="0">
              <a:cs typeface="Calibri" panose="020F0502020204030204"/>
            </a:endParaRPr>
          </a:p>
          <a:p>
            <a:endParaRPr lang="en-IN" sz="1500" dirty="0">
              <a:solidFill>
                <a:srgbClr val="242424"/>
              </a:solidFill>
              <a:ea typeface="+mn-lt"/>
              <a:cs typeface="+mn-lt"/>
            </a:endParaRPr>
          </a:p>
          <a:p>
            <a:endParaRPr lang="en-IN" sz="1500" dirty="0">
              <a:solidFill>
                <a:srgbClr val="242424"/>
              </a:solidFill>
              <a:ea typeface="+mn-lt"/>
              <a:cs typeface="+mn-lt"/>
            </a:endParaRPr>
          </a:p>
          <a:p>
            <a:endParaRPr lang="en-IN" sz="1500" dirty="0">
              <a:solidFill>
                <a:srgbClr val="242424"/>
              </a:solidFill>
              <a:ea typeface="+mn-lt"/>
              <a:cs typeface="+mn-lt"/>
            </a:endParaRPr>
          </a:p>
          <a:p>
            <a:endParaRPr lang="en-IN" sz="1500" dirty="0">
              <a:solidFill>
                <a:srgbClr val="242424"/>
              </a:solidFill>
              <a:ea typeface="+mn-lt"/>
              <a:cs typeface="+mn-lt"/>
            </a:endParaRPr>
          </a:p>
          <a:p>
            <a:endParaRPr lang="en-IN" sz="1500" dirty="0">
              <a:solidFill>
                <a:srgbClr val="242424"/>
              </a:solidFill>
              <a:ea typeface="+mn-lt"/>
              <a:cs typeface="+mn-lt"/>
            </a:endParaRPr>
          </a:p>
          <a:p>
            <a:endParaRPr lang="en-IN" sz="1500" dirty="0">
              <a:solidFill>
                <a:srgbClr val="242424"/>
              </a:solidFill>
              <a:ea typeface="+mn-lt"/>
              <a:cs typeface="+mn-lt"/>
            </a:endParaRPr>
          </a:p>
          <a:p>
            <a:endParaRPr lang="en-IN" sz="1500" dirty="0">
              <a:solidFill>
                <a:srgbClr val="242424"/>
              </a:solidFill>
              <a:ea typeface="+mn-lt"/>
              <a:cs typeface="+mn-lt"/>
            </a:endParaRPr>
          </a:p>
          <a:p>
            <a:r>
              <a:rPr lang="en-IN" sz="1500" dirty="0">
                <a:solidFill>
                  <a:srgbClr val="242424"/>
                </a:solidFill>
                <a:ea typeface="+mn-lt"/>
                <a:cs typeface="+mn-lt"/>
              </a:rPr>
              <a:t>In this case, we can use the interquartile proximity </a:t>
            </a:r>
            <a:r>
              <a:rPr lang="en-IN" sz="1500" dirty="0" err="1">
                <a:solidFill>
                  <a:srgbClr val="242424"/>
                </a:solidFill>
                <a:ea typeface="+mn-lt"/>
                <a:cs typeface="+mn-lt"/>
              </a:rPr>
              <a:t>rule.You</a:t>
            </a:r>
            <a:r>
              <a:rPr lang="en-IN" sz="1500" dirty="0">
                <a:solidFill>
                  <a:srgbClr val="242424"/>
                </a:solidFill>
                <a:ea typeface="+mn-lt"/>
                <a:cs typeface="+mn-lt"/>
              </a:rPr>
              <a:t> plot a boxplot and use the following formula for the minimum value and maximum value:</a:t>
            </a:r>
            <a:endParaRPr lang="en-IN">
              <a:cs typeface="Calibri"/>
            </a:endParaRPr>
          </a:p>
          <a:p>
            <a:r>
              <a:rPr lang="en-IN" sz="1500" dirty="0">
                <a:solidFill>
                  <a:srgbClr val="242424"/>
                </a:solidFill>
                <a:ea typeface="+mn-lt"/>
                <a:cs typeface="+mn-lt"/>
              </a:rPr>
              <a:t>min = (Q1–1.5 * IQR)</a:t>
            </a:r>
            <a:endParaRPr lang="en-IN" sz="1500" dirty="0">
              <a:solidFill>
                <a:srgbClr val="242424"/>
              </a:solidFill>
              <a:cs typeface="Calibri"/>
            </a:endParaRPr>
          </a:p>
          <a:p>
            <a:r>
              <a:rPr lang="en-IN" sz="1500" dirty="0">
                <a:solidFill>
                  <a:srgbClr val="242424"/>
                </a:solidFill>
                <a:ea typeface="+mn-lt"/>
                <a:cs typeface="+mn-lt"/>
              </a:rPr>
              <a:t>max = (Q3 + * IQR)</a:t>
            </a:r>
            <a:endParaRPr lang="en-IN" dirty="0"/>
          </a:p>
          <a:p>
            <a:r>
              <a:rPr lang="en-IN" sz="1500" dirty="0">
                <a:solidFill>
                  <a:srgbClr val="242424"/>
                </a:solidFill>
                <a:ea typeface="+mn-lt"/>
                <a:cs typeface="+mn-lt"/>
              </a:rPr>
              <a:t>IQR = Q3-Q1</a:t>
            </a:r>
            <a:endParaRPr lang="en-IN" dirty="0"/>
          </a:p>
          <a:p>
            <a:r>
              <a:rPr lang="en-IN" sz="1500" dirty="0">
                <a:solidFill>
                  <a:srgbClr val="242424"/>
                </a:solidFill>
                <a:ea typeface="+mn-lt"/>
                <a:cs typeface="+mn-lt"/>
              </a:rPr>
              <a:t>If any number is less than (Q1–1.5*IQR), then it is an outlier, and if any number is bigger than (Q3+1.5-IQR), then it is an outlier.</a:t>
            </a:r>
            <a:endParaRPr lang="en-IN" dirty="0"/>
          </a:p>
          <a:p>
            <a:endParaRPr lang="en-IN" sz="1500" dirty="0">
              <a:solidFill>
                <a:srgbClr val="242424"/>
              </a:solidFill>
              <a:cs typeface="Calibri"/>
            </a:endParaRPr>
          </a:p>
          <a:p>
            <a:endParaRPr lang="en-IN" dirty="0">
              <a:cs typeface="Calibri"/>
            </a:endParaRPr>
          </a:p>
        </p:txBody>
      </p:sp>
      <p:pic>
        <p:nvPicPr>
          <p:cNvPr id="4" name="Picture 3" descr="A graph with a blue line&#10;&#10;Description automatically generated">
            <a:extLst>
              <a:ext uri="{FF2B5EF4-FFF2-40B4-BE49-F238E27FC236}">
                <a16:creationId xmlns:a16="http://schemas.microsoft.com/office/drawing/2014/main" id="{2D88872B-A476-BBA7-C195-5FAFE9A64810}"/>
              </a:ext>
            </a:extLst>
          </p:cNvPr>
          <p:cNvPicPr>
            <a:picLocks noChangeAspect="1"/>
          </p:cNvPicPr>
          <p:nvPr/>
        </p:nvPicPr>
        <p:blipFill>
          <a:blip r:embed="rId2"/>
          <a:stretch>
            <a:fillRect/>
          </a:stretch>
        </p:blipFill>
        <p:spPr>
          <a:xfrm>
            <a:off x="1336713" y="1548923"/>
            <a:ext cx="4735415" cy="1887285"/>
          </a:xfrm>
          <a:prstGeom prst="rect">
            <a:avLst/>
          </a:prstGeom>
        </p:spPr>
      </p:pic>
      <p:pic>
        <p:nvPicPr>
          <p:cNvPr id="5" name="Picture 4">
            <a:extLst>
              <a:ext uri="{FF2B5EF4-FFF2-40B4-BE49-F238E27FC236}">
                <a16:creationId xmlns:a16="http://schemas.microsoft.com/office/drawing/2014/main" id="{0ECFE6EC-F51E-CECC-C419-9EC160EBCF1B}"/>
              </a:ext>
            </a:extLst>
          </p:cNvPr>
          <p:cNvPicPr>
            <a:picLocks noChangeAspect="1"/>
          </p:cNvPicPr>
          <p:nvPr/>
        </p:nvPicPr>
        <p:blipFill>
          <a:blip r:embed="rId3"/>
          <a:stretch>
            <a:fillRect/>
          </a:stretch>
        </p:blipFill>
        <p:spPr>
          <a:xfrm>
            <a:off x="6557562" y="1077758"/>
            <a:ext cx="5448300" cy="2480747"/>
          </a:xfrm>
          <a:prstGeom prst="rect">
            <a:avLst/>
          </a:prstGeom>
        </p:spPr>
      </p:pic>
    </p:spTree>
    <p:extLst>
      <p:ext uri="{BB962C8B-B14F-4D97-AF65-F5344CB8AC3E}">
        <p14:creationId xmlns:p14="http://schemas.microsoft.com/office/powerpoint/2010/main" val="1016392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Outlier Detection using the Percentile Method | </a:t>
            </a:r>
            <a:r>
              <a:rPr lang="en-US" b="1" dirty="0" err="1"/>
              <a:t>Winsorization</a:t>
            </a:r>
            <a:r>
              <a:rPr lang="en-US" b="1" dirty="0"/>
              <a:t> Technique</a:t>
            </a:r>
            <a:br>
              <a:rPr lang="en-US" b="1" dirty="0"/>
            </a:br>
            <a:endParaRPr lang="en-IN"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1800" b="1" dirty="0">
                <a:solidFill>
                  <a:srgbClr val="242424"/>
                </a:solidFill>
              </a:rPr>
              <a:t>The percentile method is a technique used to treat outliers by identifying and capping extreme values based on a specified percentage threshold. </a:t>
            </a:r>
            <a:endParaRPr lang="en-IN" dirty="0">
              <a:solidFill>
                <a:srgbClr val="000000"/>
              </a:solidFill>
            </a:endParaRPr>
          </a:p>
          <a:p>
            <a:pPr algn="just"/>
            <a:r>
              <a:rPr lang="en-IN" sz="1800" b="1" dirty="0">
                <a:solidFill>
                  <a:srgbClr val="242424"/>
                </a:solidFill>
              </a:rPr>
              <a:t>It involves calculating the threshold values based on percentiles and replacing any data points that exceed these thresholds with the corresponding threshold values.</a:t>
            </a:r>
            <a:endParaRPr lang="en-IN" sz="1800" b="1" dirty="0">
              <a:solidFill>
                <a:srgbClr val="242424"/>
              </a:solidFill>
              <a:cs typeface="Calibri" panose="020F0502020204030204"/>
            </a:endParaRPr>
          </a:p>
          <a:p>
            <a:pPr algn="just"/>
            <a:r>
              <a:rPr lang="en-IN" sz="1800" b="1" dirty="0">
                <a:solidFill>
                  <a:srgbClr val="242424"/>
                </a:solidFill>
                <a:ea typeface="+mn-lt"/>
                <a:cs typeface="+mn-lt"/>
              </a:rPr>
              <a:t>If max value is 95 then how much percentile it will be?</a:t>
            </a:r>
          </a:p>
          <a:p>
            <a:pPr algn="just"/>
            <a:r>
              <a:rPr lang="en-IN" sz="1800" b="1" dirty="0">
                <a:solidFill>
                  <a:srgbClr val="242424"/>
                </a:solidFill>
                <a:ea typeface="+mn-lt"/>
                <a:cs typeface="+mn-lt"/>
              </a:rPr>
              <a:t>If min value is 10,then how much percentile it will be?</a:t>
            </a:r>
          </a:p>
          <a:p>
            <a:pPr marL="0" indent="0" algn="just">
              <a:buNone/>
            </a:pPr>
            <a:r>
              <a:rPr lang="en-IN" sz="1500" dirty="0">
                <a:solidFill>
                  <a:srgbClr val="242424"/>
                </a:solidFill>
                <a:ea typeface="+mn-lt"/>
                <a:cs typeface="+mn-lt"/>
              </a:rPr>
              <a:t>The process of using the percentile method to handle outliers typically involves the following steps:</a:t>
            </a:r>
            <a:endParaRPr lang="en-IN" sz="1800" b="1" dirty="0">
              <a:solidFill>
                <a:srgbClr val="242424"/>
              </a:solidFill>
              <a:cs typeface="Calibri"/>
            </a:endParaRPr>
          </a:p>
          <a:p>
            <a:pPr algn="just"/>
            <a:r>
              <a:rPr lang="en-IN" sz="1500" dirty="0">
                <a:solidFill>
                  <a:srgbClr val="242424"/>
                </a:solidFill>
                <a:ea typeface="+mn-lt"/>
                <a:cs typeface="+mn-lt"/>
              </a:rPr>
              <a:t> Determine the percentage threshold: Select a percentage value that represents the threshold for extreme values. Commonly used thresholds are 95th percentile (5% of data points are considered outliers) or 99th percentile (1% of data points are considered outliers). The choice of threshold depends on the specific dataset and the desired level of outlier removal.</a:t>
            </a:r>
            <a:endParaRPr lang="en-IN" dirty="0"/>
          </a:p>
          <a:p>
            <a:pPr algn="just"/>
            <a:r>
              <a:rPr lang="en-IN" sz="1500" dirty="0">
                <a:solidFill>
                  <a:srgbClr val="242424"/>
                </a:solidFill>
                <a:ea typeface="+mn-lt"/>
                <a:cs typeface="+mn-lt"/>
              </a:rPr>
              <a:t>Calculate the threshold values: Use the chosen percentile to calculate the upper and lower thresholds. For example, if the 95th percentile is chosen, the upper threshold would be the value below which 95% of the data falls, and the lower threshold would be the value above which 95% of the data falls.</a:t>
            </a:r>
            <a:endParaRPr lang="en-IN" dirty="0"/>
          </a:p>
          <a:p>
            <a:pPr algn="just"/>
            <a:r>
              <a:rPr lang="en-IN" sz="1500" dirty="0">
                <a:solidFill>
                  <a:srgbClr val="242424"/>
                </a:solidFill>
                <a:ea typeface="+mn-lt"/>
                <a:cs typeface="+mn-lt"/>
              </a:rPr>
              <a:t> Identify and replace outliers: Iterate through the dataset and identify any data points that exceed the upper or lower threshold. Replace these outliers with the corresponding threshold value.</a:t>
            </a:r>
            <a:endParaRPr lang="en-IN" dirty="0"/>
          </a:p>
          <a:p>
            <a:pPr algn="just"/>
            <a:endParaRPr lang="en-IN" sz="1800" b="1" dirty="0">
              <a:solidFill>
                <a:srgbClr val="242424"/>
              </a:solidFill>
              <a:cs typeface="Calibri"/>
            </a:endParaRPr>
          </a:p>
          <a:p>
            <a:pPr algn="just"/>
            <a:endParaRPr lang="en-IN" dirty="0">
              <a:cs typeface="Calibri"/>
            </a:endParaRPr>
          </a:p>
        </p:txBody>
      </p:sp>
    </p:spTree>
    <p:extLst>
      <p:ext uri="{BB962C8B-B14F-4D97-AF65-F5344CB8AC3E}">
        <p14:creationId xmlns:p14="http://schemas.microsoft.com/office/powerpoint/2010/main" val="4149202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DA441-6057-D67A-9328-514D3D837683}"/>
              </a:ext>
            </a:extLst>
          </p:cNvPr>
          <p:cNvSpPr>
            <a:spLocks noGrp="1"/>
          </p:cNvSpPr>
          <p:nvPr>
            <p:ph idx="1"/>
          </p:nvPr>
        </p:nvSpPr>
        <p:spPr>
          <a:xfrm>
            <a:off x="838200" y="622951"/>
            <a:ext cx="10515600" cy="5554012"/>
          </a:xfrm>
        </p:spPr>
        <p:txBody>
          <a:bodyPr vert="horz" lIns="91440" tIns="45720" rIns="91440" bIns="45720" rtlCol="0" anchor="t">
            <a:normAutofit/>
          </a:bodyPr>
          <a:lstStyle/>
          <a:p>
            <a:pPr algn="just"/>
            <a:r>
              <a:rPr lang="en-US" sz="1800" dirty="0">
                <a:solidFill>
                  <a:srgbClr val="242424"/>
                </a:solidFill>
                <a:latin typeface="Times New Roman"/>
                <a:ea typeface="+mn-lt"/>
                <a:cs typeface="+mn-lt"/>
              </a:rPr>
              <a:t>By applying the percentile method, extreme values that lie beyond the selected threshold are effectively replaced with more representative values. This helps mitigate the impact of outliers on the data analysis and modeling process, allowing for more robust and reliable results.</a:t>
            </a:r>
            <a:endParaRPr lang="en-US" sz="1800">
              <a:solidFill>
                <a:srgbClr val="000000"/>
              </a:solidFill>
              <a:latin typeface="Times New Roman"/>
              <a:ea typeface="+mn-lt"/>
              <a:cs typeface="Times New Roman"/>
            </a:endParaRPr>
          </a:p>
          <a:p>
            <a:pPr algn="just"/>
            <a:r>
              <a:rPr lang="en-US" sz="1800" dirty="0">
                <a:solidFill>
                  <a:srgbClr val="242424"/>
                </a:solidFill>
                <a:latin typeface="Times New Roman"/>
                <a:cs typeface="Calibri"/>
              </a:rPr>
              <a:t>The outliers detected by this method can be treated using:</a:t>
            </a:r>
          </a:p>
          <a:p>
            <a:pPr algn="just"/>
            <a:r>
              <a:rPr lang="en-US" sz="1800" dirty="0">
                <a:solidFill>
                  <a:srgbClr val="242424"/>
                </a:solidFill>
                <a:latin typeface="Times New Roman"/>
                <a:cs typeface="Calibri"/>
              </a:rPr>
              <a:t>TRIMMING or CAPPING</a:t>
            </a:r>
          </a:p>
          <a:p>
            <a:pPr algn="just"/>
            <a:r>
              <a:rPr lang="en-US" sz="1800" dirty="0">
                <a:solidFill>
                  <a:srgbClr val="242424"/>
                </a:solidFill>
                <a:latin typeface="Times New Roman"/>
                <a:cs typeface="Calibri"/>
              </a:rPr>
              <a:t>If it is done by CAPPING, then it is called </a:t>
            </a:r>
            <a:r>
              <a:rPr lang="en-US" b="1" dirty="0" err="1">
                <a:solidFill>
                  <a:srgbClr val="0F0F0F"/>
                </a:solidFill>
              </a:rPr>
              <a:t>Winsorization</a:t>
            </a:r>
            <a:r>
              <a:rPr lang="en-US" b="1" dirty="0">
                <a:solidFill>
                  <a:srgbClr val="0F0F0F"/>
                </a:solidFill>
              </a:rPr>
              <a:t> Technique</a:t>
            </a:r>
            <a:endParaRPr lang="en-US" sz="1800" dirty="0">
              <a:solidFill>
                <a:srgbClr val="242424"/>
              </a:solidFill>
              <a:latin typeface="Times New Roman"/>
              <a:cs typeface="Calibri"/>
            </a:endParaRPr>
          </a:p>
          <a:p>
            <a:pPr algn="just"/>
            <a:endParaRPr lang="en-US" sz="1800" dirty="0">
              <a:solidFill>
                <a:srgbClr val="242424"/>
              </a:solidFill>
              <a:latin typeface="Times New Roman"/>
              <a:cs typeface="Calibri"/>
            </a:endParaRPr>
          </a:p>
          <a:p>
            <a:pPr algn="just"/>
            <a:endParaRPr lang="en-US" sz="1800" dirty="0">
              <a:solidFill>
                <a:srgbClr val="242424"/>
              </a:solidFill>
              <a:latin typeface="Times New Roman"/>
              <a:cs typeface="Calibri"/>
            </a:endParaRPr>
          </a:p>
        </p:txBody>
      </p:sp>
    </p:spTree>
    <p:extLst>
      <p:ext uri="{BB962C8B-B14F-4D97-AF65-F5344CB8AC3E}">
        <p14:creationId xmlns:p14="http://schemas.microsoft.com/office/powerpoint/2010/main" val="363643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a:t>
            </a:r>
            <a:br>
              <a:rPr lang="en-US"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347250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Scaling</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27015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Construction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9775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 Construction | Feature Splitting</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61092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Curse of Dimensionality</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87470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96898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47351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Principle Component Analysis (PCA) | Part 1 | Geometric Intuition</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93041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Component Analysis (PCA) | Part 2 | Problem Formulation and Step by Step Solution</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64744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Principle Component Analysis(PCA) | Part 3 | Code Example and Visualization</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46836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IN" b="1" dirty="0"/>
              <a:t>Feature Scaling - Standardization</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511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0"/>
            <a:ext cx="10515600" cy="671185"/>
          </a:xfrm>
        </p:spPr>
        <p:txBody>
          <a:bodyPr>
            <a:normAutofit fontScale="90000"/>
          </a:bodyPr>
          <a:lstStyle/>
          <a:p>
            <a:r>
              <a:rPr lang="en-US" b="1" dirty="0"/>
              <a:t>Feature Engineering </a:t>
            </a:r>
            <a:endParaRPr lang="en-IN" b="1" dirty="0"/>
          </a:p>
        </p:txBody>
      </p:sp>
      <p:sp>
        <p:nvSpPr>
          <p:cNvPr id="4" name="Rectangle 3"/>
          <p:cNvSpPr/>
          <p:nvPr/>
        </p:nvSpPr>
        <p:spPr>
          <a:xfrm>
            <a:off x="838200" y="6596390"/>
            <a:ext cx="11469189" cy="261610"/>
          </a:xfrm>
          <a:prstGeom prst="rect">
            <a:avLst/>
          </a:prstGeom>
        </p:spPr>
        <p:txBody>
          <a:bodyPr wrap="square">
            <a:spAutoFit/>
          </a:bodyPr>
          <a:lstStyle/>
          <a:p>
            <a:r>
              <a:rPr lang="en-IN" sz="1100" dirty="0"/>
              <a:t>https://www.analyticsvidhya.com/blog/2021/10/a-beginners-guide-to-feature-engineering-everything-you-need-to-know/</a:t>
            </a:r>
          </a:p>
        </p:txBody>
      </p:sp>
      <p:pic>
        <p:nvPicPr>
          <p:cNvPr id="1026" name="Picture 2" descr="Feature Engineeri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661" y="3867412"/>
            <a:ext cx="4289111" cy="2598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Grp="1" noChangeArrowheads="1"/>
          </p:cNvSpPr>
          <p:nvPr>
            <p:ph idx="1"/>
          </p:nvPr>
        </p:nvSpPr>
        <p:spPr bwMode="auto">
          <a:xfrm>
            <a:off x="169193" y="820424"/>
            <a:ext cx="11734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The Chaos of Raw Data:</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"Imagine having a room full of jumbled toys; finding the right one is tough and frustrating. But if you organize them first, it's easier to locate and manage.“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Organizing with Feature Engineering: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 Machine Learning, raw data is like that messy room. To make it useful, we clean, organize, and improve it through a process called Feature Engineering.“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169193" y="4182931"/>
            <a:ext cx="6884749" cy="1569660"/>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The Goal of Feature Engineering:</a:t>
            </a:r>
            <a:br>
              <a:rPr lang="en-US" altLang="en-US" sz="2400" dirty="0">
                <a:latin typeface="Arial" panose="020B0604020202020204" pitchFamily="34" charset="0"/>
              </a:rPr>
            </a:br>
            <a:r>
              <a:rPr lang="en-US" altLang="en-US" sz="2400" dirty="0">
                <a:latin typeface="Arial" panose="020B0604020202020204" pitchFamily="34" charset="0"/>
              </a:rPr>
              <a:t>"This process ensures the data is ready for building accurate models, just as organizing toys makes them easy to find for customers."</a:t>
            </a:r>
          </a:p>
        </p:txBody>
      </p:sp>
    </p:spTree>
    <p:extLst>
      <p:ext uri="{BB962C8B-B14F-4D97-AF65-F5344CB8AC3E}">
        <p14:creationId xmlns:p14="http://schemas.microsoft.com/office/powerpoint/2010/main" val="4178528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Feature Scaling - Normalization | </a:t>
            </a:r>
            <a:r>
              <a:rPr lang="en-IN" b="1" dirty="0" err="1"/>
              <a:t>MinMaxScaling</a:t>
            </a:r>
            <a:r>
              <a:rPr lang="en-IN" b="1" dirty="0"/>
              <a:t> | </a:t>
            </a:r>
            <a:r>
              <a:rPr lang="en-IN" b="1" dirty="0" err="1"/>
              <a:t>MaxAbsScaling</a:t>
            </a:r>
            <a:r>
              <a:rPr lang="en-IN" b="1" dirty="0"/>
              <a:t> | </a:t>
            </a:r>
            <a:r>
              <a:rPr lang="en-IN" b="1" dirty="0" err="1"/>
              <a:t>RobustScaling</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31488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Encoding Categorical Data | Ordinal Encoding | Label Encoding</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43697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 Hot Encoding | Handling Categorical Data</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78246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Column Transformer in Machine Learning | How to use </a:t>
            </a:r>
            <a:r>
              <a:rPr lang="en-US" b="1" dirty="0" err="1"/>
              <a:t>ColumnTransformer</a:t>
            </a:r>
            <a:r>
              <a:rPr lang="en-US" b="1" dirty="0"/>
              <a:t> in </a:t>
            </a:r>
            <a:r>
              <a:rPr lang="en-US" b="1" dirty="0" err="1"/>
              <a:t>Sklearn</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521864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 Transformer | Log Transform | Reciprocal Transform | Square Root Transform</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10600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Power Transformer | Box - Cox Transform | Yeo - Johnson Transform</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56684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Binning and </a:t>
            </a:r>
            <a:r>
              <a:rPr lang="en-US" b="1" dirty="0" err="1"/>
              <a:t>Binarization</a:t>
            </a:r>
            <a:r>
              <a:rPr lang="en-US" b="1" dirty="0"/>
              <a:t> | Discretization | Quantile Binning | </a:t>
            </a:r>
            <a:r>
              <a:rPr lang="en-US" b="1" dirty="0" err="1"/>
              <a:t>KMeans</a:t>
            </a:r>
            <a:r>
              <a:rPr lang="en-US" b="1" dirty="0"/>
              <a:t> Binning</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337177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Handling Mixed Variables</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2015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Date and Time Variables</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05024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2" y="639445"/>
            <a:ext cx="10515600" cy="1325563"/>
          </a:xfrm>
        </p:spPr>
        <p:txBody>
          <a:bodyPr>
            <a:normAutofit fontScale="90000"/>
          </a:bodyPr>
          <a:lstStyle/>
          <a:p>
            <a:r>
              <a:rPr lang="en-US" dirty="0"/>
              <a:t>M1: Feature Engineering, Linear , Logistic, </a:t>
            </a:r>
            <a:br>
              <a:rPr lang="en-US" dirty="0"/>
            </a:br>
            <a:r>
              <a:rPr lang="en-US" dirty="0"/>
              <a:t>M2 : Gradient descent, DT, NN</a:t>
            </a:r>
            <a:br>
              <a:rPr lang="en-US" dirty="0"/>
            </a:br>
            <a:r>
              <a:rPr lang="en-US"/>
              <a:t>Unsupervised learning</a:t>
            </a:r>
            <a:br>
              <a:rPr lang="en-US" dirty="0"/>
            </a:br>
            <a:endParaRPr lang="en-IN" dirty="0"/>
          </a:p>
        </p:txBody>
      </p:sp>
    </p:spTree>
    <p:extLst>
      <p:ext uri="{BB962C8B-B14F-4D97-AF65-F5344CB8AC3E}">
        <p14:creationId xmlns:p14="http://schemas.microsoft.com/office/powerpoint/2010/main" val="406951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49" y="325937"/>
            <a:ext cx="10515600" cy="627652"/>
          </a:xfrm>
        </p:spPr>
        <p:txBody>
          <a:bodyPr>
            <a:normAutofit fontScale="90000"/>
          </a:bodyPr>
          <a:lstStyle/>
          <a:p>
            <a:r>
              <a:rPr lang="en-IN" b="1" dirty="0"/>
              <a:t>What is Feature Engineering?</a:t>
            </a:r>
            <a:br>
              <a:rPr lang="en-IN" b="1" dirty="0"/>
            </a:br>
            <a:endParaRPr lang="en-IN" b="1" dirty="0"/>
          </a:p>
        </p:txBody>
      </p:sp>
      <p:sp>
        <p:nvSpPr>
          <p:cNvPr id="4" name="Rectangle 3"/>
          <p:cNvSpPr/>
          <p:nvPr/>
        </p:nvSpPr>
        <p:spPr>
          <a:xfrm>
            <a:off x="213359" y="659176"/>
            <a:ext cx="11634651" cy="3108543"/>
          </a:xfrm>
          <a:prstGeom prst="rect">
            <a:avLst/>
          </a:prstGeom>
        </p:spPr>
        <p:txBody>
          <a:bodyPr wrap="square">
            <a:spAutoFit/>
          </a:bodyPr>
          <a:lstStyle/>
          <a:p>
            <a:endParaRPr lang="en-US" sz="2800" dirty="0"/>
          </a:p>
          <a:p>
            <a:r>
              <a:rPr lang="en-US" sz="2800" b="1" dirty="0"/>
              <a:t>Definition:</a:t>
            </a:r>
            <a:r>
              <a:rPr lang="en-US" sz="2800" dirty="0"/>
              <a:t> Feature Engineering is the process of extracting, organizing, and transforming important features from raw data to suit the needs of a machine learning model.</a:t>
            </a:r>
          </a:p>
          <a:p>
            <a:endParaRPr lang="en-US" sz="2800" dirty="0"/>
          </a:p>
          <a:p>
            <a:r>
              <a:rPr lang="en-US" sz="2800" b="1" dirty="0"/>
              <a:t>Key Techniques:</a:t>
            </a:r>
            <a:r>
              <a:rPr lang="en-US" sz="2800" dirty="0"/>
              <a:t> It involves selecting relevant features, handling missing data, encoding categorical data, and normalizing features.</a:t>
            </a:r>
          </a:p>
        </p:txBody>
      </p:sp>
      <p:pic>
        <p:nvPicPr>
          <p:cNvPr id="6" name="Picture 2" descr="FEATU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336" y="3336832"/>
            <a:ext cx="6924675" cy="3286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3359" y="4388341"/>
            <a:ext cx="4709977" cy="1938992"/>
          </a:xfrm>
          <a:prstGeom prst="rect">
            <a:avLst/>
          </a:prstGeom>
        </p:spPr>
        <p:txBody>
          <a:bodyPr wrap="square">
            <a:spAutoFit/>
          </a:bodyPr>
          <a:lstStyle/>
          <a:p>
            <a:r>
              <a:rPr lang="en-US" sz="2400" b="1" dirty="0"/>
              <a:t>Importance:</a:t>
            </a:r>
            <a:r>
              <a:rPr lang="en-US" sz="2400" dirty="0"/>
              <a:t> Effective Feature Engineering is crucial for optimizing a model’s performance, as it directly impacts the model's ability to learn and make accurate predictions.</a:t>
            </a:r>
          </a:p>
        </p:txBody>
      </p:sp>
    </p:spTree>
    <p:extLst>
      <p:ext uri="{BB962C8B-B14F-4D97-AF65-F5344CB8AC3E}">
        <p14:creationId xmlns:p14="http://schemas.microsoft.com/office/powerpoint/2010/main" val="332151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7" y="186553"/>
            <a:ext cx="10086703" cy="440464"/>
          </a:xfrm>
        </p:spPr>
        <p:txBody>
          <a:bodyPr>
            <a:normAutofit fontScale="90000"/>
          </a:bodyPr>
          <a:lstStyle/>
          <a:p>
            <a:r>
              <a:rPr lang="en-US" b="1" dirty="0"/>
              <a:t>Model of ML </a:t>
            </a:r>
            <a:endParaRPr lang="en-IN" b="1" dirty="0"/>
          </a:p>
        </p:txBody>
      </p:sp>
      <p:sp>
        <p:nvSpPr>
          <p:cNvPr id="3" name="Content Placeholder 2"/>
          <p:cNvSpPr>
            <a:spLocks noGrp="1"/>
          </p:cNvSpPr>
          <p:nvPr>
            <p:ph idx="1"/>
          </p:nvPr>
        </p:nvSpPr>
        <p:spPr>
          <a:xfrm>
            <a:off x="679267" y="819785"/>
            <a:ext cx="10515600" cy="617129"/>
          </a:xfrm>
        </p:spPr>
        <p:txBody>
          <a:bodyPr/>
          <a:lstStyle/>
          <a:p>
            <a:r>
              <a:rPr lang="fr-FR" b="1" dirty="0"/>
              <a:t>Simple </a:t>
            </a:r>
            <a:r>
              <a:rPr lang="fr-FR" b="1" dirty="0" err="1"/>
              <a:t>Linear</a:t>
            </a:r>
            <a:r>
              <a:rPr lang="fr-FR" b="1" dirty="0"/>
              <a:t> </a:t>
            </a:r>
            <a:r>
              <a:rPr lang="fr-FR" b="1" dirty="0" err="1"/>
              <a:t>Regression</a:t>
            </a:r>
            <a:r>
              <a:rPr lang="fr-FR" b="1" dirty="0"/>
              <a:t> | Code + Intuition |</a:t>
            </a:r>
          </a:p>
          <a:p>
            <a:endParaRPr lang="en-IN" dirty="0"/>
          </a:p>
        </p:txBody>
      </p:sp>
    </p:spTree>
    <p:extLst>
      <p:ext uri="{BB962C8B-B14F-4D97-AF65-F5344CB8AC3E}">
        <p14:creationId xmlns:p14="http://schemas.microsoft.com/office/powerpoint/2010/main" val="27669482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Simple Linear Regression | Mathematical Formulation | Coding from Scratch</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611097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Regression Metrics | MSE, MAE &amp; RMSE | R2 Score &amp; Adjusted R2 Score</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46599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Multiple Linear Regression | Geometric Intuition &amp; Code</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27091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Linear Regression | Part 2 | Mathematical Formulation From Scratch</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476579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Linear Regression | Part 3 | Code From Scratch</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5221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Gradient Descent From Scratch | End to End Gradient Descent | Gradient Descent Animation</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48792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Gradient Descent with Code Demo </a:t>
            </a:r>
            <a:br>
              <a:rPr lang="en-US"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26893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Stochastic Gradient Descent</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21461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Mini-Batch Gradient Descent</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65566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fontScale="90000"/>
          </a:bodyPr>
          <a:lstStyle/>
          <a:p>
            <a:r>
              <a:rPr lang="en-US" b="1" u="sng" dirty="0"/>
              <a:t>Why is Feature Engineering so important?</a:t>
            </a:r>
            <a:br>
              <a:rPr lang="en-US" b="1" u="sng" dirty="0"/>
            </a:br>
            <a:endParaRPr lang="en-IN" b="1" u="sng" dirty="0"/>
          </a:p>
        </p:txBody>
      </p:sp>
      <p:sp>
        <p:nvSpPr>
          <p:cNvPr id="3" name="Content Placeholder 2"/>
          <p:cNvSpPr>
            <a:spLocks noGrp="1"/>
          </p:cNvSpPr>
          <p:nvPr>
            <p:ph idx="1"/>
          </p:nvPr>
        </p:nvSpPr>
        <p:spPr>
          <a:xfrm>
            <a:off x="274319" y="868403"/>
            <a:ext cx="11316789" cy="3105428"/>
          </a:xfrm>
        </p:spPr>
        <p:txBody>
          <a:bodyPr>
            <a:normAutofit fontScale="77500" lnSpcReduction="20000"/>
          </a:bodyPr>
          <a:lstStyle/>
          <a:p>
            <a:r>
              <a:rPr lang="en-US" b="1" dirty="0"/>
              <a:t>Time and Effort in Data Cleaning:</a:t>
            </a:r>
            <a:endParaRPr lang="en-US" dirty="0"/>
          </a:p>
          <a:p>
            <a:pPr lvl="1"/>
            <a:r>
              <a:rPr lang="en-US" dirty="0"/>
              <a:t>In a Machine Learning workflow, data cleaning and processing consume the most time—up to 80% of a Data Scientist's effort, according to a Forbes survey. </a:t>
            </a:r>
          </a:p>
          <a:p>
            <a:pPr lvl="1"/>
            <a:r>
              <a:rPr lang="en-US" dirty="0"/>
              <a:t>This is because raw data, often sourced from the internet, surveys, or reviews, is unstructured, incomplete, and messy.</a:t>
            </a:r>
          </a:p>
          <a:p>
            <a:endParaRPr lang="en-US" dirty="0"/>
          </a:p>
          <a:p>
            <a:r>
              <a:rPr lang="en-US" b="1" dirty="0"/>
              <a:t>Crucial Role of Feature Engineering:</a:t>
            </a:r>
            <a:endParaRPr lang="en-US" dirty="0"/>
          </a:p>
          <a:p>
            <a:pPr lvl="1"/>
            <a:r>
              <a:rPr lang="en-US" dirty="0"/>
              <a:t>Feature Engineering is the process that follows data cleaning.</a:t>
            </a:r>
          </a:p>
          <a:p>
            <a:pPr lvl="1"/>
            <a:r>
              <a:rPr lang="en-US" dirty="0"/>
              <a:t> It involves selecting, transforming, and organizing data features to make them suitable for model training. </a:t>
            </a:r>
          </a:p>
          <a:p>
            <a:pPr lvl="1"/>
            <a:r>
              <a:rPr lang="en-US" dirty="0"/>
              <a:t>This step is vital for improving the model’s efficiency and performance.</a:t>
            </a:r>
          </a:p>
          <a:p>
            <a:endParaRPr lang="en-IN" dirty="0"/>
          </a:p>
        </p:txBody>
      </p:sp>
      <p:pic>
        <p:nvPicPr>
          <p:cNvPr id="3074" name="Picture 2" descr="Why is Feature Engineering so impor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821" y="4153955"/>
            <a:ext cx="6050179" cy="25770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35519" y="6604084"/>
            <a:ext cx="8856481" cy="253916"/>
          </a:xfrm>
          <a:prstGeom prst="rect">
            <a:avLst/>
          </a:prstGeom>
        </p:spPr>
        <p:txBody>
          <a:bodyPr wrap="square">
            <a:spAutoFit/>
          </a:bodyPr>
          <a:lstStyle/>
          <a:p>
            <a:r>
              <a:rPr lang="en-IN" sz="1050" dirty="0">
                <a:solidFill>
                  <a:srgbClr val="383838"/>
                </a:solidFill>
                <a:latin typeface="Inter"/>
              </a:rPr>
              <a:t>Source: https://www.forbes.com/sites/gilpress/2016/03/23/data-preparation-most-time-consuming-least-enjoyable-data-science-task-survey-says/</a:t>
            </a:r>
            <a:endParaRPr lang="en-IN" sz="1050" dirty="0"/>
          </a:p>
        </p:txBody>
      </p:sp>
      <p:sp>
        <p:nvSpPr>
          <p:cNvPr id="5" name="Rectangle 4"/>
          <p:cNvSpPr/>
          <p:nvPr/>
        </p:nvSpPr>
        <p:spPr>
          <a:xfrm>
            <a:off x="55516" y="4115636"/>
            <a:ext cx="6086305" cy="2308324"/>
          </a:xfrm>
          <a:prstGeom prst="rect">
            <a:avLst/>
          </a:prstGeom>
        </p:spPr>
        <p:txBody>
          <a:bodyPr wrap="square">
            <a:spAutoFit/>
          </a:bodyPr>
          <a:lstStyle/>
          <a:p>
            <a:pPr marL="285750" indent="-285750">
              <a:buFont typeface="Arial" panose="020B0604020202020204" pitchFamily="34" charset="0"/>
              <a:buChar char="•"/>
            </a:pPr>
            <a:r>
              <a:rPr lang="en-US" b="1" dirty="0"/>
              <a:t>The Necessity of Feature Engineering:</a:t>
            </a:r>
            <a:endParaRPr lang="en-US" dirty="0"/>
          </a:p>
          <a:p>
            <a:pPr marL="742950" lvl="1" indent="-285750">
              <a:buFont typeface="Arial" panose="020B0604020202020204" pitchFamily="34" charset="0"/>
              <a:buChar char="•"/>
            </a:pPr>
            <a:r>
              <a:rPr lang="en-US" dirty="0"/>
              <a:t>Directly using raw, unprocessed data in Machine Learning models can lead to poor performance due to errors, missing values, and inconsistencies.</a:t>
            </a:r>
          </a:p>
          <a:p>
            <a:pPr marL="742950" lvl="1" indent="-285750">
              <a:buFont typeface="Arial" panose="020B0604020202020204" pitchFamily="34" charset="0"/>
              <a:buChar char="•"/>
            </a:pPr>
            <a:r>
              <a:rPr lang="en-US" dirty="0"/>
              <a:t> Feature Engineering addresses these issues, ensuring the data is optimized for the model, thereby significantly influencing the model's accuracy and effectiveness.</a:t>
            </a:r>
          </a:p>
        </p:txBody>
      </p:sp>
    </p:spTree>
    <p:extLst>
      <p:ext uri="{BB962C8B-B14F-4D97-AF65-F5344CB8AC3E}">
        <p14:creationId xmlns:p14="http://schemas.microsoft.com/office/powerpoint/2010/main" val="4013197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Polynomial Regression</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12420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Bias Variance Trade-off</a:t>
            </a:r>
            <a:br>
              <a:rPr lang="en-IN" b="1" dirty="0"/>
            </a:b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2472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595E3C69928E24B8DC57706C7802006" ma:contentTypeVersion="0" ma:contentTypeDescription="Create a new document." ma:contentTypeScope="" ma:versionID="da767b950ba29bbd2e65eaff49c84d08">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208554-41B4-44F7-B6F7-F503B4972305}">
  <ds:schemaRefs>
    <ds:schemaRef ds:uri="http://schemas.microsoft.com/sharepoint/v3/contenttype/forms"/>
  </ds:schemaRefs>
</ds:datastoreItem>
</file>

<file path=customXml/itemProps2.xml><?xml version="1.0" encoding="utf-8"?>
<ds:datastoreItem xmlns:ds="http://schemas.openxmlformats.org/officeDocument/2006/customXml" ds:itemID="{789699EE-C2DD-4C4D-A5E4-D43203B38BA5}"/>
</file>

<file path=customXml/itemProps3.xml><?xml version="1.0" encoding="utf-8"?>
<ds:datastoreItem xmlns:ds="http://schemas.openxmlformats.org/officeDocument/2006/customXml" ds:itemID="{4FFB3A66-23B0-4179-AC7D-8D7190B86034}">
  <ds:schemaRefs>
    <ds:schemaRef ds:uri="http://purl.org/dc/terms/"/>
    <ds:schemaRef ds:uri="http://schemas.microsoft.com/office/2006/documentManagement/types"/>
    <ds:schemaRef ds:uri="b8c6c55b-3e80-42ce-80e7-4d5b0b7ae10e"/>
    <ds:schemaRef ds:uri="http://purl.org/dc/dcmitype/"/>
    <ds:schemaRef ds:uri="http://schemas.microsoft.com/office/infopath/2007/PartnerControls"/>
    <ds:schemaRef ds:uri="http://purl.org/dc/elements/1.1/"/>
    <ds:schemaRef ds:uri="http://schemas.microsoft.com/office/2006/metadata/properties"/>
    <ds:schemaRef ds:uri="cf7030e5-55cf-4fd3-9236-0459e427f14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1774</TotalTime>
  <Words>6851</Words>
  <Application>Microsoft Office PowerPoint</Application>
  <PresentationFormat>Widescreen</PresentationFormat>
  <Paragraphs>558</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PowerPoint Presentation</vt:lpstr>
      <vt:lpstr>Jupyter Use</vt:lpstr>
      <vt:lpstr>Data Acquisition  </vt:lpstr>
      <vt:lpstr>Working with Real Data</vt:lpstr>
      <vt:lpstr>Download the Data</vt:lpstr>
      <vt:lpstr>Data Wrangling  </vt:lpstr>
      <vt:lpstr>Feature Engineering </vt:lpstr>
      <vt:lpstr>What is Feature Engineering? </vt:lpstr>
      <vt:lpstr>Why is Feature Engineering so important? </vt:lpstr>
      <vt:lpstr>Benefits of Feature Engineering </vt:lpstr>
      <vt:lpstr>Types of feature engineering </vt:lpstr>
      <vt:lpstr>1. Feature Transformation: </vt:lpstr>
      <vt:lpstr>I) Missing value : </vt:lpstr>
      <vt:lpstr>Handling Missing Value</vt:lpstr>
      <vt:lpstr>Handling Missing Data | Part 1 | Complete Case Analysis </vt:lpstr>
      <vt:lpstr>PowerPoint Presentation</vt:lpstr>
      <vt:lpstr>PowerPoint Presentation</vt:lpstr>
      <vt:lpstr>PowerPoint Presentation</vt:lpstr>
      <vt:lpstr>Missing data imputing </vt:lpstr>
      <vt:lpstr>Handling missing data | Numerical Data | Simple Imputer </vt:lpstr>
      <vt:lpstr>Univariate vs. Multivariate Imputation</vt:lpstr>
      <vt:lpstr>Univariate vs. Multivariate Imputation</vt:lpstr>
      <vt:lpstr>Univariate variable on numerical data </vt:lpstr>
      <vt:lpstr>Mean/Median Imputer </vt:lpstr>
      <vt:lpstr>PowerPoint Presentation</vt:lpstr>
      <vt:lpstr>Arbitrary Number Imputation </vt:lpstr>
      <vt:lpstr>Advantages and Limitations</vt:lpstr>
      <vt:lpstr>End Tail imputation/ End of distribution  </vt:lpstr>
      <vt:lpstr>PowerPoint Presentation</vt:lpstr>
      <vt:lpstr>Categorical Data</vt:lpstr>
      <vt:lpstr>PowerPoint Presentation</vt:lpstr>
      <vt:lpstr>Handling Missing Categorical Data</vt:lpstr>
      <vt:lpstr>PowerPoint Presentation</vt:lpstr>
      <vt:lpstr>PowerPoint Presentation</vt:lpstr>
      <vt:lpstr>Handling Missing Categorical Data | Simple Imputer | Most Frequent Imputation </vt:lpstr>
      <vt:lpstr>PowerPoint Presentation</vt:lpstr>
      <vt:lpstr>Categorical imputation </vt:lpstr>
      <vt:lpstr>Missing Indicator </vt:lpstr>
      <vt:lpstr>Random Sample Imputation | </vt:lpstr>
      <vt:lpstr>PowerPoint Presentation</vt:lpstr>
      <vt:lpstr>KNN Imputer | Multivariate Imputation </vt:lpstr>
      <vt:lpstr>PowerPoint Presentation</vt:lpstr>
      <vt:lpstr>PowerPoint Presentation</vt:lpstr>
      <vt:lpstr>PowerPoint Presentation</vt:lpstr>
      <vt:lpstr>Multivariate Imputation by Chained Equations for Missing Value | MICE Algorithm | Iterative Imputer </vt:lpstr>
      <vt:lpstr>Encoding categorical data </vt:lpstr>
      <vt:lpstr>Outlier Detection</vt:lpstr>
      <vt:lpstr>What are Outliers | Outliers in Machine Learning </vt:lpstr>
      <vt:lpstr>What are outliers</vt:lpstr>
      <vt:lpstr>Impact of Outliers</vt:lpstr>
      <vt:lpstr>Effect of outliers on Machine Learning Algorithm</vt:lpstr>
      <vt:lpstr>Various Methods to detect outliers</vt:lpstr>
      <vt:lpstr>Outlier Detection and Removal using Z-score Method | Handling Outliers </vt:lpstr>
      <vt:lpstr>PowerPoint Presentation</vt:lpstr>
      <vt:lpstr>PowerPoint Presentation</vt:lpstr>
      <vt:lpstr>PowerPoint Presentation</vt:lpstr>
      <vt:lpstr> Outlier Detection and Removal using the IQR Method | Handing Outliers  </vt:lpstr>
      <vt:lpstr>Outlier Detection using the Percentile Method | Winsorization Technique </vt:lpstr>
      <vt:lpstr>PowerPoint Presentation</vt:lpstr>
      <vt:lpstr>Feature Scaling</vt:lpstr>
      <vt:lpstr>Feature Construction</vt:lpstr>
      <vt:lpstr>Feature Construction | Feature Splitting </vt:lpstr>
      <vt:lpstr>Curse of Dimensionality </vt:lpstr>
      <vt:lpstr>Feature Selection</vt:lpstr>
      <vt:lpstr>Feature Extraction</vt:lpstr>
      <vt:lpstr>Principle Component Analysis (PCA) | Part 1 | Geometric Intuition </vt:lpstr>
      <vt:lpstr>Principle Component Analysis (PCA) | Part 2 | Problem Formulation and Step by Step Solution </vt:lpstr>
      <vt:lpstr>Principle Component Analysis(PCA) | Part 3 | Code Example and Visualization </vt:lpstr>
      <vt:lpstr>Feature Scaling - Standardization </vt:lpstr>
      <vt:lpstr>Feature Scaling - Normalization | MinMaxScaling | MaxAbsScaling | RobustScaling </vt:lpstr>
      <vt:lpstr>Encoding Categorical Data | Ordinal Encoding | Label Encoding </vt:lpstr>
      <vt:lpstr>One Hot Encoding | Handling Categorical Data </vt:lpstr>
      <vt:lpstr>Column Transformer in Machine Learning | How to use ColumnTransformer in Sklearn </vt:lpstr>
      <vt:lpstr>Function Transformer | Log Transform | Reciprocal Transform | Square Root Transform</vt:lpstr>
      <vt:lpstr>Power Transformer | Box - Cox Transform | Yeo - Johnson Transform </vt:lpstr>
      <vt:lpstr>Binning and Binarization | Discretization | Quantile Binning | KMeans Binning </vt:lpstr>
      <vt:lpstr>Handling Mixed Variables </vt:lpstr>
      <vt:lpstr>Handling Date and Time Variables </vt:lpstr>
      <vt:lpstr>M1: Feature Engineering, Linear , Logistic,  M2 : Gradient descent, DT, NN Unsupervised learning </vt:lpstr>
      <vt:lpstr>Model of ML </vt:lpstr>
      <vt:lpstr>Simple Linear Regression | Mathematical Formulation | Coding from Scratch </vt:lpstr>
      <vt:lpstr>Regression Metrics | MSE, MAE &amp; RMSE | R2 Score &amp; Adjusted R2 Score </vt:lpstr>
      <vt:lpstr>Multiple Linear Regression | Geometric Intuition &amp; Code </vt:lpstr>
      <vt:lpstr>Multiple Linear Regression | Part 2 | Mathematical Formulation From Scratch </vt:lpstr>
      <vt:lpstr>Multiple Linear Regression | Part 3 | Code From Scratch </vt:lpstr>
      <vt:lpstr>Gradient Descent From Scratch | End to End Gradient Descent | Gradient Descent Animation </vt:lpstr>
      <vt:lpstr>Batch Gradient Descent with Code Demo  </vt:lpstr>
      <vt:lpstr>Stochastic Gradient Descent </vt:lpstr>
      <vt:lpstr>Mini-Batch Gradient Descent </vt:lpstr>
      <vt:lpstr>Polynomial Regression </vt:lpstr>
      <vt:lpstr>Bias Variance Trade-off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Manishkumar Tiwari</dc:creator>
  <cp:lastModifiedBy>Manishkumar Tiwari</cp:lastModifiedBy>
  <cp:revision>360</cp:revision>
  <dcterms:created xsi:type="dcterms:W3CDTF">2024-08-13T05:29:41Z</dcterms:created>
  <dcterms:modified xsi:type="dcterms:W3CDTF">2024-08-26T09:27:50Z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0x0101003595E3C69928E24B8DC57706C7802006</vt:lpwstr>
  </property>
</Properties>
</file>