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1" r:id="rId9"/>
    <p:sldId id="260" r:id="rId10"/>
    <p:sldId id="262" r:id="rId11"/>
    <p:sldId id="263" r:id="rId12"/>
    <p:sldId id="264" r:id="rId13"/>
    <p:sldId id="265" r:id="rId14"/>
    <p:sldId id="266" r:id="rId15"/>
    <p:sldId id="267" r:id="rId16"/>
    <p:sldId id="268" r:id="rId17"/>
    <p:sldId id="269" r:id="rId18"/>
    <p:sldId id="270" r:id="rId19"/>
    <p:sldId id="271"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72" r:id="rId37"/>
    <p:sldId id="290" r:id="rId38"/>
    <p:sldId id="291" r:id="rId39"/>
    <p:sldId id="292" r:id="rId40"/>
    <p:sldId id="293" r:id="rId41"/>
    <p:sldId id="297" r:id="rId42"/>
    <p:sldId id="294" r:id="rId43"/>
    <p:sldId id="295" r:id="rId44"/>
    <p:sldId id="296" r:id="rId45"/>
    <p:sldId id="298" r:id="rId46"/>
    <p:sldId id="299" r:id="rId47"/>
    <p:sldId id="300" r:id="rId48"/>
    <p:sldId id="301" r:id="rId49"/>
    <p:sldId id="302" r:id="rId50"/>
    <p:sldId id="303" r:id="rId51"/>
    <p:sldId id="304" r:id="rId52"/>
    <p:sldId id="305" r:id="rId53"/>
    <p:sldId id="306" r:id="rId54"/>
    <p:sldId id="308" r:id="rId55"/>
    <p:sldId id="307" r:id="rId56"/>
    <p:sldId id="273"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CE08C9-F5C2-B4D4-8866-FE8492CE66AF}" v="3" dt="2024-09-16T07:13:15.1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0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146F055-7DE5-4036-861B-02BAFBE39BD7}"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5ECA44-473F-40CF-972A-6D7917349A94}" type="slidenum">
              <a:rPr lang="en-IN" smtClean="0"/>
              <a:t>‹#›</a:t>
            </a:fld>
            <a:endParaRPr lang="en-IN"/>
          </a:p>
        </p:txBody>
      </p:sp>
    </p:spTree>
    <p:extLst>
      <p:ext uri="{BB962C8B-B14F-4D97-AF65-F5344CB8AC3E}">
        <p14:creationId xmlns:p14="http://schemas.microsoft.com/office/powerpoint/2010/main" val="2797417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146F055-7DE5-4036-861B-02BAFBE39BD7}"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5ECA44-473F-40CF-972A-6D7917349A94}" type="slidenum">
              <a:rPr lang="en-IN" smtClean="0"/>
              <a:t>‹#›</a:t>
            </a:fld>
            <a:endParaRPr lang="en-IN"/>
          </a:p>
        </p:txBody>
      </p:sp>
    </p:spTree>
    <p:extLst>
      <p:ext uri="{BB962C8B-B14F-4D97-AF65-F5344CB8AC3E}">
        <p14:creationId xmlns:p14="http://schemas.microsoft.com/office/powerpoint/2010/main" val="1473869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146F055-7DE5-4036-861B-02BAFBE39BD7}"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5ECA44-473F-40CF-972A-6D7917349A94}" type="slidenum">
              <a:rPr lang="en-IN" smtClean="0"/>
              <a:t>‹#›</a:t>
            </a:fld>
            <a:endParaRPr lang="en-IN"/>
          </a:p>
        </p:txBody>
      </p:sp>
    </p:spTree>
    <p:extLst>
      <p:ext uri="{BB962C8B-B14F-4D97-AF65-F5344CB8AC3E}">
        <p14:creationId xmlns:p14="http://schemas.microsoft.com/office/powerpoint/2010/main" val="2570951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146F055-7DE5-4036-861B-02BAFBE39BD7}"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5ECA44-473F-40CF-972A-6D7917349A94}" type="slidenum">
              <a:rPr lang="en-IN" smtClean="0"/>
              <a:t>‹#›</a:t>
            </a:fld>
            <a:endParaRPr lang="en-IN"/>
          </a:p>
        </p:txBody>
      </p:sp>
    </p:spTree>
    <p:extLst>
      <p:ext uri="{BB962C8B-B14F-4D97-AF65-F5344CB8AC3E}">
        <p14:creationId xmlns:p14="http://schemas.microsoft.com/office/powerpoint/2010/main" val="3025690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46F055-7DE5-4036-861B-02BAFBE39BD7}"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5ECA44-473F-40CF-972A-6D7917349A94}" type="slidenum">
              <a:rPr lang="en-IN" smtClean="0"/>
              <a:t>‹#›</a:t>
            </a:fld>
            <a:endParaRPr lang="en-IN"/>
          </a:p>
        </p:txBody>
      </p:sp>
    </p:spTree>
    <p:extLst>
      <p:ext uri="{BB962C8B-B14F-4D97-AF65-F5344CB8AC3E}">
        <p14:creationId xmlns:p14="http://schemas.microsoft.com/office/powerpoint/2010/main" val="3599852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146F055-7DE5-4036-861B-02BAFBE39BD7}" type="datetimeFigureOut">
              <a:rPr lang="en-IN" smtClean="0"/>
              <a:t>16-09-2024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5ECA44-473F-40CF-972A-6D7917349A94}" type="slidenum">
              <a:rPr lang="en-IN" smtClean="0"/>
              <a:t>‹#›</a:t>
            </a:fld>
            <a:endParaRPr lang="en-IN"/>
          </a:p>
        </p:txBody>
      </p:sp>
    </p:spTree>
    <p:extLst>
      <p:ext uri="{BB962C8B-B14F-4D97-AF65-F5344CB8AC3E}">
        <p14:creationId xmlns:p14="http://schemas.microsoft.com/office/powerpoint/2010/main" val="4032811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146F055-7DE5-4036-861B-02BAFBE39BD7}" type="datetimeFigureOut">
              <a:rPr lang="en-IN" smtClean="0"/>
              <a:t>16-09-2024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5ECA44-473F-40CF-972A-6D7917349A94}" type="slidenum">
              <a:rPr lang="en-IN" smtClean="0"/>
              <a:t>‹#›</a:t>
            </a:fld>
            <a:endParaRPr lang="en-IN"/>
          </a:p>
        </p:txBody>
      </p:sp>
    </p:spTree>
    <p:extLst>
      <p:ext uri="{BB962C8B-B14F-4D97-AF65-F5344CB8AC3E}">
        <p14:creationId xmlns:p14="http://schemas.microsoft.com/office/powerpoint/2010/main" val="3574813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146F055-7DE5-4036-861B-02BAFBE39BD7}" type="datetimeFigureOut">
              <a:rPr lang="en-IN" smtClean="0"/>
              <a:t>16-09-2024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5ECA44-473F-40CF-972A-6D7917349A94}" type="slidenum">
              <a:rPr lang="en-IN" smtClean="0"/>
              <a:t>‹#›</a:t>
            </a:fld>
            <a:endParaRPr lang="en-IN"/>
          </a:p>
        </p:txBody>
      </p:sp>
    </p:spTree>
    <p:extLst>
      <p:ext uri="{BB962C8B-B14F-4D97-AF65-F5344CB8AC3E}">
        <p14:creationId xmlns:p14="http://schemas.microsoft.com/office/powerpoint/2010/main" val="1720422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46F055-7DE5-4036-861B-02BAFBE39BD7}" type="datetimeFigureOut">
              <a:rPr lang="en-IN" smtClean="0"/>
              <a:t>16-09-2024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A5ECA44-473F-40CF-972A-6D7917349A94}" type="slidenum">
              <a:rPr lang="en-IN" smtClean="0"/>
              <a:t>‹#›</a:t>
            </a:fld>
            <a:endParaRPr lang="en-IN"/>
          </a:p>
        </p:txBody>
      </p:sp>
    </p:spTree>
    <p:extLst>
      <p:ext uri="{BB962C8B-B14F-4D97-AF65-F5344CB8AC3E}">
        <p14:creationId xmlns:p14="http://schemas.microsoft.com/office/powerpoint/2010/main" val="1574610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46F055-7DE5-4036-861B-02BAFBE39BD7}" type="datetimeFigureOut">
              <a:rPr lang="en-IN" smtClean="0"/>
              <a:t>16-09-2024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5ECA44-473F-40CF-972A-6D7917349A94}" type="slidenum">
              <a:rPr lang="en-IN" smtClean="0"/>
              <a:t>‹#›</a:t>
            </a:fld>
            <a:endParaRPr lang="en-IN"/>
          </a:p>
        </p:txBody>
      </p:sp>
    </p:spTree>
    <p:extLst>
      <p:ext uri="{BB962C8B-B14F-4D97-AF65-F5344CB8AC3E}">
        <p14:creationId xmlns:p14="http://schemas.microsoft.com/office/powerpoint/2010/main" val="1160569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46F055-7DE5-4036-861B-02BAFBE39BD7}" type="datetimeFigureOut">
              <a:rPr lang="en-IN" smtClean="0"/>
              <a:t>16-09-2024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5ECA44-473F-40CF-972A-6D7917349A94}" type="slidenum">
              <a:rPr lang="en-IN" smtClean="0"/>
              <a:t>‹#›</a:t>
            </a:fld>
            <a:endParaRPr lang="en-IN"/>
          </a:p>
        </p:txBody>
      </p:sp>
    </p:spTree>
    <p:extLst>
      <p:ext uri="{BB962C8B-B14F-4D97-AF65-F5344CB8AC3E}">
        <p14:creationId xmlns:p14="http://schemas.microsoft.com/office/powerpoint/2010/main" val="2523005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46F055-7DE5-4036-861B-02BAFBE39BD7}" type="datetimeFigureOut">
              <a:rPr lang="en-IN" smtClean="0"/>
              <a:t>16-09-2024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5ECA44-473F-40CF-972A-6D7917349A94}" type="slidenum">
              <a:rPr lang="en-IN" smtClean="0"/>
              <a:t>‹#›</a:t>
            </a:fld>
            <a:endParaRPr lang="en-IN"/>
          </a:p>
        </p:txBody>
      </p:sp>
    </p:spTree>
    <p:extLst>
      <p:ext uri="{BB962C8B-B14F-4D97-AF65-F5344CB8AC3E}">
        <p14:creationId xmlns:p14="http://schemas.microsoft.com/office/powerpoint/2010/main" val="960902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hyperlink" Target="https://www.geeksforgeeks.org/ml-adjusted-r-square-in-regression-analysi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www.javatpoint.com/linear-regression-in-machine-learning" TargetMode="External"/><Relationship Id="rId2" Type="http://schemas.openxmlformats.org/officeDocument/2006/relationships/hyperlink" Target="https://www.geeksforgeeks.org/ml-linear-regress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Regression</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229782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Need for Polynomial Regression:</a:t>
            </a:r>
          </a:p>
        </p:txBody>
      </p:sp>
      <p:sp>
        <p:nvSpPr>
          <p:cNvPr id="3" name="Content Placeholder 2"/>
          <p:cNvSpPr>
            <a:spLocks noGrp="1"/>
          </p:cNvSpPr>
          <p:nvPr>
            <p:ph idx="1"/>
          </p:nvPr>
        </p:nvSpPr>
        <p:spPr>
          <a:xfrm>
            <a:off x="838200" y="1617785"/>
            <a:ext cx="10515600" cy="4559178"/>
          </a:xfrm>
        </p:spPr>
        <p:txBody>
          <a:bodyPr>
            <a:normAutofit lnSpcReduction="10000"/>
          </a:bodyPr>
          <a:lstStyle/>
          <a:p>
            <a:pPr marL="0" indent="0">
              <a:buNone/>
            </a:pPr>
            <a:r>
              <a:rPr lang="en-US" dirty="0"/>
              <a:t>The need of Polynomial Regression in ML can be understood in the below points:</a:t>
            </a:r>
          </a:p>
          <a:p>
            <a:r>
              <a:rPr lang="en-US" dirty="0"/>
              <a:t>If we apply a linear model on a linear dataset, then it provides us a good result as we have seen in Simple Linear Regression, but if we apply the same model without any modification on a non-linear dataset, then it will produce a drastic output. Due to which loss function will increase, the error rate will be high, and accuracy will be decreased.</a:t>
            </a:r>
          </a:p>
          <a:p>
            <a:r>
              <a:rPr lang="en-US" dirty="0"/>
              <a:t>So for such cases, where data points are arranged in a non-linear fashion, we need the Polynomial Regression model. We can understand it in a better way using the below comparison diagram of the linear dataset and non-linear dataset.</a:t>
            </a:r>
            <a:endParaRPr lang="en-IN" dirty="0"/>
          </a:p>
        </p:txBody>
      </p:sp>
    </p:spTree>
    <p:extLst>
      <p:ext uri="{BB962C8B-B14F-4D97-AF65-F5344CB8AC3E}">
        <p14:creationId xmlns:p14="http://schemas.microsoft.com/office/powerpoint/2010/main" val="3821510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56946" y="348090"/>
            <a:ext cx="5715000" cy="2857500"/>
          </a:xfrm>
          <a:prstGeom prst="rect">
            <a:avLst/>
          </a:prstGeom>
        </p:spPr>
      </p:pic>
      <p:sp>
        <p:nvSpPr>
          <p:cNvPr id="5" name="Rectangle 4"/>
          <p:cNvSpPr/>
          <p:nvPr/>
        </p:nvSpPr>
        <p:spPr>
          <a:xfrm>
            <a:off x="805962" y="3205590"/>
            <a:ext cx="10052538" cy="1754326"/>
          </a:xfrm>
          <a:prstGeom prst="rect">
            <a:avLst/>
          </a:prstGeom>
        </p:spPr>
        <p:txBody>
          <a:bodyPr wrap="square">
            <a:spAutoFit/>
          </a:bodyPr>
          <a:lstStyle/>
          <a:p>
            <a:r>
              <a:rPr lang="en-US" dirty="0"/>
              <a:t>In the above image, we have taken a dataset which is arranged non-linearly. So if we try to cover it with a linear model, then we can clearly see that it hardly covers any data point. On the other hand, a curve is suitable to cover most of the data points, which is of the Polynomial model.</a:t>
            </a:r>
          </a:p>
          <a:p>
            <a:endParaRPr lang="en-US" dirty="0"/>
          </a:p>
          <a:p>
            <a:r>
              <a:rPr lang="en-US" dirty="0"/>
              <a:t>Hence, if the datasets are arranged in a non-linear fashion, then we should use the Polynomial Regression model instead of Simple Linear Regression.</a:t>
            </a:r>
            <a:endParaRPr lang="en-IN" dirty="0"/>
          </a:p>
        </p:txBody>
      </p:sp>
    </p:spTree>
    <p:extLst>
      <p:ext uri="{BB962C8B-B14F-4D97-AF65-F5344CB8AC3E}">
        <p14:creationId xmlns:p14="http://schemas.microsoft.com/office/powerpoint/2010/main" val="3900500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17393" y="989928"/>
            <a:ext cx="6772275" cy="1257300"/>
          </a:xfrm>
          <a:prstGeom prst="rect">
            <a:avLst/>
          </a:prstGeom>
        </p:spPr>
      </p:pic>
      <p:sp>
        <p:nvSpPr>
          <p:cNvPr id="5" name="Rectangle 4"/>
          <p:cNvSpPr/>
          <p:nvPr/>
        </p:nvSpPr>
        <p:spPr>
          <a:xfrm>
            <a:off x="1245576" y="2782615"/>
            <a:ext cx="10755923" cy="1477328"/>
          </a:xfrm>
          <a:prstGeom prst="rect">
            <a:avLst/>
          </a:prstGeom>
        </p:spPr>
        <p:txBody>
          <a:bodyPr wrap="square">
            <a:spAutoFit/>
          </a:bodyPr>
          <a:lstStyle/>
          <a:p>
            <a:r>
              <a:rPr lang="en-US" dirty="0"/>
              <a:t>When we compare the above three equations, we can clearly see that all three equations are Polynomial equations but differ by the degree of variables.</a:t>
            </a:r>
          </a:p>
          <a:p>
            <a:r>
              <a:rPr lang="en-US" dirty="0"/>
              <a:t> The Simple and Multiple Linear equations are also Polynomial equations with a single degree, and the Polynomial regression equation is Linear equation with the nth degree. </a:t>
            </a:r>
          </a:p>
          <a:p>
            <a:r>
              <a:rPr lang="en-US" dirty="0"/>
              <a:t>So if we add a degree to our linear equations, then it will be converted into Polynomial Linear equations.</a:t>
            </a:r>
            <a:endParaRPr lang="en-IN" dirty="0"/>
          </a:p>
        </p:txBody>
      </p:sp>
    </p:spTree>
    <p:extLst>
      <p:ext uri="{BB962C8B-B14F-4D97-AF65-F5344CB8AC3E}">
        <p14:creationId xmlns:p14="http://schemas.microsoft.com/office/powerpoint/2010/main" val="83417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 Regression</a:t>
            </a:r>
          </a:p>
        </p:txBody>
      </p:sp>
      <p:sp>
        <p:nvSpPr>
          <p:cNvPr id="3" name="Content Placeholder 2"/>
          <p:cNvSpPr>
            <a:spLocks noGrp="1"/>
          </p:cNvSpPr>
          <p:nvPr>
            <p:ph idx="1"/>
          </p:nvPr>
        </p:nvSpPr>
        <p:spPr>
          <a:xfrm>
            <a:off x="838200" y="1397977"/>
            <a:ext cx="10515600" cy="4778986"/>
          </a:xfrm>
        </p:spPr>
        <p:txBody>
          <a:bodyPr>
            <a:normAutofit/>
          </a:bodyPr>
          <a:lstStyle/>
          <a:p>
            <a:r>
              <a:rPr lang="en-US" dirty="0"/>
              <a:t>If we have data of college student CGPA and LPA salary after placement of the student as input feature..</a:t>
            </a:r>
          </a:p>
          <a:p>
            <a:r>
              <a:rPr lang="en-US" dirty="0"/>
              <a:t>That means it should predict salary of student  if we will provide his/her CGPA.</a:t>
            </a:r>
          </a:p>
          <a:p>
            <a:r>
              <a:rPr lang="en-US" dirty="0"/>
              <a:t>How to approach this problem.</a:t>
            </a:r>
          </a:p>
          <a:p>
            <a:r>
              <a:rPr lang="en-US" dirty="0"/>
              <a:t>Suppose I have no CGPA and if someone ask me that what will be the package of students.</a:t>
            </a:r>
          </a:p>
          <a:p>
            <a:r>
              <a:rPr lang="en-US" dirty="0"/>
              <a:t>Then we will simply take average of package of students we will tell the answer. This is very bad guess.</a:t>
            </a:r>
          </a:p>
          <a:p>
            <a:r>
              <a:rPr lang="en-US" dirty="0"/>
              <a:t>But if we have data, then we will plot this data</a:t>
            </a:r>
            <a:endParaRPr lang="en-IN" dirty="0"/>
          </a:p>
        </p:txBody>
      </p:sp>
    </p:spTree>
    <p:extLst>
      <p:ext uri="{BB962C8B-B14F-4D97-AF65-F5344CB8AC3E}">
        <p14:creationId xmlns:p14="http://schemas.microsoft.com/office/powerpoint/2010/main" val="3963190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846750" y="623216"/>
            <a:ext cx="3838575" cy="2676525"/>
          </a:xfrm>
          <a:prstGeom prst="rect">
            <a:avLst/>
          </a:prstGeom>
        </p:spPr>
      </p:pic>
      <p:sp>
        <p:nvSpPr>
          <p:cNvPr id="5" name="TextBox 4"/>
          <p:cNvSpPr txBox="1"/>
          <p:nvPr/>
        </p:nvSpPr>
        <p:spPr>
          <a:xfrm>
            <a:off x="1459523" y="3701562"/>
            <a:ext cx="8480097" cy="369332"/>
          </a:xfrm>
          <a:prstGeom prst="rect">
            <a:avLst/>
          </a:prstGeom>
          <a:noFill/>
        </p:spPr>
        <p:txBody>
          <a:bodyPr wrap="square" rtlCol="0">
            <a:spAutoFit/>
          </a:bodyPr>
          <a:lstStyle/>
          <a:p>
            <a:r>
              <a:rPr lang="en-IN" dirty="0"/>
              <a:t>Data is sort of linear not completely linear. A completely linear data looks like this</a:t>
            </a:r>
          </a:p>
        </p:txBody>
      </p:sp>
      <p:pic>
        <p:nvPicPr>
          <p:cNvPr id="6" name="Picture 5"/>
          <p:cNvPicPr>
            <a:picLocks noChangeAspect="1"/>
          </p:cNvPicPr>
          <p:nvPr/>
        </p:nvPicPr>
        <p:blipFill>
          <a:blip r:embed="rId3"/>
          <a:stretch>
            <a:fillRect/>
          </a:stretch>
        </p:blipFill>
        <p:spPr>
          <a:xfrm>
            <a:off x="1846750" y="4455131"/>
            <a:ext cx="2857500" cy="1552575"/>
          </a:xfrm>
          <a:prstGeom prst="rect">
            <a:avLst/>
          </a:prstGeom>
        </p:spPr>
      </p:pic>
      <p:pic>
        <p:nvPicPr>
          <p:cNvPr id="7" name="Picture 6"/>
          <p:cNvPicPr>
            <a:picLocks noChangeAspect="1"/>
          </p:cNvPicPr>
          <p:nvPr/>
        </p:nvPicPr>
        <p:blipFill>
          <a:blip r:embed="rId4"/>
          <a:stretch>
            <a:fillRect/>
          </a:stretch>
        </p:blipFill>
        <p:spPr>
          <a:xfrm>
            <a:off x="5778702" y="4070894"/>
            <a:ext cx="3356682" cy="2330328"/>
          </a:xfrm>
          <a:prstGeom prst="rect">
            <a:avLst/>
          </a:prstGeom>
        </p:spPr>
      </p:pic>
    </p:spTree>
    <p:extLst>
      <p:ext uri="{BB962C8B-B14F-4D97-AF65-F5344CB8AC3E}">
        <p14:creationId xmlns:p14="http://schemas.microsoft.com/office/powerpoint/2010/main" val="1931392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7008"/>
            <a:ext cx="10515600" cy="5499955"/>
          </a:xfrm>
        </p:spPr>
        <p:txBody>
          <a:bodyPr>
            <a:normAutofit fontScale="92500" lnSpcReduction="10000"/>
          </a:bodyPr>
          <a:lstStyle/>
          <a:p>
            <a:r>
              <a:rPr lang="en-IN" dirty="0"/>
              <a:t>This is a real world data with some excepts as seen in graph.</a:t>
            </a:r>
          </a:p>
          <a:p>
            <a:r>
              <a:rPr lang="en-IN" dirty="0"/>
              <a:t>Those errors which cant be quantified are called </a:t>
            </a:r>
          </a:p>
          <a:p>
            <a:pPr marL="0" indent="0">
              <a:buNone/>
            </a:pPr>
            <a:r>
              <a:rPr lang="en-IN" dirty="0"/>
              <a:t>Stochastic errors.</a:t>
            </a:r>
          </a:p>
          <a:p>
            <a:pPr marL="0" indent="0">
              <a:buNone/>
            </a:pPr>
            <a:r>
              <a:rPr lang="en-IN" dirty="0"/>
              <a:t>If the data is completely linear, we will draw line and </a:t>
            </a:r>
          </a:p>
          <a:p>
            <a:pPr marL="0" indent="0">
              <a:buNone/>
            </a:pPr>
            <a:r>
              <a:rPr lang="en-IN" dirty="0"/>
              <a:t>write line equation </a:t>
            </a:r>
          </a:p>
          <a:p>
            <a:pPr marL="0" indent="0">
              <a:buNone/>
            </a:pPr>
            <a:r>
              <a:rPr lang="en-IN" dirty="0"/>
              <a:t>               y=mx + b     where x is cgpa and y is salary</a:t>
            </a:r>
          </a:p>
          <a:p>
            <a:pPr marL="0" indent="0">
              <a:buNone/>
            </a:pPr>
            <a:r>
              <a:rPr lang="en-IN" dirty="0"/>
              <a:t>But our data is sort of linear</a:t>
            </a:r>
          </a:p>
          <a:p>
            <a:pPr marL="0" indent="0">
              <a:buNone/>
            </a:pPr>
            <a:r>
              <a:rPr lang="en-IN" dirty="0"/>
              <a:t>So we will draw a line called Best fit line</a:t>
            </a:r>
          </a:p>
          <a:p>
            <a:pPr algn="just" fontAlgn="base"/>
            <a:r>
              <a:rPr lang="en-US" sz="2100" dirty="0">
                <a:latin typeface="Times New Roman" panose="02020603050405020304" pitchFamily="18" charset="0"/>
                <a:cs typeface="Times New Roman" panose="02020603050405020304" pitchFamily="18" charset="0"/>
              </a:rPr>
              <a:t>Our primary objective while using linear regression is to locate the best-fit line, which is line that will pass closest to all the data points in the data set. which implies that the error between the predicted and actual values should be kept to a minimum. There will be the least error in the best-fit line.</a:t>
            </a:r>
          </a:p>
          <a:p>
            <a:pPr algn="just" fontAlgn="base"/>
            <a:r>
              <a:rPr lang="en-US" sz="2100" dirty="0">
                <a:latin typeface="Times New Roman" panose="02020603050405020304" pitchFamily="18" charset="0"/>
                <a:cs typeface="Times New Roman" panose="02020603050405020304" pitchFamily="18" charset="0"/>
              </a:rPr>
              <a:t>The best Fit Line equation provides a straight line that represents the relationship between the dependent and independent variables. The slope of the line indicates how much the dependent variable changes for a unit change in the independent variable(s).</a:t>
            </a:r>
          </a:p>
          <a:p>
            <a:pPr marL="0" indent="0">
              <a:buNone/>
            </a:pPr>
            <a:endParaRPr lang="en-IN" dirty="0"/>
          </a:p>
          <a:p>
            <a:pPr marL="0" indent="0">
              <a:buNone/>
            </a:pPr>
            <a:endParaRPr lang="en-IN" dirty="0"/>
          </a:p>
        </p:txBody>
      </p:sp>
      <p:pic>
        <p:nvPicPr>
          <p:cNvPr id="5" name="Picture 4"/>
          <p:cNvPicPr>
            <a:picLocks noChangeAspect="1"/>
          </p:cNvPicPr>
          <p:nvPr/>
        </p:nvPicPr>
        <p:blipFill>
          <a:blip r:embed="rId2"/>
          <a:stretch>
            <a:fillRect/>
          </a:stretch>
        </p:blipFill>
        <p:spPr>
          <a:xfrm>
            <a:off x="8683710" y="1194654"/>
            <a:ext cx="2824321" cy="1926615"/>
          </a:xfrm>
          <a:prstGeom prst="rect">
            <a:avLst/>
          </a:prstGeom>
        </p:spPr>
      </p:pic>
    </p:spTree>
    <p:extLst>
      <p:ext uri="{BB962C8B-B14F-4D97-AF65-F5344CB8AC3E}">
        <p14:creationId xmlns:p14="http://schemas.microsoft.com/office/powerpoint/2010/main" val="2437016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163585" y="788132"/>
            <a:ext cx="4945783" cy="2280383"/>
          </a:xfrm>
          <a:prstGeom prst="rect">
            <a:avLst/>
          </a:prstGeom>
        </p:spPr>
      </p:pic>
      <p:sp>
        <p:nvSpPr>
          <p:cNvPr id="5" name="Rectangle 4"/>
          <p:cNvSpPr/>
          <p:nvPr/>
        </p:nvSpPr>
        <p:spPr>
          <a:xfrm>
            <a:off x="718038" y="2899009"/>
            <a:ext cx="9067800" cy="3416320"/>
          </a:xfrm>
          <a:prstGeom prst="rect">
            <a:avLst/>
          </a:prstGeom>
        </p:spPr>
        <p:txBody>
          <a:bodyPr wrap="square">
            <a:spAutoFit/>
          </a:bodyPr>
          <a:lstStyle/>
          <a:p>
            <a:r>
              <a:rPr lang="en-US" dirty="0"/>
              <a:t>In the above figure,</a:t>
            </a:r>
          </a:p>
          <a:p>
            <a:endParaRPr lang="en-US" dirty="0"/>
          </a:p>
          <a:p>
            <a:r>
              <a:rPr lang="en-US" dirty="0"/>
              <a:t>X-axis = Independent variable</a:t>
            </a:r>
          </a:p>
          <a:p>
            <a:endParaRPr lang="en-US" dirty="0"/>
          </a:p>
          <a:p>
            <a:r>
              <a:rPr lang="en-US" dirty="0"/>
              <a:t>Y-axis = Output / dependent variable</a:t>
            </a:r>
          </a:p>
          <a:p>
            <a:endParaRPr lang="en-US" dirty="0"/>
          </a:p>
          <a:p>
            <a:r>
              <a:rPr lang="en-US" dirty="0"/>
              <a:t>Line of regression = Best fit line for a model</a:t>
            </a:r>
          </a:p>
          <a:p>
            <a:endParaRPr lang="en-US" dirty="0"/>
          </a:p>
          <a:p>
            <a:r>
              <a:rPr lang="en-US" dirty="0"/>
              <a:t>Here, a line is plotted for the given data points that suitably fit all the issues. Hence, it is called the ‘best fit line.’ The goal of the linear regression algorithm is to find this best fit line seen in the above figure.</a:t>
            </a:r>
          </a:p>
          <a:p>
            <a:r>
              <a:rPr lang="en-US" dirty="0"/>
              <a:t>It is called best fit line because it is doing minimum error.</a:t>
            </a:r>
            <a:endParaRPr lang="en-IN" dirty="0"/>
          </a:p>
        </p:txBody>
      </p:sp>
    </p:spTree>
    <p:extLst>
      <p:ext uri="{BB962C8B-B14F-4D97-AF65-F5344CB8AC3E}">
        <p14:creationId xmlns:p14="http://schemas.microsoft.com/office/powerpoint/2010/main" val="16701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E0AC4-ED7B-65E9-B7EA-83D3B177EC1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DE4A400-BED2-4309-23F6-95CEC18C8ED6}"/>
              </a:ext>
            </a:extLst>
          </p:cNvPr>
          <p:cNvSpPr>
            <a:spLocks noGrp="1"/>
          </p:cNvSpPr>
          <p:nvPr>
            <p:ph idx="1"/>
          </p:nvPr>
        </p:nvSpPr>
        <p:spPr/>
        <p:txBody>
          <a:bodyPr/>
          <a:lstStyle/>
          <a:p>
            <a:r>
              <a:rPr lang="en-IN" dirty="0"/>
              <a:t>So linear regression will draw a line on sort of linear data which pass closest to all the data points.</a:t>
            </a:r>
          </a:p>
          <a:p>
            <a:r>
              <a:rPr lang="en-IN" dirty="0"/>
              <a:t>That means it will find that value of m(slope) and b (intercept) which will do minimum error on the data points</a:t>
            </a:r>
          </a:p>
        </p:txBody>
      </p:sp>
    </p:spTree>
    <p:extLst>
      <p:ext uri="{BB962C8B-B14F-4D97-AF65-F5344CB8AC3E}">
        <p14:creationId xmlns:p14="http://schemas.microsoft.com/office/powerpoint/2010/main" val="2377547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D588D-DD3D-120A-1B63-DC692D5E9F0A}"/>
              </a:ext>
            </a:extLst>
          </p:cNvPr>
          <p:cNvSpPr>
            <a:spLocks noGrp="1"/>
          </p:cNvSpPr>
          <p:nvPr>
            <p:ph type="title"/>
          </p:nvPr>
        </p:nvSpPr>
        <p:spPr/>
        <p:txBody>
          <a:bodyPr/>
          <a:lstStyle/>
          <a:p>
            <a:r>
              <a:rPr lang="en-IN" dirty="0"/>
              <a:t>Human </a:t>
            </a:r>
            <a:r>
              <a:rPr lang="en-IN" dirty="0" err="1"/>
              <a:t>intution</a:t>
            </a:r>
            <a:endParaRPr lang="en-IN" dirty="0"/>
          </a:p>
        </p:txBody>
      </p:sp>
      <p:sp>
        <p:nvSpPr>
          <p:cNvPr id="3" name="Content Placeholder 2">
            <a:extLst>
              <a:ext uri="{FF2B5EF4-FFF2-40B4-BE49-F238E27FC236}">
                <a16:creationId xmlns:a16="http://schemas.microsoft.com/office/drawing/2014/main" id="{F01D4165-B5CE-FF6A-164F-3A9C60DA74E0}"/>
              </a:ext>
            </a:extLst>
          </p:cNvPr>
          <p:cNvSpPr>
            <a:spLocks noGrp="1"/>
          </p:cNvSpPr>
          <p:nvPr>
            <p:ph idx="1"/>
          </p:nvPr>
        </p:nvSpPr>
        <p:spPr/>
        <p:txBody>
          <a:bodyPr>
            <a:normAutofit fontScale="92500" lnSpcReduction="10000"/>
          </a:bodyPr>
          <a:lstStyle/>
          <a:p>
            <a:r>
              <a:rPr lang="en-IN" dirty="0"/>
              <a:t>So mathematically we understood that linear regression is drawing a best fit line by finding the value of m and b in straight line equation </a:t>
            </a:r>
          </a:p>
          <a:p>
            <a:r>
              <a:rPr lang="en-IN" dirty="0"/>
              <a:t>Y= mx +c</a:t>
            </a:r>
          </a:p>
          <a:p>
            <a:r>
              <a:rPr lang="en-IN" dirty="0"/>
              <a:t>Package= m * CGPA +B</a:t>
            </a:r>
          </a:p>
          <a:p>
            <a:r>
              <a:rPr lang="en-IN" dirty="0"/>
              <a:t>Here m can be said as weights that means the way m value will increase ,the impact of CGPA on package will also increase.</a:t>
            </a:r>
          </a:p>
          <a:p>
            <a:r>
              <a:rPr lang="en-IN" dirty="0"/>
              <a:t>To understand B lets put b to 0</a:t>
            </a:r>
          </a:p>
          <a:p>
            <a:r>
              <a:rPr lang="en-IN" dirty="0"/>
              <a:t>Y= mx</a:t>
            </a:r>
          </a:p>
          <a:p>
            <a:r>
              <a:rPr lang="en-IN" dirty="0"/>
              <a:t>Lets say we have x as experience in years and y is package ,so as per above </a:t>
            </a:r>
            <a:r>
              <a:rPr lang="en-IN" dirty="0" err="1"/>
              <a:t>equation,if</a:t>
            </a:r>
            <a:r>
              <a:rPr lang="en-IN" dirty="0"/>
              <a:t> experience is 0 then package will also be 0 which is not correct</a:t>
            </a:r>
          </a:p>
        </p:txBody>
      </p:sp>
    </p:spTree>
    <p:extLst>
      <p:ext uri="{BB962C8B-B14F-4D97-AF65-F5344CB8AC3E}">
        <p14:creationId xmlns:p14="http://schemas.microsoft.com/office/powerpoint/2010/main" val="2394576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EBCBC9-3D70-E858-5660-9C9EF486D1EF}"/>
              </a:ext>
            </a:extLst>
          </p:cNvPr>
          <p:cNvSpPr>
            <a:spLocks noGrp="1"/>
          </p:cNvSpPr>
          <p:nvPr>
            <p:ph idx="1"/>
          </p:nvPr>
        </p:nvSpPr>
        <p:spPr>
          <a:xfrm>
            <a:off x="838200" y="636494"/>
            <a:ext cx="10515600" cy="5540469"/>
          </a:xfrm>
        </p:spPr>
        <p:txBody>
          <a:bodyPr/>
          <a:lstStyle/>
          <a:p>
            <a:r>
              <a:rPr lang="en-IN" dirty="0"/>
              <a:t>To find value of m and b we can have 2 methods</a:t>
            </a:r>
          </a:p>
          <a:p>
            <a:pPr marL="514350" indent="-514350">
              <a:buAutoNum type="arabicPeriod"/>
            </a:pPr>
            <a:r>
              <a:rPr lang="en-IN" dirty="0"/>
              <a:t>Closed form solution where we can use direct mathematical formulas to find value called OLS (Ordinary Least Square) and Scikit learn library also use this method in its linear regression class.</a:t>
            </a:r>
          </a:p>
          <a:p>
            <a:pPr marL="514350" indent="-514350">
              <a:buAutoNum type="arabicPeriod"/>
            </a:pPr>
            <a:r>
              <a:rPr lang="en-IN" dirty="0"/>
              <a:t>Non Closed form solution where we have to use approximations using integration and differentiation. The technique we use here is called Gradient Descent.</a:t>
            </a:r>
          </a:p>
          <a:p>
            <a:pPr marL="514350" indent="-514350">
              <a:buAutoNum type="arabicPeriod"/>
            </a:pPr>
            <a:endParaRPr lang="en-IN" dirty="0"/>
          </a:p>
          <a:p>
            <a:pPr marL="0" indent="0">
              <a:buNone/>
            </a:pPr>
            <a:r>
              <a:rPr lang="en-IN" dirty="0"/>
              <a:t>When we work on higher dimensions then it is difficult to do calculations by using formula, so we use approximations.</a:t>
            </a:r>
          </a:p>
          <a:p>
            <a:pPr marL="0" indent="0">
              <a:buNone/>
            </a:pPr>
            <a:r>
              <a:rPr lang="en-IN" dirty="0"/>
              <a:t>In sgdregressor class ,gradient descent is implemented.</a:t>
            </a:r>
          </a:p>
          <a:p>
            <a:endParaRPr lang="en-IN" dirty="0"/>
          </a:p>
        </p:txBody>
      </p:sp>
    </p:spTree>
    <p:extLst>
      <p:ext uri="{BB962C8B-B14F-4D97-AF65-F5344CB8AC3E}">
        <p14:creationId xmlns:p14="http://schemas.microsoft.com/office/powerpoint/2010/main" val="1376015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91308"/>
            <a:ext cx="10515600" cy="5385655"/>
          </a:xfrm>
        </p:spPr>
        <p:txBody>
          <a:bodyPr/>
          <a:lstStyle/>
          <a:p>
            <a:r>
              <a:rPr lang="en-US" dirty="0"/>
              <a:t>The term regression is used when you try to find the relationship between variables.</a:t>
            </a:r>
          </a:p>
          <a:p>
            <a:r>
              <a:rPr lang="en-US" dirty="0"/>
              <a:t>In Machine Learning, and in statistical modeling, that relationship is used to predict the outcome of future events.</a:t>
            </a:r>
          </a:p>
          <a:p>
            <a:endParaRPr lang="en-US" dirty="0"/>
          </a:p>
          <a:p>
            <a:endParaRPr lang="en-IN" dirty="0"/>
          </a:p>
        </p:txBody>
      </p:sp>
    </p:spTree>
    <p:extLst>
      <p:ext uri="{BB962C8B-B14F-4D97-AF65-F5344CB8AC3E}">
        <p14:creationId xmlns:p14="http://schemas.microsoft.com/office/powerpoint/2010/main" val="2631100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A7C1A3-D149-9257-F0B6-2A507D8F339B}"/>
              </a:ext>
            </a:extLst>
          </p:cNvPr>
          <p:cNvSpPr>
            <a:spLocks noGrp="1"/>
          </p:cNvSpPr>
          <p:nvPr>
            <p:ph idx="1"/>
          </p:nvPr>
        </p:nvSpPr>
        <p:spPr/>
        <p:txBody>
          <a:bodyPr>
            <a:normAutofit fontScale="85000" lnSpcReduction="20000"/>
          </a:bodyPr>
          <a:lstStyle/>
          <a:p>
            <a:r>
              <a:rPr lang="en-IN" dirty="0"/>
              <a:t>We can calculate b using formula</a:t>
            </a:r>
          </a:p>
          <a:p>
            <a:r>
              <a:rPr lang="en-IN" dirty="0"/>
              <a:t>Where y is package and x is </a:t>
            </a:r>
            <a:r>
              <a:rPr lang="en-IN" dirty="0" err="1"/>
              <a:t>cgpa</a:t>
            </a:r>
            <a:endParaRPr lang="en-IN" dirty="0"/>
          </a:p>
          <a:p>
            <a:pPr marL="0" indent="0">
              <a:buNone/>
            </a:pPr>
            <a:r>
              <a:rPr lang="en-IN" dirty="0"/>
              <a:t> </a:t>
            </a:r>
          </a:p>
          <a:p>
            <a:endParaRPr lang="en-IN" dirty="0"/>
          </a:p>
          <a:p>
            <a:endParaRPr lang="en-IN" dirty="0"/>
          </a:p>
          <a:p>
            <a:endParaRPr lang="en-IN" dirty="0"/>
          </a:p>
          <a:p>
            <a:endParaRPr lang="en-IN" dirty="0"/>
          </a:p>
          <a:p>
            <a:r>
              <a:rPr lang="en-IN" dirty="0"/>
              <a:t>X bar and Y bar are mean values of X and Y</a:t>
            </a:r>
          </a:p>
          <a:p>
            <a:r>
              <a:rPr lang="en-IN" dirty="0"/>
              <a:t>Xi and Yi are current row ‘s CGPA and Package value</a:t>
            </a:r>
          </a:p>
          <a:p>
            <a:r>
              <a:rPr lang="en-IN" dirty="0"/>
              <a:t>So after calculating m we will calculate b</a:t>
            </a:r>
          </a:p>
          <a:p>
            <a:r>
              <a:rPr lang="en-IN" dirty="0"/>
              <a:t>So linear regression class of scikit learn is using these formulas and giving answers</a:t>
            </a:r>
          </a:p>
        </p:txBody>
      </p:sp>
      <p:pic>
        <p:nvPicPr>
          <p:cNvPr id="7" name="Picture 6">
            <a:extLst>
              <a:ext uri="{FF2B5EF4-FFF2-40B4-BE49-F238E27FC236}">
                <a16:creationId xmlns:a16="http://schemas.microsoft.com/office/drawing/2014/main" id="{068F0F9D-8DAB-9D8D-BE11-FB1F088A70CF}"/>
              </a:ext>
            </a:extLst>
          </p:cNvPr>
          <p:cNvPicPr>
            <a:picLocks noChangeAspect="1"/>
          </p:cNvPicPr>
          <p:nvPr/>
        </p:nvPicPr>
        <p:blipFill>
          <a:blip r:embed="rId2"/>
          <a:stretch>
            <a:fillRect/>
          </a:stretch>
        </p:blipFill>
        <p:spPr>
          <a:xfrm>
            <a:off x="6351064" y="1803213"/>
            <a:ext cx="2143424" cy="590632"/>
          </a:xfrm>
          <a:prstGeom prst="rect">
            <a:avLst/>
          </a:prstGeom>
        </p:spPr>
      </p:pic>
      <p:pic>
        <p:nvPicPr>
          <p:cNvPr id="9" name="Picture 8">
            <a:extLst>
              <a:ext uri="{FF2B5EF4-FFF2-40B4-BE49-F238E27FC236}">
                <a16:creationId xmlns:a16="http://schemas.microsoft.com/office/drawing/2014/main" id="{0B0F6F2F-8726-5FDA-C929-CB61134073D2}"/>
              </a:ext>
            </a:extLst>
          </p:cNvPr>
          <p:cNvPicPr>
            <a:picLocks noChangeAspect="1"/>
          </p:cNvPicPr>
          <p:nvPr/>
        </p:nvPicPr>
        <p:blipFill>
          <a:blip r:embed="rId3"/>
          <a:stretch>
            <a:fillRect/>
          </a:stretch>
        </p:blipFill>
        <p:spPr>
          <a:xfrm>
            <a:off x="1737829" y="2476367"/>
            <a:ext cx="3429479" cy="1905266"/>
          </a:xfrm>
          <a:prstGeom prst="rect">
            <a:avLst/>
          </a:prstGeom>
        </p:spPr>
      </p:pic>
    </p:spTree>
    <p:extLst>
      <p:ext uri="{BB962C8B-B14F-4D97-AF65-F5344CB8AC3E}">
        <p14:creationId xmlns:p14="http://schemas.microsoft.com/office/powerpoint/2010/main" val="3958191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1C8E8-1C05-93E9-3081-4C06F6D5D95A}"/>
              </a:ext>
            </a:extLst>
          </p:cNvPr>
          <p:cNvSpPr>
            <a:spLocks noGrp="1"/>
          </p:cNvSpPr>
          <p:nvPr>
            <p:ph type="title"/>
          </p:nvPr>
        </p:nvSpPr>
        <p:spPr>
          <a:xfrm>
            <a:off x="838200" y="365125"/>
            <a:ext cx="10515600" cy="473537"/>
          </a:xfrm>
        </p:spPr>
        <p:txBody>
          <a:bodyPr>
            <a:normAutofit fontScale="90000"/>
          </a:bodyPr>
          <a:lstStyle/>
          <a:p>
            <a:r>
              <a:rPr lang="en-IN" dirty="0"/>
              <a:t>How these formulas are coming</a:t>
            </a:r>
          </a:p>
        </p:txBody>
      </p:sp>
      <p:sp>
        <p:nvSpPr>
          <p:cNvPr id="3" name="Content Placeholder 2">
            <a:extLst>
              <a:ext uri="{FF2B5EF4-FFF2-40B4-BE49-F238E27FC236}">
                <a16:creationId xmlns:a16="http://schemas.microsoft.com/office/drawing/2014/main" id="{AC9C0686-257E-6638-4CD5-6C219111A596}"/>
              </a:ext>
            </a:extLst>
          </p:cNvPr>
          <p:cNvSpPr>
            <a:spLocks noGrp="1"/>
          </p:cNvSpPr>
          <p:nvPr>
            <p:ph idx="1"/>
          </p:nvPr>
        </p:nvSpPr>
        <p:spPr>
          <a:xfrm>
            <a:off x="838200" y="1076632"/>
            <a:ext cx="10515600" cy="5604387"/>
          </a:xfrm>
        </p:spPr>
        <p:txBody>
          <a:bodyPr>
            <a:normAutofit/>
          </a:bodyPr>
          <a:lstStyle/>
          <a:p>
            <a:r>
              <a:rPr lang="en-IN" dirty="0"/>
              <a:t>Lets assume that our data points are sort of linear and we have to draw a best fit line on them </a:t>
            </a:r>
            <a:r>
              <a:rPr lang="en-IN" dirty="0" err="1"/>
              <a:t>i.e</a:t>
            </a:r>
            <a:r>
              <a:rPr lang="en-IN" dirty="0"/>
              <a:t> we have to find values of m and b</a:t>
            </a:r>
          </a:p>
          <a:p>
            <a:r>
              <a:rPr lang="en-IN" dirty="0"/>
              <a:t>We know that best fit line is that line which is having minimum distance between point and line.</a:t>
            </a:r>
          </a:p>
          <a:p>
            <a:endParaRPr lang="en-IN" dirty="0"/>
          </a:p>
          <a:p>
            <a:endParaRPr lang="en-IN" dirty="0"/>
          </a:p>
          <a:p>
            <a:endParaRPr lang="en-IN" dirty="0"/>
          </a:p>
          <a:p>
            <a:endParaRPr lang="en-IN" dirty="0"/>
          </a:p>
          <a:p>
            <a:endParaRPr lang="en-IN" dirty="0"/>
          </a:p>
          <a:p>
            <a:pPr marL="0" indent="0">
              <a:buNone/>
            </a:pPr>
            <a:r>
              <a:rPr lang="en-IN" dirty="0"/>
              <a:t>If distance is d1 and d2 and so on then total error will be </a:t>
            </a:r>
          </a:p>
          <a:p>
            <a:pPr marL="0" indent="0">
              <a:buNone/>
            </a:pPr>
            <a:r>
              <a:rPr lang="en-IN" dirty="0"/>
              <a:t>d1+d2+d3……</a:t>
            </a:r>
            <a:r>
              <a:rPr lang="en-IN" dirty="0" err="1"/>
              <a:t>dn</a:t>
            </a:r>
            <a:endParaRPr lang="en-IN" dirty="0"/>
          </a:p>
          <a:p>
            <a:pPr marL="0" indent="0">
              <a:buNone/>
            </a:pPr>
            <a:endParaRPr lang="en-IN" dirty="0"/>
          </a:p>
          <a:p>
            <a:endParaRPr lang="en-IN" dirty="0"/>
          </a:p>
          <a:p>
            <a:endParaRPr lang="en-IN" dirty="0"/>
          </a:p>
        </p:txBody>
      </p:sp>
      <p:pic>
        <p:nvPicPr>
          <p:cNvPr id="5" name="Picture 4">
            <a:extLst>
              <a:ext uri="{FF2B5EF4-FFF2-40B4-BE49-F238E27FC236}">
                <a16:creationId xmlns:a16="http://schemas.microsoft.com/office/drawing/2014/main" id="{D4DB75B8-56C5-5401-4CE9-31E1A18F46A6}"/>
              </a:ext>
            </a:extLst>
          </p:cNvPr>
          <p:cNvPicPr>
            <a:picLocks noChangeAspect="1"/>
          </p:cNvPicPr>
          <p:nvPr/>
        </p:nvPicPr>
        <p:blipFill>
          <a:blip r:embed="rId2"/>
          <a:stretch>
            <a:fillRect/>
          </a:stretch>
        </p:blipFill>
        <p:spPr>
          <a:xfrm>
            <a:off x="8534401" y="2639961"/>
            <a:ext cx="3352800" cy="2114550"/>
          </a:xfrm>
          <a:prstGeom prst="rect">
            <a:avLst/>
          </a:prstGeom>
        </p:spPr>
      </p:pic>
      <p:pic>
        <p:nvPicPr>
          <p:cNvPr id="9" name="Picture 8">
            <a:extLst>
              <a:ext uri="{FF2B5EF4-FFF2-40B4-BE49-F238E27FC236}">
                <a16:creationId xmlns:a16="http://schemas.microsoft.com/office/drawing/2014/main" id="{76159F7A-A773-ED9E-00FD-7FC900BED92E}"/>
              </a:ext>
            </a:extLst>
          </p:cNvPr>
          <p:cNvPicPr>
            <a:picLocks noChangeAspect="1"/>
          </p:cNvPicPr>
          <p:nvPr/>
        </p:nvPicPr>
        <p:blipFill>
          <a:blip r:embed="rId3"/>
          <a:stretch>
            <a:fillRect/>
          </a:stretch>
        </p:blipFill>
        <p:spPr>
          <a:xfrm>
            <a:off x="1116884" y="2964426"/>
            <a:ext cx="3409950" cy="2085975"/>
          </a:xfrm>
          <a:prstGeom prst="rect">
            <a:avLst/>
          </a:prstGeom>
        </p:spPr>
      </p:pic>
      <p:pic>
        <p:nvPicPr>
          <p:cNvPr id="11" name="Picture 10">
            <a:extLst>
              <a:ext uri="{FF2B5EF4-FFF2-40B4-BE49-F238E27FC236}">
                <a16:creationId xmlns:a16="http://schemas.microsoft.com/office/drawing/2014/main" id="{0FD23883-906D-8B10-8403-BF388342BE98}"/>
              </a:ext>
            </a:extLst>
          </p:cNvPr>
          <p:cNvPicPr>
            <a:picLocks noChangeAspect="1"/>
          </p:cNvPicPr>
          <p:nvPr/>
        </p:nvPicPr>
        <p:blipFill>
          <a:blip r:embed="rId4"/>
          <a:stretch>
            <a:fillRect/>
          </a:stretch>
        </p:blipFill>
        <p:spPr>
          <a:xfrm>
            <a:off x="3979607" y="5985028"/>
            <a:ext cx="3409950" cy="495300"/>
          </a:xfrm>
          <a:prstGeom prst="rect">
            <a:avLst/>
          </a:prstGeom>
        </p:spPr>
      </p:pic>
    </p:spTree>
    <p:extLst>
      <p:ext uri="{BB962C8B-B14F-4D97-AF65-F5344CB8AC3E}">
        <p14:creationId xmlns:p14="http://schemas.microsoft.com/office/powerpoint/2010/main" val="1765588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ECE69-5614-0C10-E1C0-6BE8D3C6390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E0F51D7-B386-5B6C-8E9E-44C6612C051D}"/>
              </a:ext>
            </a:extLst>
          </p:cNvPr>
          <p:cNvSpPr>
            <a:spLocks noGrp="1"/>
          </p:cNvSpPr>
          <p:nvPr>
            <p:ph idx="1"/>
          </p:nvPr>
        </p:nvSpPr>
        <p:spPr/>
        <p:txBody>
          <a:bodyPr/>
          <a:lstStyle/>
          <a:p>
            <a:r>
              <a:rPr lang="en-IN" dirty="0"/>
              <a:t>We have squared as the points are below and above the line so we have to squared them.</a:t>
            </a:r>
          </a:p>
          <a:p>
            <a:r>
              <a:rPr lang="en-IN" dirty="0"/>
              <a:t>We cannot take modulus because we have to penalize the points which are outliers .Also at one point we have to differentiate the expression                                              and we cannot do this for modulus expression as it passes through 0.</a:t>
            </a:r>
          </a:p>
          <a:p>
            <a:r>
              <a:rPr lang="en-IN" dirty="0"/>
              <a:t>While square function can be differentiable at any point</a:t>
            </a:r>
          </a:p>
          <a:p>
            <a:endParaRPr lang="en-IN" dirty="0"/>
          </a:p>
          <a:p>
            <a:endParaRPr lang="en-IN" dirty="0"/>
          </a:p>
        </p:txBody>
      </p:sp>
      <p:pic>
        <p:nvPicPr>
          <p:cNvPr id="4" name="Picture 3">
            <a:extLst>
              <a:ext uri="{FF2B5EF4-FFF2-40B4-BE49-F238E27FC236}">
                <a16:creationId xmlns:a16="http://schemas.microsoft.com/office/drawing/2014/main" id="{CFCBEE1C-9F1F-38B3-6B46-19F720B0D488}"/>
              </a:ext>
            </a:extLst>
          </p:cNvPr>
          <p:cNvPicPr>
            <a:picLocks noChangeAspect="1"/>
          </p:cNvPicPr>
          <p:nvPr/>
        </p:nvPicPr>
        <p:blipFill>
          <a:blip r:embed="rId2"/>
          <a:stretch>
            <a:fillRect/>
          </a:stretch>
        </p:blipFill>
        <p:spPr>
          <a:xfrm>
            <a:off x="2887684" y="3524865"/>
            <a:ext cx="3407959" cy="493819"/>
          </a:xfrm>
          <a:prstGeom prst="rect">
            <a:avLst/>
          </a:prstGeom>
        </p:spPr>
      </p:pic>
      <p:pic>
        <p:nvPicPr>
          <p:cNvPr id="6" name="Picture 5">
            <a:extLst>
              <a:ext uri="{FF2B5EF4-FFF2-40B4-BE49-F238E27FC236}">
                <a16:creationId xmlns:a16="http://schemas.microsoft.com/office/drawing/2014/main" id="{4413E2DC-964B-EB68-2FCE-DE30CEACE97D}"/>
              </a:ext>
            </a:extLst>
          </p:cNvPr>
          <p:cNvPicPr>
            <a:picLocks noChangeAspect="1"/>
          </p:cNvPicPr>
          <p:nvPr/>
        </p:nvPicPr>
        <p:blipFill>
          <a:blip r:embed="rId3"/>
          <a:stretch>
            <a:fillRect/>
          </a:stretch>
        </p:blipFill>
        <p:spPr>
          <a:xfrm>
            <a:off x="8359570" y="5004516"/>
            <a:ext cx="3407184" cy="1488359"/>
          </a:xfrm>
          <a:prstGeom prst="rect">
            <a:avLst/>
          </a:prstGeom>
        </p:spPr>
      </p:pic>
    </p:spTree>
    <p:extLst>
      <p:ext uri="{BB962C8B-B14F-4D97-AF65-F5344CB8AC3E}">
        <p14:creationId xmlns:p14="http://schemas.microsoft.com/office/powerpoint/2010/main" val="2645334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D56AC0-B900-8D88-FE7A-61F6834EC7A2}"/>
              </a:ext>
            </a:extLst>
          </p:cNvPr>
          <p:cNvSpPr>
            <a:spLocks noGrp="1"/>
          </p:cNvSpPr>
          <p:nvPr>
            <p:ph idx="1"/>
          </p:nvPr>
        </p:nvSpPr>
        <p:spPr>
          <a:xfrm>
            <a:off x="838200" y="383458"/>
            <a:ext cx="10515600" cy="5793505"/>
          </a:xfrm>
        </p:spPr>
        <p:txBody>
          <a:bodyPr/>
          <a:lstStyle/>
          <a:p>
            <a:r>
              <a:rPr lang="en-IN" dirty="0"/>
              <a:t>In machine learning language ,it is also called LOSS FUNCTION</a:t>
            </a:r>
          </a:p>
          <a:p>
            <a:endParaRPr lang="en-IN" dirty="0"/>
          </a:p>
          <a:p>
            <a:endParaRPr lang="en-IN" dirty="0"/>
          </a:p>
          <a:p>
            <a:endParaRPr lang="en-IN" dirty="0"/>
          </a:p>
          <a:p>
            <a:endParaRPr lang="en-IN" dirty="0"/>
          </a:p>
          <a:p>
            <a:endParaRPr lang="en-IN" dirty="0"/>
          </a:p>
          <a:p>
            <a:r>
              <a:rPr lang="en-IN" dirty="0"/>
              <a:t>So earlier we were saying that we want a line segment which pass closest to all data points.</a:t>
            </a:r>
          </a:p>
          <a:p>
            <a:r>
              <a:rPr lang="en-IN" dirty="0"/>
              <a:t>But now we can say that we need that value of m and b which minimize the value of error function.</a:t>
            </a:r>
          </a:p>
          <a:p>
            <a:endParaRPr lang="en-IN" dirty="0"/>
          </a:p>
        </p:txBody>
      </p:sp>
      <p:pic>
        <p:nvPicPr>
          <p:cNvPr id="8" name="Content Placeholder 4">
            <a:extLst>
              <a:ext uri="{FF2B5EF4-FFF2-40B4-BE49-F238E27FC236}">
                <a16:creationId xmlns:a16="http://schemas.microsoft.com/office/drawing/2014/main" id="{122DF92D-D3D9-0220-6D37-0A660C945FEB}"/>
              </a:ext>
            </a:extLst>
          </p:cNvPr>
          <p:cNvPicPr>
            <a:picLocks noChangeAspect="1"/>
          </p:cNvPicPr>
          <p:nvPr/>
        </p:nvPicPr>
        <p:blipFill>
          <a:blip r:embed="rId2"/>
          <a:stretch>
            <a:fillRect/>
          </a:stretch>
        </p:blipFill>
        <p:spPr>
          <a:xfrm>
            <a:off x="1113656" y="991087"/>
            <a:ext cx="7337169" cy="2437913"/>
          </a:xfrm>
          <a:prstGeom prst="rect">
            <a:avLst/>
          </a:prstGeom>
        </p:spPr>
      </p:pic>
    </p:spTree>
    <p:extLst>
      <p:ext uri="{BB962C8B-B14F-4D97-AF65-F5344CB8AC3E}">
        <p14:creationId xmlns:p14="http://schemas.microsoft.com/office/powerpoint/2010/main" val="3909769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3ADE3-7D10-22D3-D083-4CE841F5C3B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D4D98C1-5295-99D3-BF35-0A153134DBAD}"/>
              </a:ext>
            </a:extLst>
          </p:cNvPr>
          <p:cNvSpPr>
            <a:spLocks noGrp="1"/>
          </p:cNvSpPr>
          <p:nvPr>
            <p:ph idx="1"/>
          </p:nvPr>
        </p:nvSpPr>
        <p:spPr/>
        <p:txBody>
          <a:bodyPr>
            <a:normAutofit fontScale="92500" lnSpcReduction="10000"/>
          </a:bodyPr>
          <a:lstStyle/>
          <a:p>
            <a:r>
              <a:rPr lang="en-IN" dirty="0"/>
              <a:t>For every point d can be represented as</a:t>
            </a:r>
          </a:p>
          <a:p>
            <a:r>
              <a:rPr lang="en-IN" dirty="0"/>
              <a:t>Where Yi is actual value and </a:t>
            </a:r>
            <a:r>
              <a:rPr lang="cy-GB" dirty="0"/>
              <a:t>ŷi is predicted value</a:t>
            </a:r>
          </a:p>
          <a:p>
            <a:r>
              <a:rPr lang="cy-GB" dirty="0"/>
              <a:t>So total error =</a:t>
            </a:r>
          </a:p>
          <a:p>
            <a:endParaRPr lang="cy-GB" dirty="0"/>
          </a:p>
          <a:p>
            <a:endParaRPr lang="cy-GB" dirty="0"/>
          </a:p>
          <a:p>
            <a:r>
              <a:rPr lang="cy-GB" dirty="0"/>
              <a:t>Average error =</a:t>
            </a:r>
          </a:p>
          <a:p>
            <a:endParaRPr lang="cy-GB" dirty="0"/>
          </a:p>
          <a:p>
            <a:endParaRPr lang="cy-GB" dirty="0"/>
          </a:p>
          <a:p>
            <a:r>
              <a:rPr lang="cy-GB" dirty="0"/>
              <a:t>So we need to find that value of m,b for which error should be minimum.but where is m,b in this formula? </a:t>
            </a:r>
            <a:endParaRPr lang="en-IN" dirty="0"/>
          </a:p>
        </p:txBody>
      </p:sp>
      <p:pic>
        <p:nvPicPr>
          <p:cNvPr id="5" name="Picture 4">
            <a:extLst>
              <a:ext uri="{FF2B5EF4-FFF2-40B4-BE49-F238E27FC236}">
                <a16:creationId xmlns:a16="http://schemas.microsoft.com/office/drawing/2014/main" id="{B67137CB-BEA1-DC38-9EF7-91BC15A924FE}"/>
              </a:ext>
            </a:extLst>
          </p:cNvPr>
          <p:cNvPicPr>
            <a:picLocks noChangeAspect="1"/>
          </p:cNvPicPr>
          <p:nvPr/>
        </p:nvPicPr>
        <p:blipFill>
          <a:blip r:embed="rId2"/>
          <a:stretch>
            <a:fillRect/>
          </a:stretch>
        </p:blipFill>
        <p:spPr>
          <a:xfrm>
            <a:off x="7248371" y="1825625"/>
            <a:ext cx="2898519" cy="657225"/>
          </a:xfrm>
          <a:prstGeom prst="rect">
            <a:avLst/>
          </a:prstGeom>
        </p:spPr>
      </p:pic>
      <p:pic>
        <p:nvPicPr>
          <p:cNvPr id="7" name="Picture 6">
            <a:extLst>
              <a:ext uri="{FF2B5EF4-FFF2-40B4-BE49-F238E27FC236}">
                <a16:creationId xmlns:a16="http://schemas.microsoft.com/office/drawing/2014/main" id="{8C561D6E-A5A4-BF8E-D8B4-6F47AE404F39}"/>
              </a:ext>
            </a:extLst>
          </p:cNvPr>
          <p:cNvPicPr>
            <a:picLocks noChangeAspect="1"/>
          </p:cNvPicPr>
          <p:nvPr/>
        </p:nvPicPr>
        <p:blipFill>
          <a:blip r:embed="rId3"/>
          <a:stretch>
            <a:fillRect/>
          </a:stretch>
        </p:blipFill>
        <p:spPr>
          <a:xfrm>
            <a:off x="3524250" y="2842444"/>
            <a:ext cx="4631608" cy="1051129"/>
          </a:xfrm>
          <a:prstGeom prst="rect">
            <a:avLst/>
          </a:prstGeom>
        </p:spPr>
      </p:pic>
      <p:pic>
        <p:nvPicPr>
          <p:cNvPr id="9" name="Picture 8">
            <a:extLst>
              <a:ext uri="{FF2B5EF4-FFF2-40B4-BE49-F238E27FC236}">
                <a16:creationId xmlns:a16="http://schemas.microsoft.com/office/drawing/2014/main" id="{763B5490-EADC-501C-778B-96CDB53A8132}"/>
              </a:ext>
            </a:extLst>
          </p:cNvPr>
          <p:cNvPicPr>
            <a:picLocks noChangeAspect="1"/>
          </p:cNvPicPr>
          <p:nvPr/>
        </p:nvPicPr>
        <p:blipFill>
          <a:blip r:embed="rId4"/>
          <a:stretch>
            <a:fillRect/>
          </a:stretch>
        </p:blipFill>
        <p:spPr>
          <a:xfrm>
            <a:off x="3655909" y="4253167"/>
            <a:ext cx="4352465" cy="1085850"/>
          </a:xfrm>
          <a:prstGeom prst="rect">
            <a:avLst/>
          </a:prstGeom>
        </p:spPr>
      </p:pic>
    </p:spTree>
    <p:extLst>
      <p:ext uri="{BB962C8B-B14F-4D97-AF65-F5344CB8AC3E}">
        <p14:creationId xmlns:p14="http://schemas.microsoft.com/office/powerpoint/2010/main" val="3795312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1F460D-D124-90CF-6F63-2E80371B467A}"/>
              </a:ext>
            </a:extLst>
          </p:cNvPr>
          <p:cNvSpPr>
            <a:spLocks noGrp="1"/>
          </p:cNvSpPr>
          <p:nvPr>
            <p:ph idx="1"/>
          </p:nvPr>
        </p:nvSpPr>
        <p:spPr>
          <a:xfrm>
            <a:off x="838200" y="545690"/>
            <a:ext cx="10515600" cy="5631273"/>
          </a:xfrm>
        </p:spPr>
        <p:txBody>
          <a:bodyPr/>
          <a:lstStyle/>
          <a:p>
            <a:r>
              <a:rPr lang="en-IN" dirty="0"/>
              <a:t>So</a:t>
            </a:r>
          </a:p>
          <a:p>
            <a:endParaRPr lang="en-IN" dirty="0"/>
          </a:p>
          <a:p>
            <a:endParaRPr lang="en-IN" dirty="0"/>
          </a:p>
          <a:p>
            <a:endParaRPr lang="en-IN" dirty="0"/>
          </a:p>
          <a:p>
            <a:endParaRPr lang="en-IN" dirty="0"/>
          </a:p>
          <a:p>
            <a:endParaRPr lang="en-IN" dirty="0"/>
          </a:p>
          <a:p>
            <a:r>
              <a:rPr lang="en-IN" dirty="0"/>
              <a:t>That means we need to find that value of m and b for which Error is minimum. </a:t>
            </a:r>
          </a:p>
        </p:txBody>
      </p:sp>
      <p:pic>
        <p:nvPicPr>
          <p:cNvPr id="5" name="Picture 4">
            <a:extLst>
              <a:ext uri="{FF2B5EF4-FFF2-40B4-BE49-F238E27FC236}">
                <a16:creationId xmlns:a16="http://schemas.microsoft.com/office/drawing/2014/main" id="{37FBEB2C-8296-123E-ED70-7DE83BC00908}"/>
              </a:ext>
            </a:extLst>
          </p:cNvPr>
          <p:cNvPicPr>
            <a:picLocks noChangeAspect="1"/>
          </p:cNvPicPr>
          <p:nvPr/>
        </p:nvPicPr>
        <p:blipFill>
          <a:blip r:embed="rId2"/>
          <a:stretch>
            <a:fillRect/>
          </a:stretch>
        </p:blipFill>
        <p:spPr>
          <a:xfrm>
            <a:off x="1704053" y="545690"/>
            <a:ext cx="4549264" cy="873330"/>
          </a:xfrm>
          <a:prstGeom prst="rect">
            <a:avLst/>
          </a:prstGeom>
        </p:spPr>
      </p:pic>
      <p:pic>
        <p:nvPicPr>
          <p:cNvPr id="7" name="Picture 6">
            <a:extLst>
              <a:ext uri="{FF2B5EF4-FFF2-40B4-BE49-F238E27FC236}">
                <a16:creationId xmlns:a16="http://schemas.microsoft.com/office/drawing/2014/main" id="{DFDD4F89-8CD9-9267-09F4-5EBC78171930}"/>
              </a:ext>
            </a:extLst>
          </p:cNvPr>
          <p:cNvPicPr>
            <a:picLocks noChangeAspect="1"/>
          </p:cNvPicPr>
          <p:nvPr/>
        </p:nvPicPr>
        <p:blipFill>
          <a:blip r:embed="rId3"/>
          <a:stretch>
            <a:fillRect/>
          </a:stretch>
        </p:blipFill>
        <p:spPr>
          <a:xfrm>
            <a:off x="1704053" y="1919440"/>
            <a:ext cx="5861870" cy="1509559"/>
          </a:xfrm>
          <a:prstGeom prst="rect">
            <a:avLst/>
          </a:prstGeom>
        </p:spPr>
      </p:pic>
      <p:pic>
        <p:nvPicPr>
          <p:cNvPr id="9" name="Picture 8">
            <a:extLst>
              <a:ext uri="{FF2B5EF4-FFF2-40B4-BE49-F238E27FC236}">
                <a16:creationId xmlns:a16="http://schemas.microsoft.com/office/drawing/2014/main" id="{39690C27-00D0-3BB4-EBF4-89A1E80B3B51}"/>
              </a:ext>
            </a:extLst>
          </p:cNvPr>
          <p:cNvPicPr>
            <a:picLocks noChangeAspect="1"/>
          </p:cNvPicPr>
          <p:nvPr/>
        </p:nvPicPr>
        <p:blipFill>
          <a:blip r:embed="rId4"/>
          <a:stretch>
            <a:fillRect/>
          </a:stretch>
        </p:blipFill>
        <p:spPr>
          <a:xfrm>
            <a:off x="2842443" y="4412636"/>
            <a:ext cx="5637879" cy="1764327"/>
          </a:xfrm>
          <a:prstGeom prst="rect">
            <a:avLst/>
          </a:prstGeom>
        </p:spPr>
      </p:pic>
    </p:spTree>
    <p:extLst>
      <p:ext uri="{BB962C8B-B14F-4D97-AF65-F5344CB8AC3E}">
        <p14:creationId xmlns:p14="http://schemas.microsoft.com/office/powerpoint/2010/main" val="3111059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08E791-2947-DC1D-6707-F1400F2F970B}"/>
              </a:ext>
            </a:extLst>
          </p:cNvPr>
          <p:cNvSpPr>
            <a:spLocks noGrp="1"/>
          </p:cNvSpPr>
          <p:nvPr>
            <p:ph idx="1"/>
          </p:nvPr>
        </p:nvSpPr>
        <p:spPr>
          <a:xfrm>
            <a:off x="838200" y="0"/>
            <a:ext cx="10515600" cy="6176963"/>
          </a:xfrm>
        </p:spPr>
        <p:txBody>
          <a:bodyPr/>
          <a:lstStyle/>
          <a:p>
            <a:r>
              <a:rPr lang="en-IN" dirty="0"/>
              <a:t>So E= f(</a:t>
            </a:r>
            <a:r>
              <a:rPr lang="en-IN" dirty="0" err="1"/>
              <a:t>m,b</a:t>
            </a:r>
            <a:r>
              <a:rPr lang="en-IN" dirty="0"/>
              <a:t>) </a:t>
            </a:r>
          </a:p>
          <a:p>
            <a:r>
              <a:rPr lang="en-IN" dirty="0"/>
              <a:t>That means Error will be impacted both with m and </a:t>
            </a:r>
            <a:r>
              <a:rPr lang="en-IN" dirty="0" err="1"/>
              <a:t>b.lets</a:t>
            </a:r>
            <a:r>
              <a:rPr lang="en-IN" dirty="0"/>
              <a:t> see this impact separately</a:t>
            </a:r>
          </a:p>
          <a:p>
            <a:r>
              <a:rPr lang="en-IN" dirty="0"/>
              <a:t>E=f(m)     b=0 (intercept is 0 so line will pas through origin)</a:t>
            </a:r>
          </a:p>
          <a:p>
            <a:endParaRPr lang="en-IN" dirty="0"/>
          </a:p>
          <a:p>
            <a:endParaRPr lang="en-IN" dirty="0"/>
          </a:p>
          <a:p>
            <a:pPr marL="0" indent="0">
              <a:buNone/>
            </a:pPr>
            <a:endParaRPr lang="en-IN" dirty="0"/>
          </a:p>
          <a:p>
            <a:r>
              <a:rPr lang="en-IN" dirty="0"/>
              <a:t>Here we will see the impact of moving m(slope ) on error (E)</a:t>
            </a:r>
          </a:p>
          <a:p>
            <a:r>
              <a:rPr lang="en-IN" dirty="0"/>
              <a:t>B=0</a:t>
            </a:r>
          </a:p>
          <a:p>
            <a:endParaRPr lang="en-IN" dirty="0"/>
          </a:p>
          <a:p>
            <a:endParaRPr lang="en-IN" dirty="0"/>
          </a:p>
          <a:p>
            <a:endParaRPr lang="en-IN" dirty="0"/>
          </a:p>
        </p:txBody>
      </p:sp>
      <p:pic>
        <p:nvPicPr>
          <p:cNvPr id="5" name="Picture 4">
            <a:extLst>
              <a:ext uri="{FF2B5EF4-FFF2-40B4-BE49-F238E27FC236}">
                <a16:creationId xmlns:a16="http://schemas.microsoft.com/office/drawing/2014/main" id="{DA5E3DFC-C2A1-09DA-2E27-34045D23AA52}"/>
              </a:ext>
            </a:extLst>
          </p:cNvPr>
          <p:cNvPicPr>
            <a:picLocks noChangeAspect="1"/>
          </p:cNvPicPr>
          <p:nvPr/>
        </p:nvPicPr>
        <p:blipFill>
          <a:blip r:embed="rId2"/>
          <a:stretch>
            <a:fillRect/>
          </a:stretch>
        </p:blipFill>
        <p:spPr>
          <a:xfrm>
            <a:off x="996284" y="1805526"/>
            <a:ext cx="5099716" cy="1302774"/>
          </a:xfrm>
          <a:prstGeom prst="rect">
            <a:avLst/>
          </a:prstGeom>
        </p:spPr>
      </p:pic>
      <p:pic>
        <p:nvPicPr>
          <p:cNvPr id="7" name="Picture 6">
            <a:extLst>
              <a:ext uri="{FF2B5EF4-FFF2-40B4-BE49-F238E27FC236}">
                <a16:creationId xmlns:a16="http://schemas.microsoft.com/office/drawing/2014/main" id="{7445A360-225A-A7CA-15D0-86AB18B36162}"/>
              </a:ext>
            </a:extLst>
          </p:cNvPr>
          <p:cNvPicPr>
            <a:picLocks noChangeAspect="1"/>
          </p:cNvPicPr>
          <p:nvPr/>
        </p:nvPicPr>
        <p:blipFill>
          <a:blip r:embed="rId3"/>
          <a:stretch>
            <a:fillRect/>
          </a:stretch>
        </p:blipFill>
        <p:spPr>
          <a:xfrm>
            <a:off x="996284" y="4456625"/>
            <a:ext cx="2757947" cy="1604962"/>
          </a:xfrm>
          <a:prstGeom prst="rect">
            <a:avLst/>
          </a:prstGeom>
        </p:spPr>
      </p:pic>
      <p:pic>
        <p:nvPicPr>
          <p:cNvPr id="9" name="Picture 8">
            <a:extLst>
              <a:ext uri="{FF2B5EF4-FFF2-40B4-BE49-F238E27FC236}">
                <a16:creationId xmlns:a16="http://schemas.microsoft.com/office/drawing/2014/main" id="{7272C2DA-D7DF-3B68-FF7C-ADB22DAF2BEA}"/>
              </a:ext>
            </a:extLst>
          </p:cNvPr>
          <p:cNvPicPr>
            <a:picLocks noChangeAspect="1"/>
          </p:cNvPicPr>
          <p:nvPr/>
        </p:nvPicPr>
        <p:blipFill>
          <a:blip r:embed="rId4"/>
          <a:stretch>
            <a:fillRect/>
          </a:stretch>
        </p:blipFill>
        <p:spPr>
          <a:xfrm>
            <a:off x="4353538" y="4443683"/>
            <a:ext cx="2297983" cy="1604962"/>
          </a:xfrm>
          <a:prstGeom prst="rect">
            <a:avLst/>
          </a:prstGeom>
        </p:spPr>
      </p:pic>
      <p:pic>
        <p:nvPicPr>
          <p:cNvPr id="11" name="Picture 10">
            <a:extLst>
              <a:ext uri="{FF2B5EF4-FFF2-40B4-BE49-F238E27FC236}">
                <a16:creationId xmlns:a16="http://schemas.microsoft.com/office/drawing/2014/main" id="{E9E4E7DB-DEE9-5FF0-63CC-D9244A581A76}"/>
              </a:ext>
            </a:extLst>
          </p:cNvPr>
          <p:cNvPicPr>
            <a:picLocks noChangeAspect="1"/>
          </p:cNvPicPr>
          <p:nvPr/>
        </p:nvPicPr>
        <p:blipFill>
          <a:blip r:embed="rId5"/>
          <a:stretch>
            <a:fillRect/>
          </a:stretch>
        </p:blipFill>
        <p:spPr>
          <a:xfrm>
            <a:off x="7033599" y="4443683"/>
            <a:ext cx="1969061" cy="1427982"/>
          </a:xfrm>
          <a:prstGeom prst="rect">
            <a:avLst/>
          </a:prstGeom>
        </p:spPr>
      </p:pic>
      <p:pic>
        <p:nvPicPr>
          <p:cNvPr id="15" name="Picture 14">
            <a:extLst>
              <a:ext uri="{FF2B5EF4-FFF2-40B4-BE49-F238E27FC236}">
                <a16:creationId xmlns:a16="http://schemas.microsoft.com/office/drawing/2014/main" id="{E3FF02AF-6212-00BB-9188-3EC204612EC9}"/>
              </a:ext>
            </a:extLst>
          </p:cNvPr>
          <p:cNvPicPr>
            <a:picLocks noChangeAspect="1"/>
          </p:cNvPicPr>
          <p:nvPr/>
        </p:nvPicPr>
        <p:blipFill>
          <a:blip r:embed="rId6"/>
          <a:stretch>
            <a:fillRect/>
          </a:stretch>
        </p:blipFill>
        <p:spPr>
          <a:xfrm>
            <a:off x="9442958" y="4456625"/>
            <a:ext cx="2068925" cy="1427982"/>
          </a:xfrm>
          <a:prstGeom prst="rect">
            <a:avLst/>
          </a:prstGeom>
        </p:spPr>
      </p:pic>
    </p:spTree>
    <p:extLst>
      <p:ext uri="{BB962C8B-B14F-4D97-AF65-F5344CB8AC3E}">
        <p14:creationId xmlns:p14="http://schemas.microsoft.com/office/powerpoint/2010/main" val="3519991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2673C9-071D-5971-426F-DDC300E5ED20}"/>
              </a:ext>
            </a:extLst>
          </p:cNvPr>
          <p:cNvSpPr>
            <a:spLocks noGrp="1"/>
          </p:cNvSpPr>
          <p:nvPr>
            <p:ph idx="1"/>
          </p:nvPr>
        </p:nvSpPr>
        <p:spPr>
          <a:xfrm>
            <a:off x="1074174" y="722671"/>
            <a:ext cx="10515600" cy="5319355"/>
          </a:xfrm>
        </p:spPr>
        <p:txBody>
          <a:bodyPr/>
          <a:lstStyle/>
          <a:p>
            <a:r>
              <a:rPr lang="en-IN" dirty="0"/>
              <a:t>Suppose if m is 10 then E is 50,Now we have moved line so error will get </a:t>
            </a:r>
            <a:r>
              <a:rPr lang="en-IN" dirty="0" err="1"/>
              <a:t>reduced,if</a:t>
            </a:r>
            <a:r>
              <a:rPr lang="en-IN" dirty="0"/>
              <a:t> we move line more then again error will increase.</a:t>
            </a:r>
          </a:p>
          <a:p>
            <a:endParaRPr lang="en-IN" dirty="0"/>
          </a:p>
          <a:p>
            <a:r>
              <a:rPr lang="en-IN" dirty="0"/>
              <a:t>That means when we are changing </a:t>
            </a:r>
            <a:r>
              <a:rPr lang="en-IN" dirty="0" err="1"/>
              <a:t>m,then</a:t>
            </a:r>
            <a:r>
              <a:rPr lang="en-IN" dirty="0"/>
              <a:t> </a:t>
            </a:r>
          </a:p>
          <a:p>
            <a:r>
              <a:rPr lang="en-IN" dirty="0"/>
              <a:t>E initially max then reduced and then </a:t>
            </a:r>
            <a:r>
              <a:rPr lang="en-IN" dirty="0" err="1"/>
              <a:t>icrease</a:t>
            </a:r>
            <a:r>
              <a:rPr lang="en-IN" dirty="0"/>
              <a:t> </a:t>
            </a:r>
          </a:p>
          <a:p>
            <a:r>
              <a:rPr lang="en-IN" dirty="0"/>
              <a:t>As shown in figure</a:t>
            </a:r>
          </a:p>
        </p:txBody>
      </p:sp>
      <p:pic>
        <p:nvPicPr>
          <p:cNvPr id="5" name="Picture 4">
            <a:extLst>
              <a:ext uri="{FF2B5EF4-FFF2-40B4-BE49-F238E27FC236}">
                <a16:creationId xmlns:a16="http://schemas.microsoft.com/office/drawing/2014/main" id="{8BB3BFB7-7464-36D6-F564-A0B032059B2C}"/>
              </a:ext>
            </a:extLst>
          </p:cNvPr>
          <p:cNvPicPr>
            <a:picLocks noChangeAspect="1"/>
          </p:cNvPicPr>
          <p:nvPr/>
        </p:nvPicPr>
        <p:blipFill>
          <a:blip r:embed="rId2"/>
          <a:stretch>
            <a:fillRect/>
          </a:stretch>
        </p:blipFill>
        <p:spPr>
          <a:xfrm>
            <a:off x="7846143" y="1843984"/>
            <a:ext cx="2798966" cy="1861984"/>
          </a:xfrm>
          <a:prstGeom prst="rect">
            <a:avLst/>
          </a:prstGeom>
        </p:spPr>
      </p:pic>
    </p:spTree>
    <p:extLst>
      <p:ext uri="{BB962C8B-B14F-4D97-AF65-F5344CB8AC3E}">
        <p14:creationId xmlns:p14="http://schemas.microsoft.com/office/powerpoint/2010/main" val="4141652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58D6-2CCA-25FF-36D6-1D52E6F0E02F}"/>
              </a:ext>
            </a:extLst>
          </p:cNvPr>
          <p:cNvSpPr>
            <a:spLocks noGrp="1"/>
          </p:cNvSpPr>
          <p:nvPr>
            <p:ph type="title"/>
          </p:nvPr>
        </p:nvSpPr>
        <p:spPr/>
        <p:txBody>
          <a:bodyPr/>
          <a:lstStyle/>
          <a:p>
            <a:r>
              <a:rPr lang="en-IN" dirty="0"/>
              <a:t>Now if m is constant(slope is 1 suppose)</a:t>
            </a:r>
          </a:p>
        </p:txBody>
      </p:sp>
      <p:sp>
        <p:nvSpPr>
          <p:cNvPr id="3" name="Content Placeholder 2">
            <a:extLst>
              <a:ext uri="{FF2B5EF4-FFF2-40B4-BE49-F238E27FC236}">
                <a16:creationId xmlns:a16="http://schemas.microsoft.com/office/drawing/2014/main" id="{DA60A7AD-0068-5BC4-D317-E1DB98E6B515}"/>
              </a:ext>
            </a:extLst>
          </p:cNvPr>
          <p:cNvSpPr>
            <a:spLocks noGrp="1"/>
          </p:cNvSpPr>
          <p:nvPr>
            <p:ph idx="1"/>
          </p:nvPr>
        </p:nvSpPr>
        <p:spPr/>
        <p:txBody>
          <a:bodyPr/>
          <a:lstStyle/>
          <a:p>
            <a:r>
              <a:rPr lang="en-IN" dirty="0"/>
              <a:t>Then equation will change to</a:t>
            </a:r>
          </a:p>
          <a:p>
            <a:endParaRPr lang="en-IN" dirty="0"/>
          </a:p>
          <a:p>
            <a:endParaRPr lang="en-IN" dirty="0"/>
          </a:p>
          <a:p>
            <a:r>
              <a:rPr lang="en-IN" dirty="0"/>
              <a:t>Here m is constant but we are changing b, </a:t>
            </a:r>
          </a:p>
        </p:txBody>
      </p:sp>
      <p:pic>
        <p:nvPicPr>
          <p:cNvPr id="5" name="Picture 4">
            <a:extLst>
              <a:ext uri="{FF2B5EF4-FFF2-40B4-BE49-F238E27FC236}">
                <a16:creationId xmlns:a16="http://schemas.microsoft.com/office/drawing/2014/main" id="{8A83F296-5C94-87D1-EEEA-F9EF9A6EBE5C}"/>
              </a:ext>
            </a:extLst>
          </p:cNvPr>
          <p:cNvPicPr>
            <a:picLocks noChangeAspect="1"/>
          </p:cNvPicPr>
          <p:nvPr/>
        </p:nvPicPr>
        <p:blipFill>
          <a:blip r:embed="rId2"/>
          <a:stretch>
            <a:fillRect/>
          </a:stretch>
        </p:blipFill>
        <p:spPr>
          <a:xfrm>
            <a:off x="5520351" y="1825624"/>
            <a:ext cx="4538049" cy="1325563"/>
          </a:xfrm>
          <a:prstGeom prst="rect">
            <a:avLst/>
          </a:prstGeom>
        </p:spPr>
      </p:pic>
      <p:pic>
        <p:nvPicPr>
          <p:cNvPr id="7" name="Picture 6">
            <a:extLst>
              <a:ext uri="{FF2B5EF4-FFF2-40B4-BE49-F238E27FC236}">
                <a16:creationId xmlns:a16="http://schemas.microsoft.com/office/drawing/2014/main" id="{E794B430-1E6F-36F4-DD64-3DE7491ACFD0}"/>
              </a:ext>
            </a:extLst>
          </p:cNvPr>
          <p:cNvPicPr>
            <a:picLocks noChangeAspect="1"/>
          </p:cNvPicPr>
          <p:nvPr/>
        </p:nvPicPr>
        <p:blipFill>
          <a:blip r:embed="rId3"/>
          <a:stretch>
            <a:fillRect/>
          </a:stretch>
        </p:blipFill>
        <p:spPr>
          <a:xfrm>
            <a:off x="5122451" y="3860851"/>
            <a:ext cx="2899441" cy="2316112"/>
          </a:xfrm>
          <a:prstGeom prst="rect">
            <a:avLst/>
          </a:prstGeom>
        </p:spPr>
      </p:pic>
      <p:pic>
        <p:nvPicPr>
          <p:cNvPr id="9" name="Picture 8">
            <a:extLst>
              <a:ext uri="{FF2B5EF4-FFF2-40B4-BE49-F238E27FC236}">
                <a16:creationId xmlns:a16="http://schemas.microsoft.com/office/drawing/2014/main" id="{76437772-7C43-BCA1-A041-A13F4FC386DA}"/>
              </a:ext>
            </a:extLst>
          </p:cNvPr>
          <p:cNvPicPr>
            <a:picLocks noChangeAspect="1"/>
          </p:cNvPicPr>
          <p:nvPr/>
        </p:nvPicPr>
        <p:blipFill>
          <a:blip r:embed="rId4"/>
          <a:stretch>
            <a:fillRect/>
          </a:stretch>
        </p:blipFill>
        <p:spPr>
          <a:xfrm>
            <a:off x="1590981" y="3860851"/>
            <a:ext cx="3099005" cy="2316112"/>
          </a:xfrm>
          <a:prstGeom prst="rect">
            <a:avLst/>
          </a:prstGeom>
        </p:spPr>
      </p:pic>
      <p:pic>
        <p:nvPicPr>
          <p:cNvPr id="11" name="Picture 10">
            <a:extLst>
              <a:ext uri="{FF2B5EF4-FFF2-40B4-BE49-F238E27FC236}">
                <a16:creationId xmlns:a16="http://schemas.microsoft.com/office/drawing/2014/main" id="{647CBDB3-8C9C-D98F-30AD-E930D99E37B1}"/>
              </a:ext>
            </a:extLst>
          </p:cNvPr>
          <p:cNvPicPr>
            <a:picLocks noChangeAspect="1"/>
          </p:cNvPicPr>
          <p:nvPr/>
        </p:nvPicPr>
        <p:blipFill>
          <a:blip r:embed="rId5"/>
          <a:stretch>
            <a:fillRect/>
          </a:stretch>
        </p:blipFill>
        <p:spPr>
          <a:xfrm>
            <a:off x="8829060" y="3830637"/>
            <a:ext cx="2899440" cy="2098215"/>
          </a:xfrm>
          <a:prstGeom prst="rect">
            <a:avLst/>
          </a:prstGeom>
        </p:spPr>
      </p:pic>
    </p:spTree>
    <p:extLst>
      <p:ext uri="{BB962C8B-B14F-4D97-AF65-F5344CB8AC3E}">
        <p14:creationId xmlns:p14="http://schemas.microsoft.com/office/powerpoint/2010/main" val="1088064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5B823A-C2E9-E29E-02BA-AC4B73BBEAB1}"/>
              </a:ext>
            </a:extLst>
          </p:cNvPr>
          <p:cNvSpPr>
            <a:spLocks noGrp="1"/>
          </p:cNvSpPr>
          <p:nvPr>
            <p:ph idx="1"/>
          </p:nvPr>
        </p:nvSpPr>
        <p:spPr>
          <a:xfrm>
            <a:off x="838200" y="0"/>
            <a:ext cx="10515600" cy="6176963"/>
          </a:xfrm>
        </p:spPr>
        <p:txBody>
          <a:bodyPr>
            <a:normAutofit lnSpcReduction="10000"/>
          </a:bodyPr>
          <a:lstStyle/>
          <a:p>
            <a:r>
              <a:rPr lang="en-IN" dirty="0"/>
              <a:t>For certain value of m and </a:t>
            </a:r>
            <a:r>
              <a:rPr lang="en-IN" dirty="0" err="1"/>
              <a:t>b,error</a:t>
            </a:r>
            <a:r>
              <a:rPr lang="en-IN" dirty="0"/>
              <a:t> will be maximum and for some value it will be minimum</a:t>
            </a:r>
          </a:p>
          <a:p>
            <a:endParaRPr lang="en-IN" dirty="0"/>
          </a:p>
          <a:p>
            <a:endParaRPr lang="en-IN" dirty="0"/>
          </a:p>
          <a:p>
            <a:endParaRPr lang="en-IN" dirty="0"/>
          </a:p>
          <a:p>
            <a:endParaRPr lang="en-IN" dirty="0"/>
          </a:p>
          <a:p>
            <a:endParaRPr lang="en-IN" dirty="0"/>
          </a:p>
          <a:p>
            <a:endParaRPr lang="en-IN" dirty="0"/>
          </a:p>
          <a:p>
            <a:endParaRPr lang="en-IN" dirty="0"/>
          </a:p>
          <a:p>
            <a:r>
              <a:rPr lang="en-IN" dirty="0"/>
              <a:t>So we need to find that value of m and b where error value will be minimum</a:t>
            </a:r>
          </a:p>
          <a:p>
            <a:r>
              <a:rPr lang="en-IN" dirty="0"/>
              <a:t>At minimum </a:t>
            </a:r>
            <a:r>
              <a:rPr lang="en-IN" dirty="0" err="1"/>
              <a:t>point,slope</a:t>
            </a:r>
            <a:r>
              <a:rPr lang="en-IN" dirty="0"/>
              <a:t> will be 0 </a:t>
            </a:r>
          </a:p>
          <a:p>
            <a:r>
              <a:rPr lang="en-IN" dirty="0"/>
              <a:t>And to find out slope the formula is to find minima that means find derivative and equate it to 0</a:t>
            </a:r>
          </a:p>
          <a:p>
            <a:endParaRPr lang="en-IN" dirty="0"/>
          </a:p>
        </p:txBody>
      </p:sp>
      <p:pic>
        <p:nvPicPr>
          <p:cNvPr id="5" name="Picture 4">
            <a:extLst>
              <a:ext uri="{FF2B5EF4-FFF2-40B4-BE49-F238E27FC236}">
                <a16:creationId xmlns:a16="http://schemas.microsoft.com/office/drawing/2014/main" id="{FB73E093-A2B5-AB84-A4B8-37FE52D07705}"/>
              </a:ext>
            </a:extLst>
          </p:cNvPr>
          <p:cNvPicPr>
            <a:picLocks noChangeAspect="1"/>
          </p:cNvPicPr>
          <p:nvPr/>
        </p:nvPicPr>
        <p:blipFill>
          <a:blip r:embed="rId2"/>
          <a:stretch>
            <a:fillRect/>
          </a:stretch>
        </p:blipFill>
        <p:spPr>
          <a:xfrm>
            <a:off x="1460092" y="884902"/>
            <a:ext cx="7403690" cy="3303229"/>
          </a:xfrm>
          <a:prstGeom prst="rect">
            <a:avLst/>
          </a:prstGeom>
        </p:spPr>
      </p:pic>
    </p:spTree>
    <p:extLst>
      <p:ext uri="{BB962C8B-B14F-4D97-AF65-F5344CB8AC3E}">
        <p14:creationId xmlns:p14="http://schemas.microsoft.com/office/powerpoint/2010/main" val="1772386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Linear Regression?</a:t>
            </a:r>
            <a:endParaRPr lang="en-IN" dirty="0"/>
          </a:p>
        </p:txBody>
      </p:sp>
      <p:sp>
        <p:nvSpPr>
          <p:cNvPr id="3" name="Content Placeholder 2"/>
          <p:cNvSpPr>
            <a:spLocks noGrp="1"/>
          </p:cNvSpPr>
          <p:nvPr>
            <p:ph idx="1"/>
          </p:nvPr>
        </p:nvSpPr>
        <p:spPr/>
        <p:txBody>
          <a:bodyPr>
            <a:normAutofit fontScale="92500" lnSpcReduction="10000"/>
          </a:bodyPr>
          <a:lstStyle/>
          <a:p>
            <a:r>
              <a:rPr lang="en-US" dirty="0"/>
              <a:t>Linear regression is an algorithm that provides a linear relationship between an independent variable and a dependent variable to predict the outcome of future events. </a:t>
            </a:r>
          </a:p>
          <a:p>
            <a:r>
              <a:rPr lang="en-US" dirty="0"/>
              <a:t>It is a statistical method used in data science and machine learning for predictive analysis.</a:t>
            </a:r>
          </a:p>
          <a:p>
            <a:r>
              <a:rPr lang="en-US" dirty="0"/>
              <a:t>The independent variable is also the predictor or explanatory variable that remains unchanged due to the change in other variables. </a:t>
            </a:r>
          </a:p>
          <a:p>
            <a:r>
              <a:rPr lang="en-US" dirty="0"/>
              <a:t>However, the dependent variable changes with fluctuations in the independent variable. </a:t>
            </a:r>
          </a:p>
          <a:p>
            <a:r>
              <a:rPr lang="en-US" dirty="0"/>
              <a:t>The regression model predicts the value of the dependent variable, which is the response or outcome variable being analyzed or studied.</a:t>
            </a:r>
            <a:endParaRPr lang="en-IN" dirty="0"/>
          </a:p>
        </p:txBody>
      </p:sp>
    </p:spTree>
    <p:extLst>
      <p:ext uri="{BB962C8B-B14F-4D97-AF65-F5344CB8AC3E}">
        <p14:creationId xmlns:p14="http://schemas.microsoft.com/office/powerpoint/2010/main" val="3556616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EFF3A3A-950A-010B-C7AF-EDE9648C14DA}"/>
              </a:ext>
            </a:extLst>
          </p:cNvPr>
          <p:cNvPicPr>
            <a:picLocks noGrp="1" noChangeAspect="1"/>
          </p:cNvPicPr>
          <p:nvPr>
            <p:ph idx="1"/>
          </p:nvPr>
        </p:nvPicPr>
        <p:blipFill>
          <a:blip r:embed="rId2"/>
          <a:stretch>
            <a:fillRect/>
          </a:stretch>
        </p:blipFill>
        <p:spPr>
          <a:xfrm>
            <a:off x="2056017" y="568505"/>
            <a:ext cx="5347673" cy="2860495"/>
          </a:xfrm>
        </p:spPr>
      </p:pic>
    </p:spTree>
    <p:extLst>
      <p:ext uri="{BB962C8B-B14F-4D97-AF65-F5344CB8AC3E}">
        <p14:creationId xmlns:p14="http://schemas.microsoft.com/office/powerpoint/2010/main" val="20721835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254C63E-11B2-1E95-FFFD-3244748DB1DC}"/>
              </a:ext>
            </a:extLst>
          </p:cNvPr>
          <p:cNvPicPr>
            <a:picLocks noGrp="1" noChangeAspect="1"/>
          </p:cNvPicPr>
          <p:nvPr>
            <p:ph idx="1"/>
          </p:nvPr>
        </p:nvPicPr>
        <p:blipFill>
          <a:blip r:embed="rId2"/>
          <a:stretch>
            <a:fillRect/>
          </a:stretch>
        </p:blipFill>
        <p:spPr>
          <a:xfrm>
            <a:off x="753705" y="229087"/>
            <a:ext cx="7534889" cy="2587855"/>
          </a:xfrm>
        </p:spPr>
      </p:pic>
      <p:pic>
        <p:nvPicPr>
          <p:cNvPr id="7" name="Picture 6">
            <a:extLst>
              <a:ext uri="{FF2B5EF4-FFF2-40B4-BE49-F238E27FC236}">
                <a16:creationId xmlns:a16="http://schemas.microsoft.com/office/drawing/2014/main" id="{10C7D417-5B00-F18E-59C4-51D3BA5CC671}"/>
              </a:ext>
            </a:extLst>
          </p:cNvPr>
          <p:cNvPicPr>
            <a:picLocks noChangeAspect="1"/>
          </p:cNvPicPr>
          <p:nvPr/>
        </p:nvPicPr>
        <p:blipFill>
          <a:blip r:embed="rId3"/>
          <a:stretch>
            <a:fillRect/>
          </a:stretch>
        </p:blipFill>
        <p:spPr>
          <a:xfrm>
            <a:off x="753705" y="2816942"/>
            <a:ext cx="7534889" cy="1612490"/>
          </a:xfrm>
          <a:prstGeom prst="rect">
            <a:avLst/>
          </a:prstGeom>
        </p:spPr>
      </p:pic>
      <p:pic>
        <p:nvPicPr>
          <p:cNvPr id="9" name="Picture 8">
            <a:extLst>
              <a:ext uri="{FF2B5EF4-FFF2-40B4-BE49-F238E27FC236}">
                <a16:creationId xmlns:a16="http://schemas.microsoft.com/office/drawing/2014/main" id="{4BB551AD-4208-7340-AEAF-A26D9A777847}"/>
              </a:ext>
            </a:extLst>
          </p:cNvPr>
          <p:cNvPicPr>
            <a:picLocks noChangeAspect="1"/>
          </p:cNvPicPr>
          <p:nvPr/>
        </p:nvPicPr>
        <p:blipFill>
          <a:blip r:embed="rId4"/>
          <a:stretch>
            <a:fillRect/>
          </a:stretch>
        </p:blipFill>
        <p:spPr>
          <a:xfrm>
            <a:off x="753705" y="4429432"/>
            <a:ext cx="5765082" cy="1009650"/>
          </a:xfrm>
          <a:prstGeom prst="rect">
            <a:avLst/>
          </a:prstGeom>
        </p:spPr>
      </p:pic>
      <p:pic>
        <p:nvPicPr>
          <p:cNvPr id="11" name="Picture 10">
            <a:extLst>
              <a:ext uri="{FF2B5EF4-FFF2-40B4-BE49-F238E27FC236}">
                <a16:creationId xmlns:a16="http://schemas.microsoft.com/office/drawing/2014/main" id="{114D2991-38B6-28F8-CC5B-37967C53634B}"/>
              </a:ext>
            </a:extLst>
          </p:cNvPr>
          <p:cNvPicPr>
            <a:picLocks noChangeAspect="1"/>
          </p:cNvPicPr>
          <p:nvPr/>
        </p:nvPicPr>
        <p:blipFill>
          <a:blip r:embed="rId5"/>
          <a:stretch>
            <a:fillRect/>
          </a:stretch>
        </p:blipFill>
        <p:spPr>
          <a:xfrm>
            <a:off x="753705" y="5439082"/>
            <a:ext cx="5499611" cy="926690"/>
          </a:xfrm>
          <a:prstGeom prst="rect">
            <a:avLst/>
          </a:prstGeom>
        </p:spPr>
      </p:pic>
    </p:spTree>
    <p:extLst>
      <p:ext uri="{BB962C8B-B14F-4D97-AF65-F5344CB8AC3E}">
        <p14:creationId xmlns:p14="http://schemas.microsoft.com/office/powerpoint/2010/main" val="6867634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81C5EE7-141F-0412-EF23-B2B558471FAC}"/>
              </a:ext>
            </a:extLst>
          </p:cNvPr>
          <p:cNvPicPr>
            <a:picLocks noGrp="1" noChangeAspect="1"/>
          </p:cNvPicPr>
          <p:nvPr>
            <p:ph idx="1"/>
          </p:nvPr>
        </p:nvPicPr>
        <p:blipFill>
          <a:blip r:embed="rId2"/>
          <a:stretch>
            <a:fillRect/>
          </a:stretch>
        </p:blipFill>
        <p:spPr>
          <a:xfrm>
            <a:off x="1343793" y="203943"/>
            <a:ext cx="8139420" cy="2324100"/>
          </a:xfrm>
        </p:spPr>
      </p:pic>
      <p:sp>
        <p:nvSpPr>
          <p:cNvPr id="6" name="TextBox 5">
            <a:extLst>
              <a:ext uri="{FF2B5EF4-FFF2-40B4-BE49-F238E27FC236}">
                <a16:creationId xmlns:a16="http://schemas.microsoft.com/office/drawing/2014/main" id="{7B9CBEB7-FF99-F2D1-E8B3-7E39FF191181}"/>
              </a:ext>
            </a:extLst>
          </p:cNvPr>
          <p:cNvSpPr txBox="1"/>
          <p:nvPr/>
        </p:nvSpPr>
        <p:spPr>
          <a:xfrm>
            <a:off x="1755058" y="2615910"/>
            <a:ext cx="2607252" cy="369332"/>
          </a:xfrm>
          <a:prstGeom prst="rect">
            <a:avLst/>
          </a:prstGeom>
          <a:noFill/>
        </p:spPr>
        <p:txBody>
          <a:bodyPr wrap="none" rtlCol="0">
            <a:spAutoFit/>
          </a:bodyPr>
          <a:lstStyle/>
          <a:p>
            <a:r>
              <a:rPr lang="en-IN" dirty="0"/>
              <a:t>Divide by -2 on both sides</a:t>
            </a:r>
          </a:p>
        </p:txBody>
      </p:sp>
      <p:pic>
        <p:nvPicPr>
          <p:cNvPr id="10" name="Picture 9">
            <a:extLst>
              <a:ext uri="{FF2B5EF4-FFF2-40B4-BE49-F238E27FC236}">
                <a16:creationId xmlns:a16="http://schemas.microsoft.com/office/drawing/2014/main" id="{694751A8-E0CB-EE14-4498-30439C23EAFC}"/>
              </a:ext>
            </a:extLst>
          </p:cNvPr>
          <p:cNvPicPr>
            <a:picLocks noChangeAspect="1"/>
          </p:cNvPicPr>
          <p:nvPr/>
        </p:nvPicPr>
        <p:blipFill>
          <a:blip r:embed="rId3"/>
          <a:stretch>
            <a:fillRect/>
          </a:stretch>
        </p:blipFill>
        <p:spPr>
          <a:xfrm>
            <a:off x="1343793" y="2985242"/>
            <a:ext cx="7873949" cy="2324100"/>
          </a:xfrm>
          <a:prstGeom prst="rect">
            <a:avLst/>
          </a:prstGeom>
        </p:spPr>
      </p:pic>
      <p:pic>
        <p:nvPicPr>
          <p:cNvPr id="12" name="Picture 11">
            <a:extLst>
              <a:ext uri="{FF2B5EF4-FFF2-40B4-BE49-F238E27FC236}">
                <a16:creationId xmlns:a16="http://schemas.microsoft.com/office/drawing/2014/main" id="{79195B0D-0AE9-3B5B-5F7A-841AA14EF23C}"/>
              </a:ext>
            </a:extLst>
          </p:cNvPr>
          <p:cNvPicPr>
            <a:picLocks noChangeAspect="1"/>
          </p:cNvPicPr>
          <p:nvPr/>
        </p:nvPicPr>
        <p:blipFill>
          <a:blip r:embed="rId4"/>
          <a:stretch>
            <a:fillRect/>
          </a:stretch>
        </p:blipFill>
        <p:spPr>
          <a:xfrm>
            <a:off x="1343792" y="5425332"/>
            <a:ext cx="4437575" cy="1228725"/>
          </a:xfrm>
          <a:prstGeom prst="rect">
            <a:avLst/>
          </a:prstGeom>
        </p:spPr>
      </p:pic>
    </p:spTree>
    <p:extLst>
      <p:ext uri="{BB962C8B-B14F-4D97-AF65-F5344CB8AC3E}">
        <p14:creationId xmlns:p14="http://schemas.microsoft.com/office/powerpoint/2010/main" val="3019511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linear regression</a:t>
            </a:r>
            <a:endParaRPr lang="en-IN"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US" sz="2000" dirty="0"/>
              <a:t>1</a:t>
            </a:r>
            <a:r>
              <a:rPr lang="en-US" sz="2000" dirty="0">
                <a:latin typeface="Times New Roman" panose="02020603050405020304" pitchFamily="18" charset="0"/>
                <a:cs typeface="Times New Roman" panose="02020603050405020304" pitchFamily="18" charset="0"/>
              </a:rPr>
              <a:t>. Easy implementation</a:t>
            </a:r>
          </a:p>
          <a:p>
            <a:pPr marL="0" indent="0" algn="just">
              <a:buNone/>
            </a:pPr>
            <a:r>
              <a:rPr lang="en-US" sz="2000" dirty="0">
                <a:latin typeface="Times New Roman" panose="02020603050405020304" pitchFamily="18" charset="0"/>
                <a:cs typeface="Times New Roman" panose="02020603050405020304" pitchFamily="18" charset="0"/>
              </a:rPr>
              <a:t>The linear regression model is computationally simple to implement as it does not demand a lot of engineering overheads, neither before the model launch nor during its maintenance.</a:t>
            </a:r>
          </a:p>
          <a:p>
            <a:pPr marL="0" indent="0" algn="just">
              <a:buNone/>
            </a:pPr>
            <a:r>
              <a:rPr lang="en-US" sz="2000" dirty="0">
                <a:latin typeface="Times New Roman" panose="02020603050405020304" pitchFamily="18" charset="0"/>
                <a:cs typeface="Times New Roman" panose="02020603050405020304" pitchFamily="18" charset="0"/>
              </a:rPr>
              <a:t>2. Interpretability</a:t>
            </a:r>
          </a:p>
          <a:p>
            <a:pPr marL="0" indent="0" algn="just">
              <a:buNone/>
            </a:pPr>
            <a:r>
              <a:rPr lang="en-US" sz="2000" dirty="0">
                <a:latin typeface="Times New Roman" panose="02020603050405020304" pitchFamily="18" charset="0"/>
                <a:cs typeface="Times New Roman" panose="02020603050405020304" pitchFamily="18" charset="0"/>
              </a:rPr>
              <a:t>Unlike other deep learning models (neural networks), linear regression is relatively straightforward. As a result, this algorithm stands ahead of black-box models that fall short in justifying which input variable causes the output variable to change.</a:t>
            </a:r>
          </a:p>
          <a:p>
            <a:pPr marL="0" indent="0" algn="just">
              <a:buNone/>
            </a:pPr>
            <a:r>
              <a:rPr lang="en-US" sz="2000" dirty="0">
                <a:latin typeface="Times New Roman" panose="02020603050405020304" pitchFamily="18" charset="0"/>
                <a:cs typeface="Times New Roman" panose="02020603050405020304" pitchFamily="18" charset="0"/>
              </a:rPr>
              <a:t>3. Scalability</a:t>
            </a:r>
          </a:p>
          <a:p>
            <a:pPr marL="0" indent="0" algn="just">
              <a:buNone/>
            </a:pPr>
            <a:r>
              <a:rPr lang="en-US" sz="2000" dirty="0">
                <a:latin typeface="Times New Roman" panose="02020603050405020304" pitchFamily="18" charset="0"/>
                <a:cs typeface="Times New Roman" panose="02020603050405020304" pitchFamily="18" charset="0"/>
              </a:rPr>
              <a:t>Linear regression is not computationally heavy and, therefore, fits well in cases where scaling is essential. For example, the model can scale well regarding increased data volume (big data). </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4. Optimal for online settings</a:t>
            </a:r>
          </a:p>
          <a:p>
            <a:pPr marL="0" indent="0" algn="just">
              <a:buNone/>
            </a:pPr>
            <a:r>
              <a:rPr lang="en-US" sz="2000" dirty="0">
                <a:latin typeface="Times New Roman" panose="02020603050405020304" pitchFamily="18" charset="0"/>
                <a:cs typeface="Times New Roman" panose="02020603050405020304" pitchFamily="18" charset="0"/>
              </a:rPr>
              <a:t>The ease of computation of these algorithms allows them to be used in online settings. The model can be trained and retrained with each new example to generate predictions in real-time, unlike the neural networks or support vector machines that are computationally heavy and require plenty of computing resources and substantial waiting time to retrain on a new dataset.</a:t>
            </a:r>
          </a:p>
          <a:p>
            <a:pPr marL="0" indent="0">
              <a:buNone/>
            </a:pPr>
            <a:endParaRPr lang="en-US" dirty="0"/>
          </a:p>
          <a:p>
            <a:endParaRPr lang="en-US" dirty="0"/>
          </a:p>
          <a:p>
            <a:pPr marL="0" indent="0">
              <a:buNone/>
            </a:pPr>
            <a:endParaRPr lang="en-IN" dirty="0"/>
          </a:p>
        </p:txBody>
      </p:sp>
    </p:spTree>
    <p:extLst>
      <p:ext uri="{BB962C8B-B14F-4D97-AF65-F5344CB8AC3E}">
        <p14:creationId xmlns:p14="http://schemas.microsoft.com/office/powerpoint/2010/main" val="38407381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DEAE5-3ADD-BF68-19D1-3102782FB942}"/>
              </a:ext>
            </a:extLst>
          </p:cNvPr>
          <p:cNvSpPr>
            <a:spLocks noGrp="1"/>
          </p:cNvSpPr>
          <p:nvPr>
            <p:ph type="title"/>
          </p:nvPr>
        </p:nvSpPr>
        <p:spPr/>
        <p:txBody>
          <a:bodyPr/>
          <a:lstStyle/>
          <a:p>
            <a:r>
              <a:rPr lang="en-IN" dirty="0"/>
              <a:t>Assumptions of simple linear regression</a:t>
            </a:r>
          </a:p>
        </p:txBody>
      </p:sp>
      <p:sp>
        <p:nvSpPr>
          <p:cNvPr id="3" name="Content Placeholder 2">
            <a:extLst>
              <a:ext uri="{FF2B5EF4-FFF2-40B4-BE49-F238E27FC236}">
                <a16:creationId xmlns:a16="http://schemas.microsoft.com/office/drawing/2014/main" id="{3052EE88-A2DF-FA88-DE5D-B17990B7B6C3}"/>
              </a:ext>
            </a:extLst>
          </p:cNvPr>
          <p:cNvSpPr>
            <a:spLocks noGrp="1"/>
          </p:cNvSpPr>
          <p:nvPr>
            <p:ph idx="1"/>
          </p:nvPr>
        </p:nvSpPr>
        <p:spPr>
          <a:xfrm>
            <a:off x="838200" y="1312607"/>
            <a:ext cx="10515600" cy="4849608"/>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Linear regression is a powerful tool for understanding and predicting the behavior of a variable, however, it needs to meet a few conditions in order to be accurate and dependable solutions.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Linearity: The independent and dependent variables have a linear relationship with one another. This implies that changes in the dependent variable follow those in the independent variable(s) in a linear fashion. This means that there should be a straight line that can be drawn through the data points. If the relationship is not linear, then linear regression will not be an accurate model.</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19CDF78-F767-4007-CB29-7D11E58D03F4}"/>
              </a:ext>
            </a:extLst>
          </p:cNvPr>
          <p:cNvPicPr>
            <a:picLocks noChangeAspect="1"/>
          </p:cNvPicPr>
          <p:nvPr/>
        </p:nvPicPr>
        <p:blipFill>
          <a:blip r:embed="rId2"/>
          <a:stretch>
            <a:fillRect/>
          </a:stretch>
        </p:blipFill>
        <p:spPr>
          <a:xfrm>
            <a:off x="2129452" y="4713953"/>
            <a:ext cx="6753225" cy="1943100"/>
          </a:xfrm>
          <a:prstGeom prst="rect">
            <a:avLst/>
          </a:prstGeom>
        </p:spPr>
      </p:pic>
    </p:spTree>
    <p:extLst>
      <p:ext uri="{BB962C8B-B14F-4D97-AF65-F5344CB8AC3E}">
        <p14:creationId xmlns:p14="http://schemas.microsoft.com/office/powerpoint/2010/main" val="28028431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87EF7B-091B-7729-A152-70CD524C295A}"/>
              </a:ext>
            </a:extLst>
          </p:cNvPr>
          <p:cNvSpPr>
            <a:spLocks noGrp="1"/>
          </p:cNvSpPr>
          <p:nvPr>
            <p:ph idx="1"/>
          </p:nvPr>
        </p:nvSpPr>
        <p:spPr>
          <a:xfrm>
            <a:off x="838200" y="0"/>
            <a:ext cx="10515600" cy="6176963"/>
          </a:xfrm>
        </p:spPr>
        <p:txBody>
          <a:bodyPr/>
          <a:lstStyle/>
          <a:p>
            <a:pPr algn="just"/>
            <a:r>
              <a:rPr lang="en-US" dirty="0">
                <a:latin typeface="Times New Roman" panose="02020603050405020304" pitchFamily="18" charset="0"/>
                <a:cs typeface="Times New Roman" panose="02020603050405020304" pitchFamily="18" charset="0"/>
              </a:rPr>
              <a:t>Independence: The observations in the dataset are independent of each other. This means that the value of the dependent variable for one observation does not depend on the value of the dependent variable for another observation. If the observations are not independent, then linear regression will not be an accurate model.</a:t>
            </a:r>
          </a:p>
          <a:p>
            <a:pPr algn="just"/>
            <a:r>
              <a:rPr lang="en-US" b="1" i="0" dirty="0">
                <a:solidFill>
                  <a:srgbClr val="273239"/>
                </a:solidFill>
                <a:effectLst/>
                <a:highlight>
                  <a:srgbClr val="FFFFFF"/>
                </a:highlight>
                <a:latin typeface="Times New Roman" panose="02020603050405020304" pitchFamily="18" charset="0"/>
                <a:cs typeface="Times New Roman" panose="02020603050405020304" pitchFamily="18" charset="0"/>
              </a:rPr>
              <a:t>Homoscedasticity</a:t>
            </a: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 Across all levels of the independent variable(s), the variance of the errors is constant. This indicates that the amount of the independent variable(s) has no impact on the variance of the errors. If the variance of the residuals is not constant, then linear regression will not be an accurate model.</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9017B02-8906-2EF5-AF57-F631A330C54E}"/>
              </a:ext>
            </a:extLst>
          </p:cNvPr>
          <p:cNvPicPr>
            <a:picLocks noChangeAspect="1"/>
          </p:cNvPicPr>
          <p:nvPr/>
        </p:nvPicPr>
        <p:blipFill>
          <a:blip r:embed="rId2"/>
          <a:stretch>
            <a:fillRect/>
          </a:stretch>
        </p:blipFill>
        <p:spPr>
          <a:xfrm>
            <a:off x="2387241" y="4560266"/>
            <a:ext cx="5972175" cy="2569292"/>
          </a:xfrm>
          <a:prstGeom prst="rect">
            <a:avLst/>
          </a:prstGeom>
        </p:spPr>
      </p:pic>
    </p:spTree>
    <p:extLst>
      <p:ext uri="{BB962C8B-B14F-4D97-AF65-F5344CB8AC3E}">
        <p14:creationId xmlns:p14="http://schemas.microsoft.com/office/powerpoint/2010/main" val="2388620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4059E9-7F2B-BD00-59F8-E4BC67D2FD48}"/>
              </a:ext>
            </a:extLst>
          </p:cNvPr>
          <p:cNvSpPr>
            <a:spLocks noGrp="1"/>
          </p:cNvSpPr>
          <p:nvPr>
            <p:ph idx="1"/>
          </p:nvPr>
        </p:nvSpPr>
        <p:spPr/>
        <p:txBody>
          <a:bodyPr/>
          <a:lstStyle/>
          <a:p>
            <a:r>
              <a:rPr lang="en-US" dirty="0"/>
              <a:t>Normality: The residuals should be normally distributed. This means that the residuals should follow a bell-shaped curve. If the residuals are not normally distributed, then linear regression will not be an accurate model.</a:t>
            </a:r>
            <a:endParaRPr lang="en-IN" dirty="0"/>
          </a:p>
        </p:txBody>
      </p:sp>
    </p:spTree>
    <p:extLst>
      <p:ext uri="{BB962C8B-B14F-4D97-AF65-F5344CB8AC3E}">
        <p14:creationId xmlns:p14="http://schemas.microsoft.com/office/powerpoint/2010/main" val="6777709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829E2-58A5-D604-52D2-BC62F3FDD415}"/>
              </a:ext>
            </a:extLst>
          </p:cNvPr>
          <p:cNvSpPr>
            <a:spLocks noGrp="1"/>
          </p:cNvSpPr>
          <p:nvPr>
            <p:ph type="title"/>
          </p:nvPr>
        </p:nvSpPr>
        <p:spPr>
          <a:xfrm>
            <a:off x="838200" y="365126"/>
            <a:ext cx="10515600" cy="431288"/>
          </a:xfrm>
        </p:spPr>
        <p:txBody>
          <a:bodyPr>
            <a:normAutofit fontScale="90000"/>
          </a:bodyPr>
          <a:lstStyle/>
          <a:p>
            <a:r>
              <a:rPr lang="en-US" dirty="0"/>
              <a:t>Evaluation Metrics for Linear Regression</a:t>
            </a:r>
            <a:endParaRPr lang="en-IN" dirty="0"/>
          </a:p>
        </p:txBody>
      </p:sp>
      <p:sp>
        <p:nvSpPr>
          <p:cNvPr id="3" name="Content Placeholder 2">
            <a:extLst>
              <a:ext uri="{FF2B5EF4-FFF2-40B4-BE49-F238E27FC236}">
                <a16:creationId xmlns:a16="http://schemas.microsoft.com/office/drawing/2014/main" id="{C9B7E8F7-3D46-1AB0-AB1A-706C90910812}"/>
              </a:ext>
            </a:extLst>
          </p:cNvPr>
          <p:cNvSpPr>
            <a:spLocks noGrp="1"/>
          </p:cNvSpPr>
          <p:nvPr>
            <p:ph idx="1"/>
          </p:nvPr>
        </p:nvSpPr>
        <p:spPr>
          <a:xfrm>
            <a:off x="838200" y="914400"/>
            <a:ext cx="10515600" cy="5262563"/>
          </a:xfrm>
        </p:spPr>
        <p:txBody>
          <a:bodyPr/>
          <a:lstStyle/>
          <a:p>
            <a:pPr marL="0" indent="0" algn="just">
              <a:buNone/>
            </a:pPr>
            <a:r>
              <a:rPr lang="en-US" dirty="0">
                <a:latin typeface="Times New Roman" panose="02020603050405020304" pitchFamily="18" charset="0"/>
                <a:cs typeface="Times New Roman" panose="02020603050405020304" pitchFamily="18" charset="0"/>
              </a:rPr>
              <a:t>A variety of evaluation measures can be used to determine the strength of any linear regression model. These assessment metrics often give an indication of how well the model is producing the observed outputs.</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31909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2E4DA-B7CF-D3F9-8F07-9B2253CAEAE6}"/>
              </a:ext>
            </a:extLst>
          </p:cNvPr>
          <p:cNvSpPr>
            <a:spLocks noGrp="1"/>
          </p:cNvSpPr>
          <p:nvPr>
            <p:ph type="title"/>
          </p:nvPr>
        </p:nvSpPr>
        <p:spPr/>
        <p:txBody>
          <a:bodyPr/>
          <a:lstStyle/>
          <a:p>
            <a:r>
              <a:rPr lang="en-IN" dirty="0"/>
              <a:t>MEAN ABSOLUTE ERROR</a:t>
            </a:r>
          </a:p>
        </p:txBody>
      </p:sp>
      <p:pic>
        <p:nvPicPr>
          <p:cNvPr id="5" name="Content Placeholder 4">
            <a:extLst>
              <a:ext uri="{FF2B5EF4-FFF2-40B4-BE49-F238E27FC236}">
                <a16:creationId xmlns:a16="http://schemas.microsoft.com/office/drawing/2014/main" id="{BDBC234D-B1DC-6E9F-AAD3-F958AB9EE4AD}"/>
              </a:ext>
            </a:extLst>
          </p:cNvPr>
          <p:cNvPicPr>
            <a:picLocks noGrp="1" noChangeAspect="1"/>
          </p:cNvPicPr>
          <p:nvPr>
            <p:ph idx="1"/>
          </p:nvPr>
        </p:nvPicPr>
        <p:blipFill>
          <a:blip r:embed="rId2"/>
          <a:stretch>
            <a:fillRect/>
          </a:stretch>
        </p:blipFill>
        <p:spPr>
          <a:xfrm>
            <a:off x="442453" y="1690689"/>
            <a:ext cx="11208772" cy="4802186"/>
          </a:xfrm>
        </p:spPr>
      </p:pic>
    </p:spTree>
    <p:extLst>
      <p:ext uri="{BB962C8B-B14F-4D97-AF65-F5344CB8AC3E}">
        <p14:creationId xmlns:p14="http://schemas.microsoft.com/office/powerpoint/2010/main" val="39398343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EBC78D-3EC8-9BF0-FD11-EFA8AA6628F3}"/>
              </a:ext>
            </a:extLst>
          </p:cNvPr>
          <p:cNvSpPr>
            <a:spLocks noGrp="1"/>
          </p:cNvSpPr>
          <p:nvPr>
            <p:ph idx="1"/>
          </p:nvPr>
        </p:nvSpPr>
        <p:spPr>
          <a:xfrm>
            <a:off x="838200" y="501445"/>
            <a:ext cx="10515600" cy="5675518"/>
          </a:xfrm>
        </p:spPr>
        <p:txBody>
          <a:bodyPr/>
          <a:lstStyle/>
          <a:p>
            <a:r>
              <a:rPr lang="en-IN" dirty="0"/>
              <a:t>Total absolute error=</a:t>
            </a:r>
          </a:p>
          <a:p>
            <a:endParaRPr lang="en-IN" dirty="0"/>
          </a:p>
          <a:p>
            <a:r>
              <a:rPr lang="en-IN" dirty="0"/>
              <a:t>For mean absolute error ,we will divide it by n</a:t>
            </a:r>
          </a:p>
          <a:p>
            <a:endParaRPr lang="en-IN" dirty="0"/>
          </a:p>
          <a:p>
            <a:endParaRPr lang="en-IN" dirty="0"/>
          </a:p>
          <a:p>
            <a:endParaRPr lang="en-IN" dirty="0"/>
          </a:p>
        </p:txBody>
      </p:sp>
      <p:pic>
        <p:nvPicPr>
          <p:cNvPr id="7" name="Picture 6">
            <a:extLst>
              <a:ext uri="{FF2B5EF4-FFF2-40B4-BE49-F238E27FC236}">
                <a16:creationId xmlns:a16="http://schemas.microsoft.com/office/drawing/2014/main" id="{F9D81BF0-4557-5A66-71FF-58DAD59D2F7A}"/>
              </a:ext>
            </a:extLst>
          </p:cNvPr>
          <p:cNvPicPr>
            <a:picLocks noChangeAspect="1"/>
          </p:cNvPicPr>
          <p:nvPr/>
        </p:nvPicPr>
        <p:blipFill>
          <a:blip r:embed="rId2"/>
          <a:stretch>
            <a:fillRect/>
          </a:stretch>
        </p:blipFill>
        <p:spPr>
          <a:xfrm>
            <a:off x="1873045" y="3339204"/>
            <a:ext cx="8613058" cy="2971800"/>
          </a:xfrm>
          <a:prstGeom prst="rect">
            <a:avLst/>
          </a:prstGeom>
        </p:spPr>
      </p:pic>
      <p:pic>
        <p:nvPicPr>
          <p:cNvPr id="9" name="Picture 8">
            <a:extLst>
              <a:ext uri="{FF2B5EF4-FFF2-40B4-BE49-F238E27FC236}">
                <a16:creationId xmlns:a16="http://schemas.microsoft.com/office/drawing/2014/main" id="{0E3C02A0-A3B2-5A1B-19BB-3A99EF1B0667}"/>
              </a:ext>
            </a:extLst>
          </p:cNvPr>
          <p:cNvPicPr>
            <a:picLocks noChangeAspect="1"/>
          </p:cNvPicPr>
          <p:nvPr/>
        </p:nvPicPr>
        <p:blipFill>
          <a:blip r:embed="rId3"/>
          <a:stretch>
            <a:fillRect/>
          </a:stretch>
        </p:blipFill>
        <p:spPr>
          <a:xfrm>
            <a:off x="4164268" y="393597"/>
            <a:ext cx="5800725" cy="828675"/>
          </a:xfrm>
          <a:prstGeom prst="rect">
            <a:avLst/>
          </a:prstGeom>
        </p:spPr>
      </p:pic>
    </p:spTree>
    <p:extLst>
      <p:ext uri="{BB962C8B-B14F-4D97-AF65-F5344CB8AC3E}">
        <p14:creationId xmlns:p14="http://schemas.microsoft.com/office/powerpoint/2010/main" val="3058296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63869"/>
            <a:ext cx="10515600" cy="5113094"/>
          </a:xfrm>
        </p:spPr>
        <p:txBody>
          <a:bodyPr/>
          <a:lstStyle/>
          <a:p>
            <a:r>
              <a:rPr lang="en-US" dirty="0"/>
              <a:t>Thus, linear regression is a </a:t>
            </a:r>
            <a:r>
              <a:rPr lang="en-US" dirty="0">
                <a:solidFill>
                  <a:srgbClr val="FF0000"/>
                </a:solidFill>
              </a:rPr>
              <a:t>supervised learning algorithm </a:t>
            </a:r>
            <a:r>
              <a:rPr lang="en-US" dirty="0"/>
              <a:t>that simulates a mathematical relationship between variables and makes predictions for continuous or numeric variables such as sales, salary, age, product price, etc.</a:t>
            </a:r>
          </a:p>
          <a:p>
            <a:r>
              <a:rPr lang="en-US" dirty="0"/>
              <a:t>This analysis method is advantageous when at least two variables are available in the data, as observed in stock market forecasting, portfolio management, scientific analysis, etc.</a:t>
            </a:r>
            <a:endParaRPr lang="en-IN" dirty="0"/>
          </a:p>
        </p:txBody>
      </p:sp>
    </p:spTree>
    <p:extLst>
      <p:ext uri="{BB962C8B-B14F-4D97-AF65-F5344CB8AC3E}">
        <p14:creationId xmlns:p14="http://schemas.microsoft.com/office/powerpoint/2010/main" val="19688862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A0496-7C0D-D282-0FDB-C18397CE3039}"/>
              </a:ext>
            </a:extLst>
          </p:cNvPr>
          <p:cNvSpPr>
            <a:spLocks noGrp="1"/>
          </p:cNvSpPr>
          <p:nvPr>
            <p:ph type="title"/>
          </p:nvPr>
        </p:nvSpPr>
        <p:spPr/>
        <p:txBody>
          <a:bodyPr/>
          <a:lstStyle/>
          <a:p>
            <a:r>
              <a:rPr lang="en-IN" dirty="0"/>
              <a:t>Advantage</a:t>
            </a:r>
          </a:p>
        </p:txBody>
      </p:sp>
      <p:sp>
        <p:nvSpPr>
          <p:cNvPr id="3" name="Content Placeholder 2">
            <a:extLst>
              <a:ext uri="{FF2B5EF4-FFF2-40B4-BE49-F238E27FC236}">
                <a16:creationId xmlns:a16="http://schemas.microsoft.com/office/drawing/2014/main" id="{D35B4269-11C0-A0D8-C6F7-AA3E7C5D867A}"/>
              </a:ext>
            </a:extLst>
          </p:cNvPr>
          <p:cNvSpPr>
            <a:spLocks noGrp="1"/>
          </p:cNvSpPr>
          <p:nvPr>
            <p:ph idx="1"/>
          </p:nvPr>
        </p:nvSpPr>
        <p:spPr>
          <a:xfrm>
            <a:off x="838200" y="1224116"/>
            <a:ext cx="10515600" cy="4952847"/>
          </a:xfrm>
        </p:spPr>
        <p:txBody>
          <a:bodyPr/>
          <a:lstStyle/>
          <a:p>
            <a:r>
              <a:rPr lang="en-IN" dirty="0"/>
              <a:t>The number we get here is mean absolute error is </a:t>
            </a:r>
            <a:r>
              <a:rPr lang="en-IN" dirty="0" err="1"/>
              <a:t>loss,which</a:t>
            </a:r>
            <a:r>
              <a:rPr lang="en-IN" dirty="0"/>
              <a:t> we should get as less as possible.</a:t>
            </a:r>
          </a:p>
          <a:p>
            <a:r>
              <a:rPr lang="en-IN" dirty="0"/>
              <a:t>This number is exactly in units of y that means if x is CGPA and Y is package in </a:t>
            </a:r>
            <a:r>
              <a:rPr lang="en-IN" dirty="0" err="1"/>
              <a:t>LPA,so</a:t>
            </a:r>
            <a:r>
              <a:rPr lang="en-IN" dirty="0"/>
              <a:t> MAE here will also come in LPA(unit of y).So prediction becomes very </a:t>
            </a:r>
            <a:r>
              <a:rPr lang="en-IN" dirty="0" err="1"/>
              <a:t>easy.Like</a:t>
            </a:r>
            <a:r>
              <a:rPr lang="en-IN" dirty="0"/>
              <a:t> if MAE is coming 1.5 that means it is 1.5 LPA and we can think of reducing it further.</a:t>
            </a:r>
          </a:p>
          <a:p>
            <a:r>
              <a:rPr lang="en-IN" dirty="0"/>
              <a:t>It is robust for outliers.</a:t>
            </a:r>
          </a:p>
          <a:p>
            <a:r>
              <a:rPr lang="en-IN" dirty="0"/>
              <a:t>DISADVANTAGES</a:t>
            </a:r>
          </a:p>
          <a:p>
            <a:r>
              <a:rPr lang="en-IN" dirty="0"/>
              <a:t>Here modulus function we are using and graph of modulus function is not differentiable at 0.So MSE come</a:t>
            </a:r>
          </a:p>
        </p:txBody>
      </p:sp>
    </p:spTree>
    <p:extLst>
      <p:ext uri="{BB962C8B-B14F-4D97-AF65-F5344CB8AC3E}">
        <p14:creationId xmlns:p14="http://schemas.microsoft.com/office/powerpoint/2010/main" val="19097694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97589-94E3-C835-4556-2A88F4F19EBA}"/>
              </a:ext>
            </a:extLst>
          </p:cNvPr>
          <p:cNvSpPr>
            <a:spLocks noGrp="1"/>
          </p:cNvSpPr>
          <p:nvPr>
            <p:ph type="title"/>
          </p:nvPr>
        </p:nvSpPr>
        <p:spPr/>
        <p:txBody>
          <a:bodyPr/>
          <a:lstStyle/>
          <a:p>
            <a:r>
              <a:rPr lang="en-IN" dirty="0"/>
              <a:t>Mean Squared Error (MAE)</a:t>
            </a:r>
          </a:p>
        </p:txBody>
      </p:sp>
      <p:pic>
        <p:nvPicPr>
          <p:cNvPr id="5" name="Content Placeholder 4">
            <a:extLst>
              <a:ext uri="{FF2B5EF4-FFF2-40B4-BE49-F238E27FC236}">
                <a16:creationId xmlns:a16="http://schemas.microsoft.com/office/drawing/2014/main" id="{FE7622E9-F279-F216-D1F7-624C44AACE71}"/>
              </a:ext>
            </a:extLst>
          </p:cNvPr>
          <p:cNvPicPr>
            <a:picLocks noGrp="1" noChangeAspect="1"/>
          </p:cNvPicPr>
          <p:nvPr>
            <p:ph idx="1"/>
          </p:nvPr>
        </p:nvPicPr>
        <p:blipFill>
          <a:blip r:embed="rId2"/>
          <a:stretch>
            <a:fillRect/>
          </a:stretch>
        </p:blipFill>
        <p:spPr>
          <a:xfrm>
            <a:off x="1002889" y="1268360"/>
            <a:ext cx="10161639" cy="5589639"/>
          </a:xfrm>
        </p:spPr>
      </p:pic>
    </p:spTree>
    <p:extLst>
      <p:ext uri="{BB962C8B-B14F-4D97-AF65-F5344CB8AC3E}">
        <p14:creationId xmlns:p14="http://schemas.microsoft.com/office/powerpoint/2010/main" val="22422621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C47279-F224-4078-CA76-85244FB26FF8}"/>
              </a:ext>
            </a:extLst>
          </p:cNvPr>
          <p:cNvSpPr>
            <a:spLocks noGrp="1"/>
          </p:cNvSpPr>
          <p:nvPr>
            <p:ph idx="1"/>
          </p:nvPr>
        </p:nvSpPr>
        <p:spPr>
          <a:xfrm>
            <a:off x="838200" y="693174"/>
            <a:ext cx="10515600" cy="5483789"/>
          </a:xfrm>
        </p:spPr>
        <p:txBody>
          <a:bodyPr/>
          <a:lstStyle/>
          <a:p>
            <a:r>
              <a:rPr lang="en-IN" dirty="0"/>
              <a:t>Geometrically if we want to see what MSE is showing</a:t>
            </a:r>
          </a:p>
          <a:p>
            <a:endParaRPr lang="en-IN" dirty="0"/>
          </a:p>
          <a:p>
            <a:endParaRPr lang="en-IN" dirty="0"/>
          </a:p>
          <a:p>
            <a:endParaRPr lang="en-IN" dirty="0"/>
          </a:p>
          <a:p>
            <a:endParaRPr lang="en-IN" dirty="0"/>
          </a:p>
          <a:p>
            <a:endParaRPr lang="en-IN" dirty="0"/>
          </a:p>
          <a:p>
            <a:endParaRPr lang="en-IN" dirty="0"/>
          </a:p>
          <a:p>
            <a:r>
              <a:rPr lang="en-IN" dirty="0"/>
              <a:t>So it is trying to add all these squares area and trying to minimize it.</a:t>
            </a:r>
          </a:p>
        </p:txBody>
      </p:sp>
      <p:pic>
        <p:nvPicPr>
          <p:cNvPr id="5" name="Picture 4">
            <a:extLst>
              <a:ext uri="{FF2B5EF4-FFF2-40B4-BE49-F238E27FC236}">
                <a16:creationId xmlns:a16="http://schemas.microsoft.com/office/drawing/2014/main" id="{3600DBCC-5432-A6F0-4603-8249D6D4ED99}"/>
              </a:ext>
            </a:extLst>
          </p:cNvPr>
          <p:cNvPicPr>
            <a:picLocks noChangeAspect="1"/>
          </p:cNvPicPr>
          <p:nvPr/>
        </p:nvPicPr>
        <p:blipFill>
          <a:blip r:embed="rId2"/>
          <a:stretch>
            <a:fillRect/>
          </a:stretch>
        </p:blipFill>
        <p:spPr>
          <a:xfrm>
            <a:off x="1299086" y="1619249"/>
            <a:ext cx="5263945" cy="2377563"/>
          </a:xfrm>
          <a:prstGeom prst="rect">
            <a:avLst/>
          </a:prstGeom>
        </p:spPr>
      </p:pic>
    </p:spTree>
    <p:extLst>
      <p:ext uri="{BB962C8B-B14F-4D97-AF65-F5344CB8AC3E}">
        <p14:creationId xmlns:p14="http://schemas.microsoft.com/office/powerpoint/2010/main" val="18111831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188E8-FAC1-727C-DBF0-BD6F2B48A6B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FD8AA64-D449-9AF5-1A96-9B85763EBB28}"/>
              </a:ext>
            </a:extLst>
          </p:cNvPr>
          <p:cNvSpPr>
            <a:spLocks noGrp="1"/>
          </p:cNvSpPr>
          <p:nvPr>
            <p:ph idx="1"/>
          </p:nvPr>
        </p:nvSpPr>
        <p:spPr/>
        <p:txBody>
          <a:bodyPr/>
          <a:lstStyle/>
          <a:p>
            <a:r>
              <a:rPr lang="en-IN" dirty="0"/>
              <a:t>Advantage</a:t>
            </a:r>
          </a:p>
          <a:p>
            <a:r>
              <a:rPr lang="en-IN" dirty="0"/>
              <a:t>We can use it as loss function as it is differentiable</a:t>
            </a:r>
          </a:p>
          <a:p>
            <a:r>
              <a:rPr lang="en-IN" dirty="0"/>
              <a:t>Disadvantage</a:t>
            </a:r>
          </a:p>
          <a:p>
            <a:r>
              <a:rPr lang="en-IN" dirty="0"/>
              <a:t>When the number comes then lets say if x is </a:t>
            </a:r>
            <a:r>
              <a:rPr lang="en-IN" dirty="0" err="1"/>
              <a:t>cgpa</a:t>
            </a:r>
            <a:r>
              <a:rPr lang="en-IN" dirty="0"/>
              <a:t> and y is package is LPA then MSE will be in LPA square</a:t>
            </a:r>
          </a:p>
          <a:p>
            <a:r>
              <a:rPr lang="en-IN" dirty="0"/>
              <a:t>It penalize outliers a lot so not robust for outliers</a:t>
            </a:r>
          </a:p>
        </p:txBody>
      </p:sp>
    </p:spTree>
    <p:extLst>
      <p:ext uri="{BB962C8B-B14F-4D97-AF65-F5344CB8AC3E}">
        <p14:creationId xmlns:p14="http://schemas.microsoft.com/office/powerpoint/2010/main" val="3795879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341CD-5BEE-35A4-6D9C-B0A6107EB0CB}"/>
              </a:ext>
            </a:extLst>
          </p:cNvPr>
          <p:cNvSpPr>
            <a:spLocks noGrp="1"/>
          </p:cNvSpPr>
          <p:nvPr>
            <p:ph type="title"/>
          </p:nvPr>
        </p:nvSpPr>
        <p:spPr/>
        <p:txBody>
          <a:bodyPr/>
          <a:lstStyle/>
          <a:p>
            <a:r>
              <a:rPr lang="en-US" dirty="0"/>
              <a:t>Root Mean Squared Error (RMSE)</a:t>
            </a:r>
            <a:endParaRPr lang="en-IN" dirty="0"/>
          </a:p>
        </p:txBody>
      </p:sp>
      <p:sp>
        <p:nvSpPr>
          <p:cNvPr id="3" name="Content Placeholder 2">
            <a:extLst>
              <a:ext uri="{FF2B5EF4-FFF2-40B4-BE49-F238E27FC236}">
                <a16:creationId xmlns:a16="http://schemas.microsoft.com/office/drawing/2014/main" id="{FD4A0A23-4068-851F-018B-E939CA68C6C7}"/>
              </a:ext>
            </a:extLst>
          </p:cNvPr>
          <p:cNvSpPr>
            <a:spLocks noGrp="1"/>
          </p:cNvSpPr>
          <p:nvPr>
            <p:ph idx="1"/>
          </p:nvPr>
        </p:nvSpPr>
        <p:spPr/>
        <p:txBody>
          <a:bodyPr>
            <a:normAutofit lnSpcReduction="10000"/>
          </a:bodyPr>
          <a:lstStyle/>
          <a:p>
            <a:r>
              <a:rPr lang="en-US" dirty="0"/>
              <a:t>The square root of the residuals’ variance is the Root Mean Squared Error. It describes how well the observed data points match the expected values, or the model’s absolute fit to the data.</a:t>
            </a:r>
          </a:p>
          <a:p>
            <a:endParaRPr lang="en-US" dirty="0"/>
          </a:p>
          <a:p>
            <a:endParaRPr lang="en-US" dirty="0"/>
          </a:p>
          <a:p>
            <a:endParaRPr lang="en-US" dirty="0"/>
          </a:p>
          <a:p>
            <a:endParaRPr lang="en-US" dirty="0"/>
          </a:p>
          <a:p>
            <a:endParaRPr lang="en-US" dirty="0"/>
          </a:p>
          <a:p>
            <a:r>
              <a:rPr lang="en-US" dirty="0"/>
              <a:t>MSE,MAE depends on context like 1.5 </a:t>
            </a:r>
            <a:r>
              <a:rPr lang="en-US" dirty="0" err="1"/>
              <a:t>lpa</a:t>
            </a:r>
            <a:r>
              <a:rPr lang="en-US" dirty="0"/>
              <a:t> error is fine but 1.5 degree error in self driven car is not acceptable</a:t>
            </a:r>
          </a:p>
          <a:p>
            <a:endParaRPr lang="en-US" dirty="0"/>
          </a:p>
          <a:p>
            <a:endParaRPr lang="en-IN" dirty="0"/>
          </a:p>
        </p:txBody>
      </p:sp>
      <p:pic>
        <p:nvPicPr>
          <p:cNvPr id="5" name="Picture 4">
            <a:extLst>
              <a:ext uri="{FF2B5EF4-FFF2-40B4-BE49-F238E27FC236}">
                <a16:creationId xmlns:a16="http://schemas.microsoft.com/office/drawing/2014/main" id="{78DEEC80-E5FC-2F14-9FB5-6D4CF9F4B294}"/>
              </a:ext>
            </a:extLst>
          </p:cNvPr>
          <p:cNvPicPr>
            <a:picLocks noChangeAspect="1"/>
          </p:cNvPicPr>
          <p:nvPr/>
        </p:nvPicPr>
        <p:blipFill>
          <a:blip r:embed="rId2"/>
          <a:stretch>
            <a:fillRect/>
          </a:stretch>
        </p:blipFill>
        <p:spPr>
          <a:xfrm>
            <a:off x="1312145" y="3211179"/>
            <a:ext cx="9852384" cy="2024498"/>
          </a:xfrm>
          <a:prstGeom prst="rect">
            <a:avLst/>
          </a:prstGeom>
        </p:spPr>
      </p:pic>
    </p:spTree>
    <p:extLst>
      <p:ext uri="{BB962C8B-B14F-4D97-AF65-F5344CB8AC3E}">
        <p14:creationId xmlns:p14="http://schemas.microsoft.com/office/powerpoint/2010/main" val="22097114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0D91E-0181-B539-7011-F52AD2591BBD}"/>
              </a:ext>
            </a:extLst>
          </p:cNvPr>
          <p:cNvSpPr>
            <a:spLocks noGrp="1"/>
          </p:cNvSpPr>
          <p:nvPr>
            <p:ph type="title"/>
          </p:nvPr>
        </p:nvSpPr>
        <p:spPr/>
        <p:txBody>
          <a:bodyPr/>
          <a:lstStyle/>
          <a:p>
            <a:r>
              <a:rPr lang="en-IN" dirty="0"/>
              <a:t>R2 score</a:t>
            </a:r>
          </a:p>
        </p:txBody>
      </p:sp>
      <p:sp>
        <p:nvSpPr>
          <p:cNvPr id="3" name="Content Placeholder 2">
            <a:extLst>
              <a:ext uri="{FF2B5EF4-FFF2-40B4-BE49-F238E27FC236}">
                <a16:creationId xmlns:a16="http://schemas.microsoft.com/office/drawing/2014/main" id="{4922E89F-A7E4-E949-626D-EEF702647D7B}"/>
              </a:ext>
            </a:extLst>
          </p:cNvPr>
          <p:cNvSpPr>
            <a:spLocks noGrp="1"/>
          </p:cNvSpPr>
          <p:nvPr>
            <p:ph idx="1"/>
          </p:nvPr>
        </p:nvSpPr>
        <p:spPr/>
        <p:txBody>
          <a:bodyPr>
            <a:normAutofit fontScale="92500"/>
          </a:bodyPr>
          <a:lstStyle/>
          <a:p>
            <a:r>
              <a:rPr lang="en-IN" dirty="0"/>
              <a:t>Lets suppose we have dataset of CGPA and package</a:t>
            </a:r>
          </a:p>
          <a:p>
            <a:r>
              <a:rPr lang="en-IN" dirty="0"/>
              <a:t>Suppose we have  </a:t>
            </a:r>
            <a:r>
              <a:rPr lang="en-IN" dirty="0" err="1"/>
              <a:t>cgpa</a:t>
            </a:r>
            <a:r>
              <a:rPr lang="en-IN" dirty="0"/>
              <a:t> and we have to find </a:t>
            </a:r>
            <a:r>
              <a:rPr lang="en-IN" dirty="0" err="1"/>
              <a:t>package,then</a:t>
            </a:r>
            <a:r>
              <a:rPr lang="en-IN" dirty="0"/>
              <a:t> we will use average value(mean value)</a:t>
            </a:r>
          </a:p>
          <a:p>
            <a:pPr marL="0" indent="0">
              <a:buNone/>
            </a:pPr>
            <a:endParaRPr lang="en-IN" dirty="0"/>
          </a:p>
          <a:p>
            <a:r>
              <a:rPr lang="en-IN" dirty="0"/>
              <a:t>But we have CGPA and we will draw best fit line.</a:t>
            </a:r>
          </a:p>
          <a:p>
            <a:endParaRPr lang="en-IN" dirty="0"/>
          </a:p>
          <a:p>
            <a:endParaRPr lang="en-IN" dirty="0"/>
          </a:p>
          <a:p>
            <a:endParaRPr lang="en-IN" dirty="0"/>
          </a:p>
          <a:p>
            <a:r>
              <a:rPr lang="en-IN" dirty="0"/>
              <a:t>R2 score will tell us how good your model is as compared to your mean</a:t>
            </a:r>
          </a:p>
        </p:txBody>
      </p:sp>
      <p:pic>
        <p:nvPicPr>
          <p:cNvPr id="5" name="Picture 4">
            <a:extLst>
              <a:ext uri="{FF2B5EF4-FFF2-40B4-BE49-F238E27FC236}">
                <a16:creationId xmlns:a16="http://schemas.microsoft.com/office/drawing/2014/main" id="{02BB1907-5041-D3DA-91C9-547E17C23BA1}"/>
              </a:ext>
            </a:extLst>
          </p:cNvPr>
          <p:cNvPicPr>
            <a:picLocks noChangeAspect="1"/>
          </p:cNvPicPr>
          <p:nvPr/>
        </p:nvPicPr>
        <p:blipFill>
          <a:blip r:embed="rId2"/>
          <a:stretch>
            <a:fillRect/>
          </a:stretch>
        </p:blipFill>
        <p:spPr>
          <a:xfrm>
            <a:off x="8663031" y="3264580"/>
            <a:ext cx="3228975" cy="1838325"/>
          </a:xfrm>
          <a:prstGeom prst="rect">
            <a:avLst/>
          </a:prstGeom>
        </p:spPr>
      </p:pic>
      <p:pic>
        <p:nvPicPr>
          <p:cNvPr id="7" name="Picture 6">
            <a:extLst>
              <a:ext uri="{FF2B5EF4-FFF2-40B4-BE49-F238E27FC236}">
                <a16:creationId xmlns:a16="http://schemas.microsoft.com/office/drawing/2014/main" id="{CEC48B13-32B7-2FAD-9F49-3FCAA2BD8710}"/>
              </a:ext>
            </a:extLst>
          </p:cNvPr>
          <p:cNvPicPr>
            <a:picLocks noChangeAspect="1"/>
          </p:cNvPicPr>
          <p:nvPr/>
        </p:nvPicPr>
        <p:blipFill>
          <a:blip r:embed="rId3"/>
          <a:stretch>
            <a:fillRect/>
          </a:stretch>
        </p:blipFill>
        <p:spPr>
          <a:xfrm>
            <a:off x="3354951" y="4041058"/>
            <a:ext cx="3181350" cy="1549348"/>
          </a:xfrm>
          <a:prstGeom prst="rect">
            <a:avLst/>
          </a:prstGeom>
        </p:spPr>
      </p:pic>
    </p:spTree>
    <p:extLst>
      <p:ext uri="{BB962C8B-B14F-4D97-AF65-F5344CB8AC3E}">
        <p14:creationId xmlns:p14="http://schemas.microsoft.com/office/powerpoint/2010/main" val="3667389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DBCE56C-417D-2328-8050-AC551008FFBC}"/>
              </a:ext>
            </a:extLst>
          </p:cNvPr>
          <p:cNvPicPr>
            <a:picLocks noGrp="1" noChangeAspect="1"/>
          </p:cNvPicPr>
          <p:nvPr>
            <p:ph idx="1"/>
          </p:nvPr>
        </p:nvPicPr>
        <p:blipFill>
          <a:blip r:embed="rId2"/>
          <a:stretch>
            <a:fillRect/>
          </a:stretch>
        </p:blipFill>
        <p:spPr>
          <a:xfrm>
            <a:off x="1495425" y="683906"/>
            <a:ext cx="9256149" cy="1085900"/>
          </a:xfrm>
        </p:spPr>
      </p:pic>
      <p:pic>
        <p:nvPicPr>
          <p:cNvPr id="7" name="Picture 6">
            <a:extLst>
              <a:ext uri="{FF2B5EF4-FFF2-40B4-BE49-F238E27FC236}">
                <a16:creationId xmlns:a16="http://schemas.microsoft.com/office/drawing/2014/main" id="{79DAB07E-0066-561E-3DE6-233F4586C408}"/>
              </a:ext>
            </a:extLst>
          </p:cNvPr>
          <p:cNvPicPr>
            <a:picLocks noChangeAspect="1"/>
          </p:cNvPicPr>
          <p:nvPr/>
        </p:nvPicPr>
        <p:blipFill>
          <a:blip r:embed="rId3"/>
          <a:stretch>
            <a:fillRect/>
          </a:stretch>
        </p:blipFill>
        <p:spPr>
          <a:xfrm>
            <a:off x="1379588" y="1769805"/>
            <a:ext cx="9371985" cy="3052917"/>
          </a:xfrm>
          <a:prstGeom prst="rect">
            <a:avLst/>
          </a:prstGeom>
        </p:spPr>
      </p:pic>
      <p:sp>
        <p:nvSpPr>
          <p:cNvPr id="8" name="TextBox 7">
            <a:extLst>
              <a:ext uri="{FF2B5EF4-FFF2-40B4-BE49-F238E27FC236}">
                <a16:creationId xmlns:a16="http://schemas.microsoft.com/office/drawing/2014/main" id="{8A5BA23A-F472-7765-D336-148B4A749153}"/>
              </a:ext>
            </a:extLst>
          </p:cNvPr>
          <p:cNvSpPr txBox="1"/>
          <p:nvPr/>
        </p:nvSpPr>
        <p:spPr>
          <a:xfrm>
            <a:off x="1772243" y="4718863"/>
            <a:ext cx="8702511" cy="369332"/>
          </a:xfrm>
          <a:prstGeom prst="rect">
            <a:avLst/>
          </a:prstGeom>
          <a:noFill/>
        </p:spPr>
        <p:txBody>
          <a:bodyPr wrap="none" rtlCol="0">
            <a:spAutoFit/>
          </a:bodyPr>
          <a:lstStyle/>
          <a:p>
            <a:r>
              <a:rPr lang="en-IN" dirty="0"/>
              <a:t>So in numerator ,it is best what we have done and denominator it is worst that can happen</a:t>
            </a:r>
          </a:p>
        </p:txBody>
      </p:sp>
      <p:sp>
        <p:nvSpPr>
          <p:cNvPr id="10" name="TextBox 9">
            <a:extLst>
              <a:ext uri="{FF2B5EF4-FFF2-40B4-BE49-F238E27FC236}">
                <a16:creationId xmlns:a16="http://schemas.microsoft.com/office/drawing/2014/main" id="{83BA10FE-9B9A-8E3D-89C2-1520ED8F1EA1}"/>
              </a:ext>
            </a:extLst>
          </p:cNvPr>
          <p:cNvSpPr txBox="1"/>
          <p:nvPr/>
        </p:nvSpPr>
        <p:spPr>
          <a:xfrm>
            <a:off x="1465477" y="5088195"/>
            <a:ext cx="9401932" cy="923330"/>
          </a:xfrm>
          <a:prstGeom prst="rect">
            <a:avLst/>
          </a:prstGeom>
          <a:noFill/>
        </p:spPr>
        <p:txBody>
          <a:bodyPr wrap="square">
            <a:spAutoFit/>
          </a:bodyPr>
          <a:lstStyle/>
          <a:p>
            <a:r>
              <a:rPr lang="en-US" dirty="0"/>
              <a:t>R-Squared is a statistic that indicates how much variation the developed model can explain or capture. It is always in the range of 0 to 1. </a:t>
            </a:r>
          </a:p>
          <a:p>
            <a:r>
              <a:rPr lang="en-US" dirty="0"/>
              <a:t>In general, the better the model matches the data, the greater the R-squared number.</a:t>
            </a:r>
            <a:endParaRPr lang="en-IN" dirty="0"/>
          </a:p>
        </p:txBody>
      </p:sp>
    </p:spTree>
    <p:extLst>
      <p:ext uri="{BB962C8B-B14F-4D97-AF65-F5344CB8AC3E}">
        <p14:creationId xmlns:p14="http://schemas.microsoft.com/office/powerpoint/2010/main" val="4690419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90322-D24C-FFCC-FB3C-F66BA91F84B3}"/>
              </a:ext>
            </a:extLst>
          </p:cNvPr>
          <p:cNvSpPr>
            <a:spLocks noGrp="1"/>
          </p:cNvSpPr>
          <p:nvPr>
            <p:ph type="title"/>
          </p:nvPr>
        </p:nvSpPr>
        <p:spPr/>
        <p:txBody>
          <a:bodyPr/>
          <a:lstStyle/>
          <a:p>
            <a:r>
              <a:rPr lang="en-IN" dirty="0"/>
              <a:t>Interpretation of R2 square</a:t>
            </a:r>
          </a:p>
        </p:txBody>
      </p:sp>
      <p:sp>
        <p:nvSpPr>
          <p:cNvPr id="3" name="Content Placeholder 2">
            <a:extLst>
              <a:ext uri="{FF2B5EF4-FFF2-40B4-BE49-F238E27FC236}">
                <a16:creationId xmlns:a16="http://schemas.microsoft.com/office/drawing/2014/main" id="{443858FE-5B8C-6457-A10B-E4089BF952AF}"/>
              </a:ext>
            </a:extLst>
          </p:cNvPr>
          <p:cNvSpPr>
            <a:spLocks noGrp="1"/>
          </p:cNvSpPr>
          <p:nvPr>
            <p:ph idx="1"/>
          </p:nvPr>
        </p:nvSpPr>
        <p:spPr/>
        <p:txBody>
          <a:bodyPr/>
          <a:lstStyle/>
          <a:p>
            <a:r>
              <a:rPr lang="en-IN" dirty="0"/>
              <a:t>If for CGPA and Package data if r2 score is 80% </a:t>
            </a:r>
          </a:p>
          <a:p>
            <a:r>
              <a:rPr lang="en-IN" dirty="0"/>
              <a:t>It means your </a:t>
            </a:r>
            <a:r>
              <a:rPr lang="en-IN" dirty="0" err="1"/>
              <a:t>cgpa</a:t>
            </a:r>
            <a:r>
              <a:rPr lang="en-IN" dirty="0"/>
              <a:t> which is input column is able to explain 80 % of variance in the output column.</a:t>
            </a:r>
          </a:p>
          <a:p>
            <a:endParaRPr lang="en-IN" dirty="0"/>
          </a:p>
          <a:p>
            <a:r>
              <a:rPr lang="en-IN" dirty="0"/>
              <a:t>Suppose we have one more data of IQ and CGPA as input and Package as output,R2 score is 90 that means 90 % of variation in package column justification is given by CGPA and IQ column while for 20 % variation we have no justification</a:t>
            </a:r>
          </a:p>
        </p:txBody>
      </p:sp>
    </p:spTree>
    <p:extLst>
      <p:ext uri="{BB962C8B-B14F-4D97-AF65-F5344CB8AC3E}">
        <p14:creationId xmlns:p14="http://schemas.microsoft.com/office/powerpoint/2010/main" val="25929990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B806A-4974-D15E-FB3A-F7B65AC30812}"/>
              </a:ext>
            </a:extLst>
          </p:cNvPr>
          <p:cNvSpPr>
            <a:spLocks noGrp="1"/>
          </p:cNvSpPr>
          <p:nvPr>
            <p:ph type="title"/>
          </p:nvPr>
        </p:nvSpPr>
        <p:spPr/>
        <p:txBody>
          <a:bodyPr/>
          <a:lstStyle/>
          <a:p>
            <a:r>
              <a:rPr lang="en-IN" dirty="0"/>
              <a:t>R2 score flaw</a:t>
            </a:r>
          </a:p>
        </p:txBody>
      </p:sp>
      <p:sp>
        <p:nvSpPr>
          <p:cNvPr id="3" name="Content Placeholder 2">
            <a:extLst>
              <a:ext uri="{FF2B5EF4-FFF2-40B4-BE49-F238E27FC236}">
                <a16:creationId xmlns:a16="http://schemas.microsoft.com/office/drawing/2014/main" id="{C4F71DA4-C6FD-73ED-3FE5-489393A353F8}"/>
              </a:ext>
            </a:extLst>
          </p:cNvPr>
          <p:cNvSpPr>
            <a:spLocks noGrp="1"/>
          </p:cNvSpPr>
          <p:nvPr>
            <p:ph idx="1"/>
          </p:nvPr>
        </p:nvSpPr>
        <p:spPr/>
        <p:txBody>
          <a:bodyPr/>
          <a:lstStyle/>
          <a:p>
            <a:r>
              <a:rPr lang="en-IN" dirty="0"/>
              <a:t>As we increase more and more columns in input columns then R2 score start increasing.</a:t>
            </a:r>
          </a:p>
          <a:p>
            <a:r>
              <a:rPr lang="en-IN" dirty="0"/>
              <a:t>Because it is assumed that it is giving more justification in variance of output.</a:t>
            </a:r>
          </a:p>
          <a:p>
            <a:r>
              <a:rPr lang="en-IN" dirty="0" err="1"/>
              <a:t>Bt</a:t>
            </a:r>
            <a:r>
              <a:rPr lang="en-IN" dirty="0"/>
              <a:t> problem comes when suppose we add one more column say temperature along with IQ and CGPA.</a:t>
            </a:r>
          </a:p>
          <a:p>
            <a:r>
              <a:rPr lang="en-IN" dirty="0"/>
              <a:t>This column is totally irrelevant. So ideally R2 score should reduce but it will either remain constant or increase.</a:t>
            </a:r>
          </a:p>
          <a:p>
            <a:r>
              <a:rPr lang="en-IN" dirty="0"/>
              <a:t>To solve this problem comes adjusted R2 score</a:t>
            </a:r>
          </a:p>
        </p:txBody>
      </p:sp>
    </p:spTree>
    <p:extLst>
      <p:ext uri="{BB962C8B-B14F-4D97-AF65-F5344CB8AC3E}">
        <p14:creationId xmlns:p14="http://schemas.microsoft.com/office/powerpoint/2010/main" val="28376346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CE5A9-C913-29A8-5DE4-BA178FD74388}"/>
              </a:ext>
            </a:extLst>
          </p:cNvPr>
          <p:cNvSpPr>
            <a:spLocks noGrp="1"/>
          </p:cNvSpPr>
          <p:nvPr>
            <p:ph type="title"/>
          </p:nvPr>
        </p:nvSpPr>
        <p:spPr/>
        <p:txBody>
          <a:bodyPr/>
          <a:lstStyle/>
          <a:p>
            <a:r>
              <a:rPr lang="en-IN" dirty="0"/>
              <a:t>Adjusted R-squared  score</a:t>
            </a:r>
          </a:p>
        </p:txBody>
      </p:sp>
      <p:sp>
        <p:nvSpPr>
          <p:cNvPr id="3" name="Content Placeholder 2">
            <a:extLst>
              <a:ext uri="{FF2B5EF4-FFF2-40B4-BE49-F238E27FC236}">
                <a16:creationId xmlns:a16="http://schemas.microsoft.com/office/drawing/2014/main" id="{327A4C13-AA5B-6B57-3EF5-49BA8366AE63}"/>
              </a:ext>
            </a:extLst>
          </p:cNvPr>
          <p:cNvSpPr>
            <a:spLocks noGrp="1"/>
          </p:cNvSpPr>
          <p:nvPr>
            <p:ph idx="1"/>
          </p:nvPr>
        </p:nvSpPr>
        <p:spPr/>
        <p:txBody>
          <a:bodyPr>
            <a:normAutofit fontScale="85000" lnSpcReduction="20000"/>
          </a:bodyPr>
          <a:lstStyle/>
          <a:p>
            <a:pPr algn="l" rtl="0" fontAlgn="base"/>
            <a:r>
              <a:rPr lang="en-US" b="0" i="0" dirty="0">
                <a:solidFill>
                  <a:srgbClr val="273239"/>
                </a:solidFill>
                <a:effectLst/>
                <a:highlight>
                  <a:srgbClr val="FFFFFF"/>
                </a:highlight>
                <a:latin typeface="Nunito" pitchFamily="2" charset="0"/>
              </a:rPr>
              <a:t> </a:t>
            </a:r>
            <a:r>
              <a:rPr lang="en-US" b="0" i="0" u="sng" dirty="0">
                <a:solidFill>
                  <a:srgbClr val="273239"/>
                </a:solidFill>
                <a:effectLst/>
                <a:highlight>
                  <a:srgbClr val="FFFFFF"/>
                </a:highlight>
                <a:latin typeface="Nunito" pitchFamily="2" charset="0"/>
                <a:hlinkClick r:id="rId2"/>
              </a:rPr>
              <a:t>Adjusted R-square</a:t>
            </a:r>
            <a:r>
              <a:rPr lang="en-US" b="0" i="0" dirty="0">
                <a:solidFill>
                  <a:srgbClr val="273239"/>
                </a:solidFill>
                <a:effectLst/>
                <a:highlight>
                  <a:srgbClr val="FFFFFF"/>
                </a:highlight>
                <a:latin typeface="Nunito" pitchFamily="2" charset="0"/>
              </a:rPr>
              <a:t> accounts the number of predictors in the model and penalizes the model for including irrelevant predictors that don’t contribute significantly to explain the variance in the dependent variables.</a:t>
            </a:r>
          </a:p>
          <a:p>
            <a:pPr algn="l" rtl="0" fontAlgn="base"/>
            <a:r>
              <a:rPr lang="en-US" b="0" i="0" dirty="0">
                <a:solidFill>
                  <a:srgbClr val="273239"/>
                </a:solidFill>
                <a:effectLst/>
                <a:highlight>
                  <a:srgbClr val="FFFFFF"/>
                </a:highlight>
                <a:latin typeface="Nunito" pitchFamily="2" charset="0"/>
              </a:rPr>
              <a:t>Mathematically, adjusted R</a:t>
            </a:r>
            <a:r>
              <a:rPr lang="en-US" b="0" i="0" baseline="30000" dirty="0">
                <a:solidFill>
                  <a:srgbClr val="273239"/>
                </a:solidFill>
                <a:effectLst/>
                <a:highlight>
                  <a:srgbClr val="FFFFFF"/>
                </a:highlight>
                <a:latin typeface="Nunito" pitchFamily="2" charset="0"/>
              </a:rPr>
              <a:t>2 </a:t>
            </a:r>
            <a:r>
              <a:rPr lang="en-US" b="0" i="0" dirty="0">
                <a:solidFill>
                  <a:srgbClr val="273239"/>
                </a:solidFill>
                <a:effectLst/>
                <a:highlight>
                  <a:srgbClr val="FFFFFF"/>
                </a:highlight>
                <a:latin typeface="Nunito" pitchFamily="2" charset="0"/>
              </a:rPr>
              <a:t>is expressed as:</a:t>
            </a:r>
          </a:p>
          <a:p>
            <a:pPr algn="l" rtl="0" fontAlgn="base"/>
            <a:endParaRPr lang="en-US" dirty="0">
              <a:solidFill>
                <a:srgbClr val="273239"/>
              </a:solidFill>
              <a:highlight>
                <a:srgbClr val="FFFFFF"/>
              </a:highlight>
              <a:latin typeface="Nunito" pitchFamily="2" charset="0"/>
            </a:endParaRPr>
          </a:p>
          <a:p>
            <a:pPr algn="l" rtl="0" fontAlgn="base"/>
            <a:endParaRPr lang="en-US" b="0" i="0" dirty="0">
              <a:solidFill>
                <a:srgbClr val="273239"/>
              </a:solidFill>
              <a:effectLst/>
              <a:highlight>
                <a:srgbClr val="FFFFFF"/>
              </a:highlight>
              <a:latin typeface="Nunito" pitchFamily="2" charset="0"/>
            </a:endParaRPr>
          </a:p>
          <a:p>
            <a:pPr algn="l" rtl="0" fontAlgn="base"/>
            <a:endParaRPr lang="en-US" dirty="0">
              <a:solidFill>
                <a:srgbClr val="273239"/>
              </a:solidFill>
              <a:highlight>
                <a:srgbClr val="FFFFFF"/>
              </a:highlight>
              <a:latin typeface="Nunito" pitchFamily="2" charset="0"/>
            </a:endParaRPr>
          </a:p>
          <a:p>
            <a:pPr algn="l" rtl="0" fontAlgn="base"/>
            <a:endParaRPr lang="en-US" b="0" i="0" dirty="0">
              <a:solidFill>
                <a:srgbClr val="273239"/>
              </a:solidFill>
              <a:effectLst/>
              <a:highlight>
                <a:srgbClr val="FFFFFF"/>
              </a:highlight>
              <a:latin typeface="Nunito" pitchFamily="2" charset="0"/>
            </a:endParaRPr>
          </a:p>
          <a:p>
            <a:pPr algn="l" rtl="0" fontAlgn="base"/>
            <a:endParaRPr lang="en-US" dirty="0">
              <a:solidFill>
                <a:srgbClr val="273239"/>
              </a:solidFill>
              <a:highlight>
                <a:srgbClr val="FFFFFF"/>
              </a:highlight>
              <a:latin typeface="Nunito" pitchFamily="2" charset="0"/>
            </a:endParaRPr>
          </a:p>
          <a:p>
            <a:pPr algn="l" rtl="0" fontAlgn="base"/>
            <a:r>
              <a:rPr lang="en-US" b="0" i="0" dirty="0">
                <a:solidFill>
                  <a:srgbClr val="273239"/>
                </a:solidFill>
                <a:effectLst/>
                <a:highlight>
                  <a:srgbClr val="FFFFFF"/>
                </a:highlight>
                <a:latin typeface="Nunito" pitchFamily="2" charset="0"/>
              </a:rPr>
              <a:t>  </a:t>
            </a:r>
          </a:p>
          <a:p>
            <a:pPr algn="l" rtl="0" fontAlgn="base"/>
            <a:endParaRPr lang="en-US" dirty="0">
              <a:solidFill>
                <a:srgbClr val="273239"/>
              </a:solidFill>
              <a:highlight>
                <a:srgbClr val="FFFFFF"/>
              </a:highlight>
              <a:latin typeface="Nunito" pitchFamily="2" charset="0"/>
            </a:endParaRPr>
          </a:p>
          <a:p>
            <a:pPr marL="0" indent="0" algn="l" rtl="0" fontAlgn="base">
              <a:buNone/>
            </a:pPr>
            <a:r>
              <a:rPr lang="en-US" b="0" i="0" dirty="0">
                <a:solidFill>
                  <a:srgbClr val="273239"/>
                </a:solidFill>
                <a:effectLst/>
                <a:highlight>
                  <a:srgbClr val="FFFFFF"/>
                </a:highlight>
                <a:latin typeface="Nunito" pitchFamily="2" charset="0"/>
              </a:rPr>
              <a:t>Predictor means num of inputs</a:t>
            </a:r>
          </a:p>
          <a:p>
            <a:pPr algn="l" rtl="0" fontAlgn="base"/>
            <a:endParaRPr lang="en-US" b="0" i="0" dirty="0">
              <a:solidFill>
                <a:srgbClr val="273239"/>
              </a:solidFill>
              <a:effectLst/>
              <a:highlight>
                <a:srgbClr val="FFFFFF"/>
              </a:highlight>
              <a:latin typeface="Nunito" pitchFamily="2" charset="0"/>
            </a:endParaRPr>
          </a:p>
          <a:p>
            <a:endParaRPr lang="en-IN" dirty="0"/>
          </a:p>
        </p:txBody>
      </p:sp>
      <p:pic>
        <p:nvPicPr>
          <p:cNvPr id="5" name="Picture 4">
            <a:extLst>
              <a:ext uri="{FF2B5EF4-FFF2-40B4-BE49-F238E27FC236}">
                <a16:creationId xmlns:a16="http://schemas.microsoft.com/office/drawing/2014/main" id="{112B60A3-4C80-9588-68D7-2B22AD48215A}"/>
              </a:ext>
            </a:extLst>
          </p:cNvPr>
          <p:cNvPicPr>
            <a:picLocks noChangeAspect="1"/>
          </p:cNvPicPr>
          <p:nvPr/>
        </p:nvPicPr>
        <p:blipFill>
          <a:blip r:embed="rId3"/>
          <a:stretch>
            <a:fillRect/>
          </a:stretch>
        </p:blipFill>
        <p:spPr>
          <a:xfrm>
            <a:off x="1791314" y="3429000"/>
            <a:ext cx="6364544" cy="2358257"/>
          </a:xfrm>
          <a:prstGeom prst="rect">
            <a:avLst/>
          </a:prstGeom>
        </p:spPr>
      </p:pic>
    </p:spTree>
    <p:extLst>
      <p:ext uri="{BB962C8B-B14F-4D97-AF65-F5344CB8AC3E}">
        <p14:creationId xmlns:p14="http://schemas.microsoft.com/office/powerpoint/2010/main" val="2287440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Examples</a:t>
            </a:r>
            <a:br>
              <a:rPr lang="en-IN" dirty="0"/>
            </a:br>
            <a:endParaRPr lang="en-IN" dirty="0"/>
          </a:p>
        </p:txBody>
      </p:sp>
      <p:sp>
        <p:nvSpPr>
          <p:cNvPr id="3" name="Content Placeholder 2"/>
          <p:cNvSpPr>
            <a:spLocks noGrp="1"/>
          </p:cNvSpPr>
          <p:nvPr>
            <p:ph idx="1"/>
          </p:nvPr>
        </p:nvSpPr>
        <p:spPr>
          <a:xfrm>
            <a:off x="838200" y="1266092"/>
            <a:ext cx="10515600" cy="4910871"/>
          </a:xfrm>
        </p:spPr>
        <p:txBody>
          <a:bodyPr>
            <a:normAutofit fontScale="62500" lnSpcReduction="20000"/>
          </a:bodyPr>
          <a:lstStyle/>
          <a:p>
            <a:pPr marL="0" indent="0" algn="just">
              <a:buNone/>
            </a:pPr>
            <a:r>
              <a:rPr lang="en-US" dirty="0"/>
              <a:t>1</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Let us say we want to have a system that can predict the price of a used car. Inputs are </a:t>
            </a:r>
            <a:r>
              <a:rPr lang="en-US" dirty="0" err="1">
                <a:solidFill>
                  <a:srgbClr val="FF0000"/>
                </a:solidFill>
                <a:latin typeface="Times New Roman" panose="02020603050405020304" pitchFamily="18" charset="0"/>
                <a:cs typeface="Times New Roman" panose="02020603050405020304" pitchFamily="18" charset="0"/>
              </a:rPr>
              <a:t>thecar</a:t>
            </a:r>
            <a:r>
              <a:rPr lang="en-US" dirty="0">
                <a:solidFill>
                  <a:srgbClr val="FF0000"/>
                </a:solidFill>
                <a:latin typeface="Times New Roman" panose="02020603050405020304" pitchFamily="18" charset="0"/>
                <a:cs typeface="Times New Roman" panose="02020603050405020304" pitchFamily="18" charset="0"/>
              </a:rPr>
              <a:t> attributes </a:t>
            </a:r>
            <a:r>
              <a:rPr lang="en-US" dirty="0" err="1">
                <a:solidFill>
                  <a:srgbClr val="FF0000"/>
                </a:solidFill>
                <a:latin typeface="Times New Roman" panose="02020603050405020304" pitchFamily="18" charset="0"/>
                <a:cs typeface="Times New Roman" panose="02020603050405020304" pitchFamily="18" charset="0"/>
              </a:rPr>
              <a:t>âA˘T</a:t>
            </a:r>
            <a:r>
              <a:rPr lang="en-US" dirty="0">
                <a:solidFill>
                  <a:srgbClr val="FF0000"/>
                </a:solidFill>
                <a:latin typeface="Times New Roman" panose="02020603050405020304" pitchFamily="18" charset="0"/>
                <a:cs typeface="Times New Roman" panose="02020603050405020304" pitchFamily="18" charset="0"/>
              </a:rPr>
              <a:t> brand, year, engine capacity, mileage, and other information â ˇ A˘T that we ˇ</a:t>
            </a:r>
          </a:p>
          <a:p>
            <a:pPr marL="0" indent="0" algn="just">
              <a:buNone/>
            </a:pPr>
            <a:r>
              <a:rPr lang="en-US" dirty="0">
                <a:solidFill>
                  <a:srgbClr val="FF0000"/>
                </a:solidFill>
                <a:latin typeface="Times New Roman" panose="02020603050405020304" pitchFamily="18" charset="0"/>
                <a:cs typeface="Times New Roman" panose="02020603050405020304" pitchFamily="18" charset="0"/>
              </a:rPr>
              <a:t>believe affect a car’s worth. The output is the price of the car.</a:t>
            </a:r>
          </a:p>
          <a:p>
            <a:pPr marL="0" indent="0" algn="just">
              <a:buNone/>
            </a:pPr>
            <a:endParaRPr lang="en-US" dirty="0">
              <a:solidFill>
                <a:srgbClr val="FF0000"/>
              </a:solidFill>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2. </a:t>
            </a:r>
            <a:r>
              <a:rPr lang="en-US" dirty="0">
                <a:solidFill>
                  <a:schemeClr val="accent1">
                    <a:lumMod val="75000"/>
                  </a:schemeClr>
                </a:solidFill>
                <a:latin typeface="Times New Roman" panose="02020603050405020304" pitchFamily="18" charset="0"/>
                <a:cs typeface="Times New Roman" panose="02020603050405020304" pitchFamily="18" charset="0"/>
              </a:rPr>
              <a:t>Consider the navigation of a mobile robot, say an autonomous car. The output is the angle by</a:t>
            </a:r>
          </a:p>
          <a:p>
            <a:pPr marL="0" indent="0" algn="just">
              <a:buNone/>
            </a:pPr>
            <a:r>
              <a:rPr lang="en-US" dirty="0">
                <a:solidFill>
                  <a:schemeClr val="accent1">
                    <a:lumMod val="75000"/>
                  </a:schemeClr>
                </a:solidFill>
                <a:latin typeface="Times New Roman" panose="02020603050405020304" pitchFamily="18" charset="0"/>
                <a:cs typeface="Times New Roman" panose="02020603050405020304" pitchFamily="18" charset="0"/>
              </a:rPr>
              <a:t>which the steering wheel should be turned at each time, to advance without hitting obstacles</a:t>
            </a:r>
          </a:p>
          <a:p>
            <a:pPr marL="0" indent="0" algn="just">
              <a:buNone/>
            </a:pPr>
            <a:r>
              <a:rPr lang="en-US" dirty="0">
                <a:solidFill>
                  <a:schemeClr val="accent1">
                    <a:lumMod val="75000"/>
                  </a:schemeClr>
                </a:solidFill>
                <a:latin typeface="Times New Roman" panose="02020603050405020304" pitchFamily="18" charset="0"/>
                <a:cs typeface="Times New Roman" panose="02020603050405020304" pitchFamily="18" charset="0"/>
              </a:rPr>
              <a:t>and deviating from the route. Inputs are provided by sensors on the car like a video camera,</a:t>
            </a:r>
          </a:p>
          <a:p>
            <a:pPr marL="0" indent="0" algn="just">
              <a:buNone/>
            </a:pPr>
            <a:r>
              <a:rPr lang="en-US" dirty="0">
                <a:solidFill>
                  <a:schemeClr val="accent1">
                    <a:lumMod val="75000"/>
                  </a:schemeClr>
                </a:solidFill>
                <a:latin typeface="Times New Roman" panose="02020603050405020304" pitchFamily="18" charset="0"/>
                <a:cs typeface="Times New Roman" panose="02020603050405020304" pitchFamily="18" charset="0"/>
              </a:rPr>
              <a:t>GPS, and so forth.</a:t>
            </a:r>
          </a:p>
          <a:p>
            <a:pPr marL="0" indent="0" algn="just">
              <a:buNone/>
            </a:pPr>
            <a:endParaRPr lang="en-US" dirty="0">
              <a:solidFill>
                <a:schemeClr val="accent1">
                  <a:lumMod val="75000"/>
                </a:schemeClr>
              </a:solidFill>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3. </a:t>
            </a:r>
            <a:r>
              <a:rPr lang="en-US" dirty="0">
                <a:solidFill>
                  <a:schemeClr val="accent2">
                    <a:lumMod val="75000"/>
                  </a:schemeClr>
                </a:solidFill>
                <a:latin typeface="Times New Roman" panose="02020603050405020304" pitchFamily="18" charset="0"/>
                <a:cs typeface="Times New Roman" panose="02020603050405020304" pitchFamily="18" charset="0"/>
              </a:rPr>
              <a:t>In finance, the capital asset pricing model uses regression for analyzing and quantifying the</a:t>
            </a:r>
          </a:p>
          <a:p>
            <a:pPr marL="0" indent="0" algn="just">
              <a:buNone/>
            </a:pPr>
            <a:r>
              <a:rPr lang="en-US" dirty="0">
                <a:solidFill>
                  <a:schemeClr val="accent2">
                    <a:lumMod val="75000"/>
                  </a:schemeClr>
                </a:solidFill>
                <a:latin typeface="Times New Roman" panose="02020603050405020304" pitchFamily="18" charset="0"/>
                <a:cs typeface="Times New Roman" panose="02020603050405020304" pitchFamily="18" charset="0"/>
              </a:rPr>
              <a:t>systematic risk of an investment.</a:t>
            </a:r>
          </a:p>
          <a:p>
            <a:pPr marL="0" indent="0" algn="just">
              <a:buNone/>
            </a:pPr>
            <a:endParaRPr lang="en-US" dirty="0">
              <a:solidFill>
                <a:schemeClr val="accent2">
                  <a:lumMod val="75000"/>
                </a:schemeClr>
              </a:solidFill>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4</a:t>
            </a:r>
            <a:r>
              <a:rPr lang="en-US" dirty="0">
                <a:solidFill>
                  <a:srgbClr val="7030A0"/>
                </a:solidFill>
                <a:latin typeface="Times New Roman" panose="02020603050405020304" pitchFamily="18" charset="0"/>
                <a:cs typeface="Times New Roman" panose="02020603050405020304" pitchFamily="18" charset="0"/>
              </a:rPr>
              <a:t>. In economics, regression is the predominant empirical tool. For example, it is used to predict</a:t>
            </a:r>
          </a:p>
          <a:p>
            <a:pPr marL="0" indent="0" algn="just">
              <a:buNone/>
            </a:pPr>
            <a:r>
              <a:rPr lang="en-US" dirty="0">
                <a:solidFill>
                  <a:srgbClr val="7030A0"/>
                </a:solidFill>
                <a:latin typeface="Times New Roman" panose="02020603050405020304" pitchFamily="18" charset="0"/>
                <a:cs typeface="Times New Roman" panose="02020603050405020304" pitchFamily="18" charset="0"/>
              </a:rPr>
              <a:t>consumption spending, inventory investment, purchases of a country’s exports, spending on</a:t>
            </a:r>
          </a:p>
          <a:p>
            <a:pPr marL="0" indent="0" algn="just">
              <a:buNone/>
            </a:pPr>
            <a:r>
              <a:rPr lang="en-US" dirty="0">
                <a:solidFill>
                  <a:srgbClr val="7030A0"/>
                </a:solidFill>
                <a:latin typeface="Times New Roman" panose="02020603050405020304" pitchFamily="18" charset="0"/>
                <a:cs typeface="Times New Roman" panose="02020603050405020304" pitchFamily="18" charset="0"/>
              </a:rPr>
              <a:t>imports, labor demand, and labor supply</a:t>
            </a:r>
            <a:endParaRPr lang="en-IN"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79937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4C7BCD-EB71-F810-2271-1039FCD1456D}"/>
              </a:ext>
            </a:extLst>
          </p:cNvPr>
          <p:cNvSpPr>
            <a:spLocks noGrp="1"/>
          </p:cNvSpPr>
          <p:nvPr>
            <p:ph idx="1"/>
          </p:nvPr>
        </p:nvSpPr>
        <p:spPr>
          <a:xfrm>
            <a:off x="838200" y="383458"/>
            <a:ext cx="10515600" cy="5793505"/>
          </a:xfrm>
        </p:spPr>
        <p:txBody>
          <a:bodyPr/>
          <a:lstStyle/>
          <a:p>
            <a:endParaRPr lang="en-IN" dirty="0"/>
          </a:p>
          <a:p>
            <a:endParaRPr lang="en-IN" dirty="0"/>
          </a:p>
          <a:p>
            <a:pPr marL="0" indent="0">
              <a:buNone/>
            </a:pPr>
            <a:r>
              <a:rPr lang="en-IN" dirty="0"/>
              <a:t>Case 1:When we are adding a irrelevant column in input features (temperature)</a:t>
            </a:r>
          </a:p>
          <a:p>
            <a:pPr marL="0" indent="0">
              <a:buNone/>
            </a:pPr>
            <a:r>
              <a:rPr lang="en-IN" dirty="0"/>
              <a:t>Then k will </a:t>
            </a:r>
            <a:r>
              <a:rPr lang="en-IN" dirty="0" err="1"/>
              <a:t>increase,so</a:t>
            </a:r>
            <a:r>
              <a:rPr lang="en-IN" dirty="0"/>
              <a:t> denominator term will decrease.</a:t>
            </a:r>
          </a:p>
          <a:p>
            <a:pPr marL="0" indent="0">
              <a:buNone/>
            </a:pPr>
            <a:r>
              <a:rPr lang="en-IN" dirty="0"/>
              <a:t>(n-1)term in numerator will be constant</a:t>
            </a:r>
          </a:p>
          <a:p>
            <a:pPr marL="0" indent="0">
              <a:buNone/>
            </a:pPr>
            <a:r>
              <a:rPr lang="en-IN" dirty="0"/>
              <a:t>Now since the column is irrelevant so R2 score will either be same or increase slightly.</a:t>
            </a:r>
          </a:p>
          <a:p>
            <a:pPr marL="0" indent="0">
              <a:buNone/>
            </a:pPr>
            <a:r>
              <a:rPr lang="en-IN" dirty="0"/>
              <a:t>So we can assume that numerator is almost constant but as shown above that denominator term is decreased so overall term will increase</a:t>
            </a:r>
          </a:p>
          <a:p>
            <a:pPr marL="0" indent="0">
              <a:buNone/>
            </a:pPr>
            <a:r>
              <a:rPr lang="en-IN" dirty="0"/>
              <a:t>Hence 1- term =decrease</a:t>
            </a:r>
          </a:p>
          <a:p>
            <a:pPr marL="0" indent="0">
              <a:buNone/>
            </a:pPr>
            <a:r>
              <a:rPr lang="en-IN" dirty="0"/>
              <a:t>That means adjusted R2 score will be decrease</a:t>
            </a:r>
          </a:p>
        </p:txBody>
      </p:sp>
      <p:pic>
        <p:nvPicPr>
          <p:cNvPr id="5" name="Picture 4">
            <a:extLst>
              <a:ext uri="{FF2B5EF4-FFF2-40B4-BE49-F238E27FC236}">
                <a16:creationId xmlns:a16="http://schemas.microsoft.com/office/drawing/2014/main" id="{2442E858-1F76-4B7B-2B59-9E0689C6E33E}"/>
              </a:ext>
            </a:extLst>
          </p:cNvPr>
          <p:cNvPicPr>
            <a:picLocks noChangeAspect="1"/>
          </p:cNvPicPr>
          <p:nvPr/>
        </p:nvPicPr>
        <p:blipFill>
          <a:blip r:embed="rId2"/>
          <a:stretch>
            <a:fillRect/>
          </a:stretch>
        </p:blipFill>
        <p:spPr>
          <a:xfrm>
            <a:off x="2567909" y="147636"/>
            <a:ext cx="6236878" cy="1164969"/>
          </a:xfrm>
          <a:prstGeom prst="rect">
            <a:avLst/>
          </a:prstGeom>
        </p:spPr>
      </p:pic>
    </p:spTree>
    <p:extLst>
      <p:ext uri="{BB962C8B-B14F-4D97-AF65-F5344CB8AC3E}">
        <p14:creationId xmlns:p14="http://schemas.microsoft.com/office/powerpoint/2010/main" val="25440963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75EABF-F362-3A02-3C64-C6A8289C2CD9}"/>
              </a:ext>
            </a:extLst>
          </p:cNvPr>
          <p:cNvSpPr>
            <a:spLocks noGrp="1"/>
          </p:cNvSpPr>
          <p:nvPr>
            <p:ph idx="1"/>
          </p:nvPr>
        </p:nvSpPr>
        <p:spPr/>
        <p:txBody>
          <a:bodyPr/>
          <a:lstStyle/>
          <a:p>
            <a:r>
              <a:rPr lang="en-US" dirty="0"/>
              <a:t>Adjusted R-square helps to prevent overfitting. It penalizes the model with additional predictors that do not contribute significantly to explain the variance in the dependent variable.</a:t>
            </a:r>
            <a:endParaRPr lang="en-IN" dirty="0"/>
          </a:p>
        </p:txBody>
      </p:sp>
    </p:spTree>
    <p:extLst>
      <p:ext uri="{BB962C8B-B14F-4D97-AF65-F5344CB8AC3E}">
        <p14:creationId xmlns:p14="http://schemas.microsoft.com/office/powerpoint/2010/main" val="37772725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4C7BCD-EB71-F810-2271-1039FCD1456D}"/>
              </a:ext>
            </a:extLst>
          </p:cNvPr>
          <p:cNvSpPr>
            <a:spLocks noGrp="1"/>
          </p:cNvSpPr>
          <p:nvPr>
            <p:ph idx="1"/>
          </p:nvPr>
        </p:nvSpPr>
        <p:spPr>
          <a:xfrm>
            <a:off x="838200" y="383458"/>
            <a:ext cx="10515600" cy="5793505"/>
          </a:xfrm>
        </p:spPr>
        <p:txBody>
          <a:bodyPr/>
          <a:lstStyle/>
          <a:p>
            <a:endParaRPr lang="en-IN" dirty="0"/>
          </a:p>
          <a:p>
            <a:endParaRPr lang="en-IN" dirty="0"/>
          </a:p>
          <a:p>
            <a:pPr marL="0" indent="0">
              <a:buNone/>
            </a:pPr>
            <a:r>
              <a:rPr lang="en-IN" dirty="0"/>
              <a:t>Case 2:When we are adding a relevant column in input features(IQ)</a:t>
            </a:r>
          </a:p>
          <a:p>
            <a:pPr marL="0" indent="0">
              <a:buNone/>
            </a:pPr>
            <a:r>
              <a:rPr lang="en-IN" dirty="0"/>
              <a:t>Then k will </a:t>
            </a:r>
            <a:r>
              <a:rPr lang="en-IN" dirty="0" err="1"/>
              <a:t>increase,so</a:t>
            </a:r>
            <a:r>
              <a:rPr lang="en-IN" dirty="0"/>
              <a:t> denominator term will decrease.</a:t>
            </a:r>
          </a:p>
          <a:p>
            <a:pPr marL="0" indent="0">
              <a:buNone/>
            </a:pPr>
            <a:r>
              <a:rPr lang="en-IN" dirty="0"/>
              <a:t>(n-1)term in numerator will be constant</a:t>
            </a:r>
          </a:p>
          <a:p>
            <a:pPr marL="0" indent="0">
              <a:buNone/>
            </a:pPr>
            <a:r>
              <a:rPr lang="en-IN" dirty="0"/>
              <a:t>Now since the column is relevant so R2 score will increase so (1- R2) will decrease</a:t>
            </a:r>
          </a:p>
          <a:p>
            <a:pPr marL="0" indent="0">
              <a:buNone/>
            </a:pPr>
            <a:r>
              <a:rPr lang="en-IN" dirty="0"/>
              <a:t>So we can say that numerator term will decrease </a:t>
            </a:r>
            <a:r>
              <a:rPr lang="en-IN" dirty="0" err="1"/>
              <a:t>speedly</a:t>
            </a:r>
            <a:r>
              <a:rPr lang="en-IN" dirty="0"/>
              <a:t> as compared to denominator .So overall term will decrease</a:t>
            </a:r>
          </a:p>
          <a:p>
            <a:pPr marL="0" indent="0">
              <a:buNone/>
            </a:pPr>
            <a:r>
              <a:rPr lang="en-IN" dirty="0"/>
              <a:t>Hence 1- term =increase</a:t>
            </a:r>
          </a:p>
          <a:p>
            <a:pPr marL="0" indent="0">
              <a:buNone/>
            </a:pPr>
            <a:endParaRPr lang="en-IN" dirty="0"/>
          </a:p>
        </p:txBody>
      </p:sp>
      <p:pic>
        <p:nvPicPr>
          <p:cNvPr id="5" name="Picture 4">
            <a:extLst>
              <a:ext uri="{FF2B5EF4-FFF2-40B4-BE49-F238E27FC236}">
                <a16:creationId xmlns:a16="http://schemas.microsoft.com/office/drawing/2014/main" id="{2442E858-1F76-4B7B-2B59-9E0689C6E33E}"/>
              </a:ext>
            </a:extLst>
          </p:cNvPr>
          <p:cNvPicPr>
            <a:picLocks noChangeAspect="1"/>
          </p:cNvPicPr>
          <p:nvPr/>
        </p:nvPicPr>
        <p:blipFill>
          <a:blip r:embed="rId2"/>
          <a:stretch>
            <a:fillRect/>
          </a:stretch>
        </p:blipFill>
        <p:spPr>
          <a:xfrm>
            <a:off x="2567909" y="147636"/>
            <a:ext cx="6236878" cy="1164969"/>
          </a:xfrm>
          <a:prstGeom prst="rect">
            <a:avLst/>
          </a:prstGeom>
        </p:spPr>
      </p:pic>
    </p:spTree>
    <p:extLst>
      <p:ext uri="{BB962C8B-B14F-4D97-AF65-F5344CB8AC3E}">
        <p14:creationId xmlns:p14="http://schemas.microsoft.com/office/powerpoint/2010/main" val="39940468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hlinkClick r:id="rId2"/>
              </a:rPr>
              <a:t>https://www.geeksforgeeks.org/ml-linear-regression/</a:t>
            </a:r>
            <a:endParaRPr lang="en-IN" dirty="0"/>
          </a:p>
          <a:p>
            <a:r>
              <a:rPr lang="en-IN" dirty="0">
                <a:hlinkClick r:id="rId3"/>
              </a:rPr>
              <a:t>https://www.javatpoint.com/linear-regression-in-machine-learning</a:t>
            </a:r>
            <a:endParaRPr lang="en-IN" dirty="0"/>
          </a:p>
          <a:p>
            <a:r>
              <a:rPr lang="en-IN" dirty="0"/>
              <a:t>https://www.spiceworks.com/tech/artificial-intelligence/articles/what-is-linear-regression/</a:t>
            </a:r>
          </a:p>
        </p:txBody>
      </p:sp>
    </p:spTree>
    <p:extLst>
      <p:ext uri="{BB962C8B-B14F-4D97-AF65-F5344CB8AC3E}">
        <p14:creationId xmlns:p14="http://schemas.microsoft.com/office/powerpoint/2010/main" val="3997084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linear regression</a:t>
            </a:r>
          </a:p>
        </p:txBody>
      </p:sp>
      <p:sp>
        <p:nvSpPr>
          <p:cNvPr id="3" name="Content Placeholder 2"/>
          <p:cNvSpPr>
            <a:spLocks noGrp="1"/>
          </p:cNvSpPr>
          <p:nvPr>
            <p:ph idx="1"/>
          </p:nvPr>
        </p:nvSpPr>
        <p:spPr>
          <a:xfrm>
            <a:off x="448408" y="1825625"/>
            <a:ext cx="10905392" cy="4779962"/>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different regression models are defined based on type of functions used to represent the relation between the dependent variable y and the independent variables.</a:t>
            </a:r>
          </a:p>
          <a:p>
            <a:pPr fontAlgn="base"/>
            <a:r>
              <a:rPr lang="en-US" sz="2000" b="1" i="0" dirty="0">
                <a:solidFill>
                  <a:srgbClr val="273239"/>
                </a:solidFill>
                <a:effectLst/>
                <a:latin typeface="Times New Roman" panose="02020603050405020304" pitchFamily="18" charset="0"/>
                <a:cs typeface="Times New Roman" panose="02020603050405020304" pitchFamily="18" charset="0"/>
              </a:rPr>
              <a:t>Simple Linear Regression</a:t>
            </a:r>
          </a:p>
          <a:p>
            <a:pPr marL="0" indent="0" fontAlgn="base">
              <a:buNone/>
            </a:pPr>
            <a:r>
              <a:rPr lang="en-US" sz="2000" b="0" i="0" dirty="0">
                <a:solidFill>
                  <a:srgbClr val="273239"/>
                </a:solidFill>
                <a:effectLst/>
                <a:latin typeface="Times New Roman" panose="02020603050405020304" pitchFamily="18" charset="0"/>
                <a:cs typeface="Times New Roman" panose="02020603050405020304" pitchFamily="18" charset="0"/>
              </a:rPr>
              <a:t>This is the simplest form of linear regression, and it involves only one independent variable and one dependent variable. The equation for simple linear regression is:</a:t>
            </a:r>
            <a:br>
              <a:rPr lang="en-US" sz="2000" b="0" i="0" dirty="0">
                <a:solidFill>
                  <a:srgbClr val="273239"/>
                </a:solidFill>
                <a:effectLst/>
                <a:latin typeface="Times New Roman" panose="02020603050405020304" pitchFamily="18" charset="0"/>
                <a:cs typeface="Times New Roman" panose="02020603050405020304" pitchFamily="18" charset="0"/>
              </a:rPr>
            </a:br>
            <a:r>
              <a:rPr lang="en-US" sz="2000" b="0" i="0" dirty="0">
                <a:solidFill>
                  <a:srgbClr val="273239"/>
                </a:solidFill>
                <a:effectLst/>
                <a:latin typeface="Times New Roman" panose="02020603050405020304" pitchFamily="18" charset="0"/>
                <a:cs typeface="Times New Roman" panose="02020603050405020304" pitchFamily="18" charset="0"/>
              </a:rPr>
              <a:t>y=β0+β1X</a:t>
            </a:r>
            <a:r>
              <a:rPr lang="en-US" sz="2000" b="0" i="1" dirty="0">
                <a:solidFill>
                  <a:srgbClr val="273239"/>
                </a:solidFill>
                <a:effectLst/>
                <a:latin typeface="Times New Roman" panose="02020603050405020304" pitchFamily="18" charset="0"/>
                <a:cs typeface="Times New Roman" panose="02020603050405020304" pitchFamily="18" charset="0"/>
              </a:rPr>
              <a:t>y</a:t>
            </a:r>
            <a:r>
              <a:rPr lang="en-US" sz="2000" b="0" i="0" dirty="0">
                <a:solidFill>
                  <a:srgbClr val="273239"/>
                </a:solidFill>
                <a:effectLst/>
                <a:latin typeface="Times New Roman" panose="02020603050405020304" pitchFamily="18" charset="0"/>
                <a:cs typeface="Times New Roman" panose="02020603050405020304" pitchFamily="18" charset="0"/>
              </a:rPr>
              <a:t>=</a:t>
            </a:r>
            <a:r>
              <a:rPr lang="en-US" sz="2000" b="0" i="1" dirty="0">
                <a:solidFill>
                  <a:srgbClr val="273239"/>
                </a:solidFill>
                <a:effectLst/>
                <a:latin typeface="Times New Roman" panose="02020603050405020304" pitchFamily="18" charset="0"/>
                <a:cs typeface="Times New Roman" panose="02020603050405020304" pitchFamily="18" charset="0"/>
              </a:rPr>
              <a:t>β</a:t>
            </a:r>
            <a:r>
              <a:rPr lang="en-US" sz="2000" b="0" i="0" dirty="0">
                <a:solidFill>
                  <a:srgbClr val="273239"/>
                </a:solidFill>
                <a:effectLst/>
                <a:latin typeface="Times New Roman" panose="02020603050405020304" pitchFamily="18" charset="0"/>
                <a:cs typeface="Times New Roman" panose="02020603050405020304" pitchFamily="18" charset="0"/>
              </a:rPr>
              <a:t>0​+</a:t>
            </a:r>
            <a:r>
              <a:rPr lang="en-US" sz="2000" b="0" i="1" dirty="0">
                <a:solidFill>
                  <a:srgbClr val="273239"/>
                </a:solidFill>
                <a:effectLst/>
                <a:latin typeface="Times New Roman" panose="02020603050405020304" pitchFamily="18" charset="0"/>
                <a:cs typeface="Times New Roman" panose="02020603050405020304" pitchFamily="18" charset="0"/>
              </a:rPr>
              <a:t>β</a:t>
            </a:r>
            <a:r>
              <a:rPr lang="en-US" sz="2000" b="0" i="0" dirty="0">
                <a:solidFill>
                  <a:srgbClr val="273239"/>
                </a:solidFill>
                <a:effectLst/>
                <a:latin typeface="Times New Roman" panose="02020603050405020304" pitchFamily="18" charset="0"/>
                <a:cs typeface="Times New Roman" panose="02020603050405020304" pitchFamily="18" charset="0"/>
              </a:rPr>
              <a:t>1​</a:t>
            </a:r>
            <a:r>
              <a:rPr lang="en-US" sz="2000" b="0" i="1" dirty="0">
                <a:solidFill>
                  <a:srgbClr val="273239"/>
                </a:solidFill>
                <a:effectLst/>
                <a:latin typeface="Times New Roman" panose="02020603050405020304" pitchFamily="18" charset="0"/>
                <a:cs typeface="Times New Roman" panose="02020603050405020304" pitchFamily="18" charset="0"/>
              </a:rPr>
              <a:t>X</a:t>
            </a:r>
            <a:br>
              <a:rPr lang="en-US" sz="2000" b="0" i="0" dirty="0">
                <a:solidFill>
                  <a:srgbClr val="273239"/>
                </a:solidFill>
                <a:effectLst/>
                <a:latin typeface="Times New Roman" panose="02020603050405020304" pitchFamily="18" charset="0"/>
                <a:cs typeface="Times New Roman" panose="02020603050405020304" pitchFamily="18" charset="0"/>
              </a:rPr>
            </a:br>
            <a:r>
              <a:rPr lang="en-US" sz="2000" b="0" i="0" dirty="0">
                <a:solidFill>
                  <a:srgbClr val="273239"/>
                </a:solidFill>
                <a:effectLst/>
                <a:latin typeface="Times New Roman" panose="02020603050405020304" pitchFamily="18" charset="0"/>
                <a:cs typeface="Times New Roman" panose="02020603050405020304" pitchFamily="18" charset="0"/>
              </a:rPr>
              <a:t>where:</a:t>
            </a:r>
          </a:p>
          <a:p>
            <a:pPr marL="0" indent="0" fontAlgn="base">
              <a:buNone/>
            </a:pPr>
            <a:r>
              <a:rPr lang="en-US" sz="2000" b="0" i="0" dirty="0">
                <a:solidFill>
                  <a:srgbClr val="273239"/>
                </a:solidFill>
                <a:effectLst/>
                <a:latin typeface="Times New Roman" panose="02020603050405020304" pitchFamily="18" charset="0"/>
                <a:cs typeface="Times New Roman" panose="02020603050405020304" pitchFamily="18" charset="0"/>
              </a:rPr>
              <a:t>Y is the dependent variable</a:t>
            </a:r>
          </a:p>
          <a:p>
            <a:pPr marL="0" indent="0" fontAlgn="base">
              <a:buNone/>
            </a:pPr>
            <a:r>
              <a:rPr lang="en-US" sz="2000" b="0" i="0" dirty="0">
                <a:solidFill>
                  <a:srgbClr val="273239"/>
                </a:solidFill>
                <a:effectLst/>
                <a:latin typeface="Times New Roman" panose="02020603050405020304" pitchFamily="18" charset="0"/>
                <a:cs typeface="Times New Roman" panose="02020603050405020304" pitchFamily="18" charset="0"/>
              </a:rPr>
              <a:t>X is the independent variable</a:t>
            </a:r>
          </a:p>
          <a:p>
            <a:pPr marL="0" indent="0" fontAlgn="base">
              <a:buNone/>
            </a:pPr>
            <a:r>
              <a:rPr lang="en-US" sz="2000" b="0" i="0" dirty="0">
                <a:solidFill>
                  <a:srgbClr val="273239"/>
                </a:solidFill>
                <a:effectLst/>
                <a:latin typeface="Times New Roman" panose="02020603050405020304" pitchFamily="18" charset="0"/>
                <a:cs typeface="Times New Roman" panose="02020603050405020304" pitchFamily="18" charset="0"/>
              </a:rPr>
              <a:t>β0 is the intercept</a:t>
            </a:r>
          </a:p>
          <a:p>
            <a:pPr marL="0" indent="0" fontAlgn="base">
              <a:buNone/>
            </a:pPr>
            <a:r>
              <a:rPr lang="en-US" sz="2000" b="0" i="0" dirty="0">
                <a:solidFill>
                  <a:srgbClr val="273239"/>
                </a:solidFill>
                <a:effectLst/>
                <a:latin typeface="Times New Roman" panose="02020603050405020304" pitchFamily="18" charset="0"/>
                <a:cs typeface="Times New Roman" panose="02020603050405020304" pitchFamily="18" charset="0"/>
              </a:rPr>
              <a:t>β1 is the slope</a:t>
            </a:r>
          </a:p>
          <a:p>
            <a:pPr marL="0" indent="0">
              <a:buNone/>
            </a:pPr>
            <a:r>
              <a:rPr lang="en-US" sz="2000" dirty="0">
                <a:solidFill>
                  <a:srgbClr val="7030A0"/>
                </a:solidFill>
                <a:latin typeface="Times New Roman" panose="02020603050405020304" pitchFamily="18" charset="0"/>
                <a:cs typeface="Times New Roman" panose="02020603050405020304" pitchFamily="18" charset="0"/>
              </a:rPr>
              <a:t>Example: The relationship between pollution levels and rising temperatures.</a:t>
            </a:r>
          </a:p>
          <a:p>
            <a:pPr marL="0" indent="0">
              <a:buNone/>
            </a:pPr>
            <a:r>
              <a:rPr lang="en-US" sz="2000" dirty="0">
                <a:solidFill>
                  <a:srgbClr val="7030A0"/>
                </a:solidFill>
                <a:latin typeface="Times New Roman" panose="02020603050405020304" pitchFamily="18" charset="0"/>
                <a:cs typeface="Times New Roman" panose="02020603050405020304" pitchFamily="18" charset="0"/>
              </a:rPr>
              <a:t>The value of the dependent variable is based on the value of the independent variable.</a:t>
            </a:r>
          </a:p>
          <a:p>
            <a:pPr marL="0" indent="0">
              <a:buNone/>
            </a:pPr>
            <a:endParaRPr lang="en-IN" sz="20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5487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12177"/>
            <a:ext cx="10515600" cy="5464786"/>
          </a:xfrm>
        </p:spPr>
        <p:txBody>
          <a:bodyPr>
            <a:normAutofit/>
          </a:bodyPr>
          <a:lstStyle/>
          <a:p>
            <a:pPr marL="0" indent="0" fontAlgn="base">
              <a:buNone/>
            </a:pPr>
            <a:r>
              <a:rPr lang="en-US" sz="2000" b="1" i="0" dirty="0">
                <a:solidFill>
                  <a:srgbClr val="273239"/>
                </a:solidFill>
                <a:effectLst/>
                <a:latin typeface="Times New Roman" panose="02020603050405020304" pitchFamily="18" charset="0"/>
                <a:cs typeface="Times New Roman" panose="02020603050405020304" pitchFamily="18" charset="0"/>
              </a:rPr>
              <a:t>Multiple Linear Regression</a:t>
            </a:r>
          </a:p>
          <a:p>
            <a:pPr fontAlgn="base"/>
            <a:r>
              <a:rPr lang="en-US" sz="2000" b="0" i="0" dirty="0">
                <a:solidFill>
                  <a:srgbClr val="273239"/>
                </a:solidFill>
                <a:effectLst/>
                <a:latin typeface="Times New Roman" panose="02020603050405020304" pitchFamily="18" charset="0"/>
                <a:cs typeface="Times New Roman" panose="02020603050405020304" pitchFamily="18" charset="0"/>
              </a:rPr>
              <a:t>This involves more than one independent variable and one dependent variable. The equation for multiple linear regression is:</a:t>
            </a:r>
            <a:br>
              <a:rPr lang="en-US" sz="2000" b="0" i="0" dirty="0">
                <a:solidFill>
                  <a:srgbClr val="273239"/>
                </a:solidFill>
                <a:effectLst/>
                <a:latin typeface="Times New Roman" panose="02020603050405020304" pitchFamily="18" charset="0"/>
                <a:cs typeface="Times New Roman" panose="02020603050405020304" pitchFamily="18" charset="0"/>
              </a:rPr>
            </a:br>
            <a:r>
              <a:rPr lang="en-US" sz="2000" b="0" i="0" dirty="0">
                <a:solidFill>
                  <a:srgbClr val="273239"/>
                </a:solidFill>
                <a:effectLst/>
                <a:latin typeface="Times New Roman" panose="02020603050405020304" pitchFamily="18" charset="0"/>
                <a:cs typeface="Times New Roman" panose="02020603050405020304" pitchFamily="18" charset="0"/>
              </a:rPr>
              <a:t>y=β0+β1X1+β2X2+………β</a:t>
            </a:r>
            <a:r>
              <a:rPr lang="en-US" sz="2000" b="0" i="0" dirty="0" err="1">
                <a:solidFill>
                  <a:srgbClr val="273239"/>
                </a:solidFill>
                <a:effectLst/>
                <a:latin typeface="Times New Roman" panose="02020603050405020304" pitchFamily="18" charset="0"/>
                <a:cs typeface="Times New Roman" panose="02020603050405020304" pitchFamily="18" charset="0"/>
              </a:rPr>
              <a:t>nXn</a:t>
            </a:r>
            <a:endParaRPr lang="en-US" sz="2000" b="0" i="0" dirty="0">
              <a:solidFill>
                <a:srgbClr val="273239"/>
              </a:solidFill>
              <a:effectLst/>
              <a:latin typeface="Times New Roman" panose="02020603050405020304" pitchFamily="18" charset="0"/>
              <a:cs typeface="Times New Roman" panose="02020603050405020304" pitchFamily="18" charset="0"/>
            </a:endParaRPr>
          </a:p>
          <a:p>
            <a:pPr marL="0" indent="0" fontAlgn="base">
              <a:buNone/>
            </a:pPr>
            <a:r>
              <a:rPr lang="en-US" sz="2000" dirty="0">
                <a:solidFill>
                  <a:srgbClr val="273239"/>
                </a:solidFill>
                <a:latin typeface="Times New Roman" panose="02020603050405020304" pitchFamily="18" charset="0"/>
                <a:cs typeface="Times New Roman" panose="02020603050405020304" pitchFamily="18" charset="0"/>
              </a:rPr>
              <a:t>  </a:t>
            </a:r>
            <a:br>
              <a:rPr lang="en-US" sz="2000" b="0" i="0" dirty="0">
                <a:solidFill>
                  <a:srgbClr val="273239"/>
                </a:solidFill>
                <a:effectLst/>
                <a:latin typeface="Times New Roman" panose="02020603050405020304" pitchFamily="18" charset="0"/>
                <a:cs typeface="Times New Roman" panose="02020603050405020304" pitchFamily="18" charset="0"/>
              </a:rPr>
            </a:br>
            <a:r>
              <a:rPr lang="en-US" sz="2000" b="0" i="0" dirty="0">
                <a:solidFill>
                  <a:srgbClr val="273239"/>
                </a:solidFill>
                <a:effectLst/>
                <a:latin typeface="Times New Roman" panose="02020603050405020304" pitchFamily="18" charset="0"/>
                <a:cs typeface="Times New Roman" panose="02020603050405020304" pitchFamily="18" charset="0"/>
              </a:rPr>
              <a:t>where:</a:t>
            </a:r>
          </a:p>
          <a:p>
            <a:pPr fontAlgn="base"/>
            <a:r>
              <a:rPr lang="en-US" sz="2000" b="0" i="0" dirty="0">
                <a:solidFill>
                  <a:srgbClr val="273239"/>
                </a:solidFill>
                <a:effectLst/>
                <a:latin typeface="Times New Roman" panose="02020603050405020304" pitchFamily="18" charset="0"/>
                <a:cs typeface="Times New Roman" panose="02020603050405020304" pitchFamily="18" charset="0"/>
              </a:rPr>
              <a:t>Y is the dependent variable</a:t>
            </a:r>
          </a:p>
          <a:p>
            <a:pPr fontAlgn="base"/>
            <a:r>
              <a:rPr lang="en-US" sz="2000" b="0" i="0" dirty="0">
                <a:solidFill>
                  <a:srgbClr val="273239"/>
                </a:solidFill>
                <a:effectLst/>
                <a:latin typeface="Times New Roman" panose="02020603050405020304" pitchFamily="18" charset="0"/>
                <a:cs typeface="Times New Roman" panose="02020603050405020304" pitchFamily="18" charset="0"/>
              </a:rPr>
              <a:t>X1, X2, …, </a:t>
            </a:r>
            <a:r>
              <a:rPr lang="en-US" sz="2000" b="0" i="0" dirty="0" err="1">
                <a:solidFill>
                  <a:srgbClr val="273239"/>
                </a:solidFill>
                <a:effectLst/>
                <a:latin typeface="Times New Roman" panose="02020603050405020304" pitchFamily="18" charset="0"/>
                <a:cs typeface="Times New Roman" panose="02020603050405020304" pitchFamily="18" charset="0"/>
              </a:rPr>
              <a:t>Xn</a:t>
            </a:r>
            <a:r>
              <a:rPr lang="en-US" sz="2000" b="0" i="0" dirty="0">
                <a:solidFill>
                  <a:srgbClr val="273239"/>
                </a:solidFill>
                <a:effectLst/>
                <a:latin typeface="Times New Roman" panose="02020603050405020304" pitchFamily="18" charset="0"/>
                <a:cs typeface="Times New Roman" panose="02020603050405020304" pitchFamily="18" charset="0"/>
              </a:rPr>
              <a:t> are the independent variables</a:t>
            </a:r>
          </a:p>
          <a:p>
            <a:pPr fontAlgn="base"/>
            <a:r>
              <a:rPr lang="en-US" sz="2000" b="0" i="0" dirty="0">
                <a:solidFill>
                  <a:srgbClr val="273239"/>
                </a:solidFill>
                <a:effectLst/>
                <a:latin typeface="Times New Roman" panose="02020603050405020304" pitchFamily="18" charset="0"/>
                <a:cs typeface="Times New Roman" panose="02020603050405020304" pitchFamily="18" charset="0"/>
              </a:rPr>
              <a:t>β0 is the intercept</a:t>
            </a:r>
          </a:p>
          <a:p>
            <a:pPr fontAlgn="base"/>
            <a:r>
              <a:rPr lang="en-US" sz="2000" b="0" i="0" dirty="0">
                <a:solidFill>
                  <a:srgbClr val="273239"/>
                </a:solidFill>
                <a:effectLst/>
                <a:latin typeface="Times New Roman" panose="02020603050405020304" pitchFamily="18" charset="0"/>
                <a:cs typeface="Times New Roman" panose="02020603050405020304" pitchFamily="18" charset="0"/>
              </a:rPr>
              <a:t>β1, β2, …, βn are the slopes</a:t>
            </a:r>
          </a:p>
          <a:p>
            <a:pPr marL="0" indent="0">
              <a:buNone/>
            </a:pPr>
            <a:r>
              <a:rPr lang="en-US" sz="2000" dirty="0">
                <a:latin typeface="Times New Roman" panose="02020603050405020304" pitchFamily="18" charset="0"/>
                <a:cs typeface="Times New Roman" panose="02020603050405020304" pitchFamily="18" charset="0"/>
              </a:rPr>
              <a:t>Example: Consider the task of calculating blood pressure. In this case, height, weight, and amount of exercise can be considered independent variables. Here, we can use multiple linear regression to analyze the relationship between the three independent variables and one dependent variable, as all the variables considered are quantitative.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8442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Polynomial Regression</a:t>
            </a:r>
          </a:p>
        </p:txBody>
      </p:sp>
      <p:sp>
        <p:nvSpPr>
          <p:cNvPr id="3" name="Content Placeholder 2"/>
          <p:cNvSpPr>
            <a:spLocks noGrp="1"/>
          </p:cNvSpPr>
          <p:nvPr>
            <p:ph idx="1"/>
          </p:nvPr>
        </p:nvSpPr>
        <p:spPr>
          <a:xfrm>
            <a:off x="838200" y="1336431"/>
            <a:ext cx="10515600" cy="4840532"/>
          </a:xfrm>
        </p:spPr>
        <p:txBody>
          <a:bodyPr/>
          <a:lstStyle/>
          <a:p>
            <a:r>
              <a:rPr lang="en-US" dirty="0"/>
              <a:t>If your data points clearly will not fit a linear regression (a straight line through all data points), it might be ideal for polynomial regression.</a:t>
            </a:r>
          </a:p>
          <a:p>
            <a:r>
              <a:rPr lang="en-US" dirty="0"/>
              <a:t>Polynomial regression, like linear regression, uses the relationship between the variables x and y to find the best way to draw a line through the data points.</a:t>
            </a:r>
          </a:p>
          <a:p>
            <a:endParaRPr lang="en-US" dirty="0"/>
          </a:p>
          <a:p>
            <a:endParaRPr lang="en-IN" dirty="0"/>
          </a:p>
        </p:txBody>
      </p:sp>
      <p:pic>
        <p:nvPicPr>
          <p:cNvPr id="4" name="Picture 3"/>
          <p:cNvPicPr>
            <a:picLocks noChangeAspect="1"/>
          </p:cNvPicPr>
          <p:nvPr/>
        </p:nvPicPr>
        <p:blipFill>
          <a:blip r:embed="rId2"/>
          <a:stretch>
            <a:fillRect/>
          </a:stretch>
        </p:blipFill>
        <p:spPr>
          <a:xfrm>
            <a:off x="1219200" y="3499339"/>
            <a:ext cx="3798277" cy="2848708"/>
          </a:xfrm>
          <a:prstGeom prst="rect">
            <a:avLst/>
          </a:prstGeom>
        </p:spPr>
      </p:pic>
    </p:spTree>
    <p:extLst>
      <p:ext uri="{BB962C8B-B14F-4D97-AF65-F5344CB8AC3E}">
        <p14:creationId xmlns:p14="http://schemas.microsoft.com/office/powerpoint/2010/main" val="2210957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8408"/>
            <a:ext cx="10515600" cy="5728555"/>
          </a:xfrm>
        </p:spPr>
        <p:txBody>
          <a:bodyPr/>
          <a:lstStyle/>
          <a:p>
            <a:r>
              <a:rPr lang="en-US" dirty="0"/>
              <a:t>The Polynomial Regression equation is given below:</a:t>
            </a:r>
          </a:p>
          <a:p>
            <a:pPr marL="0" indent="0">
              <a:buNone/>
            </a:pPr>
            <a:endParaRPr lang="en-IN" dirty="0"/>
          </a:p>
        </p:txBody>
      </p:sp>
      <p:pic>
        <p:nvPicPr>
          <p:cNvPr id="6" name="Picture 5"/>
          <p:cNvPicPr>
            <a:picLocks noChangeAspect="1"/>
          </p:cNvPicPr>
          <p:nvPr/>
        </p:nvPicPr>
        <p:blipFill>
          <a:blip r:embed="rId2"/>
          <a:stretch>
            <a:fillRect/>
          </a:stretch>
        </p:blipFill>
        <p:spPr>
          <a:xfrm>
            <a:off x="1158020" y="1204912"/>
            <a:ext cx="3879972" cy="333375"/>
          </a:xfrm>
          <a:prstGeom prst="rect">
            <a:avLst/>
          </a:prstGeom>
        </p:spPr>
      </p:pic>
      <p:sp>
        <p:nvSpPr>
          <p:cNvPr id="7" name="Rectangle 6"/>
          <p:cNvSpPr/>
          <p:nvPr/>
        </p:nvSpPr>
        <p:spPr>
          <a:xfrm>
            <a:off x="316523" y="1582341"/>
            <a:ext cx="8827477" cy="2585323"/>
          </a:xfrm>
          <a:prstGeom prst="rect">
            <a:avLst/>
          </a:prstGeom>
        </p:spPr>
        <p:txBody>
          <a:bodyPr wrap="square">
            <a:spAutoFit/>
          </a:bodyPr>
          <a:lstStyle/>
          <a:p>
            <a:pPr marL="285750" indent="-285750">
              <a:buFont typeface="Arial" panose="020B0604020202020204" pitchFamily="34" charset="0"/>
              <a:buChar char="•"/>
            </a:pPr>
            <a:r>
              <a:rPr lang="en-US" dirty="0"/>
              <a:t>It is also called the special case of Multiple Linear Regression in ML. Because we add some polynomial terms to the Multiple Linear regression equation to convert it into Polynomial Regression.</a:t>
            </a:r>
          </a:p>
          <a:p>
            <a:pPr marL="285750" indent="-285750">
              <a:buFont typeface="Arial" panose="020B0604020202020204" pitchFamily="34" charset="0"/>
              <a:buChar char="•"/>
            </a:pPr>
            <a:r>
              <a:rPr lang="en-US" dirty="0"/>
              <a:t>It is a linear model with some modification in order to increase the accuracy.</a:t>
            </a:r>
          </a:p>
          <a:p>
            <a:pPr marL="285750" indent="-285750">
              <a:buFont typeface="Arial" panose="020B0604020202020204" pitchFamily="34" charset="0"/>
              <a:buChar char="•"/>
            </a:pPr>
            <a:r>
              <a:rPr lang="en-US" dirty="0"/>
              <a:t>The dataset used in Polynomial regression for training is of non-linear nature.</a:t>
            </a:r>
          </a:p>
          <a:p>
            <a:pPr marL="285750" indent="-285750">
              <a:buFont typeface="Arial" panose="020B0604020202020204" pitchFamily="34" charset="0"/>
              <a:buChar char="•"/>
            </a:pPr>
            <a:r>
              <a:rPr lang="en-US" dirty="0"/>
              <a:t>It makes use of a linear regression model to fit the complicated and non-linear functions and datasets.</a:t>
            </a:r>
          </a:p>
          <a:p>
            <a:pPr marL="285750" indent="-285750">
              <a:buFont typeface="Arial" panose="020B0604020202020204" pitchFamily="34" charset="0"/>
              <a:buChar char="•"/>
            </a:pPr>
            <a:r>
              <a:rPr lang="en-US" dirty="0"/>
              <a:t>Hence, "In Polynomial regression, the original features are converted into Polynomial features of required degree (2,3,..,n) and then modeled using a linear model."</a:t>
            </a:r>
            <a:endParaRPr lang="en-IN" dirty="0"/>
          </a:p>
        </p:txBody>
      </p:sp>
    </p:spTree>
    <p:extLst>
      <p:ext uri="{BB962C8B-B14F-4D97-AF65-F5344CB8AC3E}">
        <p14:creationId xmlns:p14="http://schemas.microsoft.com/office/powerpoint/2010/main" val="2819801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22FC888FE33A349B41D4CD90A81AD87" ma:contentTypeVersion="4" ma:contentTypeDescription="Create a new document." ma:contentTypeScope="" ma:versionID="b5f7efc47b52f4b913bd131a4df389df">
  <xsd:schema xmlns:xsd="http://www.w3.org/2001/XMLSchema" xmlns:xs="http://www.w3.org/2001/XMLSchema" xmlns:p="http://schemas.microsoft.com/office/2006/metadata/properties" xmlns:ns2="e4f7efb8-cb7e-43b6-9b90-b807d6450c17" targetNamespace="http://schemas.microsoft.com/office/2006/metadata/properties" ma:root="true" ma:fieldsID="2836af00a7e6d42234487084ab7110db" ns2:_="">
    <xsd:import namespace="e4f7efb8-cb7e-43b6-9b90-b807d6450c1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f7efb8-cb7e-43b6-9b90-b807d6450c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B75ABFD-405F-477F-BAE4-CF9DFC9212B5}">
  <ds:schemaRefs>
    <ds:schemaRef ds:uri="http://schemas.microsoft.com/sharepoint/v3/contenttype/forms"/>
  </ds:schemaRefs>
</ds:datastoreItem>
</file>

<file path=customXml/itemProps2.xml><?xml version="1.0" encoding="utf-8"?>
<ds:datastoreItem xmlns:ds="http://schemas.openxmlformats.org/officeDocument/2006/customXml" ds:itemID="{8169C04D-E838-4E31-A394-01173746DE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f7efb8-cb7e-43b6-9b90-b807d6450c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119ACA8-8320-480D-815A-DB943D28B60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1964</TotalTime>
  <Words>3649</Words>
  <Application>Microsoft Office PowerPoint</Application>
  <PresentationFormat>Widescreen</PresentationFormat>
  <Paragraphs>295</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 Regression</vt:lpstr>
      <vt:lpstr>PowerPoint Presentation</vt:lpstr>
      <vt:lpstr>What Is Linear Regression?</vt:lpstr>
      <vt:lpstr>PowerPoint Presentation</vt:lpstr>
      <vt:lpstr> Examples </vt:lpstr>
      <vt:lpstr>Types of linear regression</vt:lpstr>
      <vt:lpstr>PowerPoint Presentation</vt:lpstr>
      <vt:lpstr>Polynomial Regression</vt:lpstr>
      <vt:lpstr>PowerPoint Presentation</vt:lpstr>
      <vt:lpstr>Need for Polynomial Regression:</vt:lpstr>
      <vt:lpstr>PowerPoint Presentation</vt:lpstr>
      <vt:lpstr>PowerPoint Presentation</vt:lpstr>
      <vt:lpstr>Linear Regression</vt:lpstr>
      <vt:lpstr>PowerPoint Presentation</vt:lpstr>
      <vt:lpstr>PowerPoint Presentation</vt:lpstr>
      <vt:lpstr>PowerPoint Presentation</vt:lpstr>
      <vt:lpstr>PowerPoint Presentation</vt:lpstr>
      <vt:lpstr>Human intution</vt:lpstr>
      <vt:lpstr>PowerPoint Presentation</vt:lpstr>
      <vt:lpstr>PowerPoint Presentation</vt:lpstr>
      <vt:lpstr>How these formulas are coming</vt:lpstr>
      <vt:lpstr>PowerPoint Presentation</vt:lpstr>
      <vt:lpstr>PowerPoint Presentation</vt:lpstr>
      <vt:lpstr>PowerPoint Presentation</vt:lpstr>
      <vt:lpstr>PowerPoint Presentation</vt:lpstr>
      <vt:lpstr>PowerPoint Presentation</vt:lpstr>
      <vt:lpstr>PowerPoint Presentation</vt:lpstr>
      <vt:lpstr>Now if m is constant(slope is 1 suppose)</vt:lpstr>
      <vt:lpstr>PowerPoint Presentation</vt:lpstr>
      <vt:lpstr>PowerPoint Presentation</vt:lpstr>
      <vt:lpstr>PowerPoint Presentation</vt:lpstr>
      <vt:lpstr>PowerPoint Presentation</vt:lpstr>
      <vt:lpstr>Key benefits of linear regression</vt:lpstr>
      <vt:lpstr>Assumptions of simple linear regression</vt:lpstr>
      <vt:lpstr>PowerPoint Presentation</vt:lpstr>
      <vt:lpstr>PowerPoint Presentation</vt:lpstr>
      <vt:lpstr>Evaluation Metrics for Linear Regression</vt:lpstr>
      <vt:lpstr>MEAN ABSOLUTE ERROR</vt:lpstr>
      <vt:lpstr>PowerPoint Presentation</vt:lpstr>
      <vt:lpstr>Advantage</vt:lpstr>
      <vt:lpstr>Mean Squared Error (MAE)</vt:lpstr>
      <vt:lpstr>PowerPoint Presentation</vt:lpstr>
      <vt:lpstr>PowerPoint Presentation</vt:lpstr>
      <vt:lpstr>Root Mean Squared Error (RMSE)</vt:lpstr>
      <vt:lpstr>R2 score</vt:lpstr>
      <vt:lpstr>PowerPoint Presentation</vt:lpstr>
      <vt:lpstr>Interpretation of R2 square</vt:lpstr>
      <vt:lpstr>R2 score flaw</vt:lpstr>
      <vt:lpstr>Adjusted R-squared  score</vt:lpstr>
      <vt:lpstr>PowerPoint Presentation</vt:lpstr>
      <vt:lpstr>PowerPoint Presentation</vt:lpstr>
      <vt:lpstr>PowerPoint Presentation</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Regression</dc:title>
  <dc:creator>Kshamta Mathur (MPSTME)</dc:creator>
  <cp:lastModifiedBy>Kshamta Mathur (MPSTME)</cp:lastModifiedBy>
  <cp:revision>24</cp:revision>
  <dcterms:created xsi:type="dcterms:W3CDTF">2024-09-12T04:24:45Z</dcterms:created>
  <dcterms:modified xsi:type="dcterms:W3CDTF">2024-09-17T04:52:47Z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0x010100B22FC888FE33A349B41D4CD90A81AD87</vt:lpwstr>
  </property>
</Properties>
</file>