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99ec41996_2_8:notes"/>
          <p:cNvSpPr txBox="1"/>
          <p:nvPr>
            <p:ph idx="1" type="body"/>
          </p:nvPr>
        </p:nvSpPr>
        <p:spPr>
          <a:xfrm>
            <a:off x="685801" y="4400555"/>
            <a:ext cx="5486400" cy="36004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3299ec41996_2_8:notes"/>
          <p:cNvSpPr/>
          <p:nvPr>
            <p:ph idx="2" type="sldImg"/>
          </p:nvPr>
        </p:nvSpPr>
        <p:spPr>
          <a:xfrm>
            <a:off x="426022" y="1143550"/>
            <a:ext cx="6005955" cy="308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99ec41996_2_26:notes"/>
          <p:cNvSpPr txBox="1"/>
          <p:nvPr>
            <p:ph idx="1" type="body"/>
          </p:nvPr>
        </p:nvSpPr>
        <p:spPr>
          <a:xfrm>
            <a:off x="685801" y="4400555"/>
            <a:ext cx="5486400" cy="36004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3299ec41996_2_26:notes"/>
          <p:cNvSpPr/>
          <p:nvPr>
            <p:ph idx="2" type="sldImg"/>
          </p:nvPr>
        </p:nvSpPr>
        <p:spPr>
          <a:xfrm>
            <a:off x="426022" y="1143550"/>
            <a:ext cx="6005955" cy="308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ABBA Confident Blue)">
  <p:cSld name="Title Slide (ABBA Confident Blue)">
    <p:bg>
      <p:bgPr>
        <a:solidFill>
          <a:srgbClr val="0B5574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4"/>
          <p:cNvSpPr txBox="1"/>
          <p:nvPr>
            <p:ph type="ctrTitle"/>
          </p:nvPr>
        </p:nvSpPr>
        <p:spPr>
          <a:xfrm>
            <a:off x="2085975" y="1964513"/>
            <a:ext cx="497205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i="0" sz="36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1143000" y="3948467"/>
            <a:ext cx="6858000" cy="652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hape, rectangle&#10;&#10;Description automatically generated"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9801" y="644114"/>
            <a:ext cx="1204398" cy="29960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1143000" y="4672593"/>
            <a:ext cx="6858000" cy="206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3" type="body"/>
          </p:nvPr>
        </p:nvSpPr>
        <p:spPr>
          <a:xfrm>
            <a:off x="1003853" y="218639"/>
            <a:ext cx="6858000" cy="206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257754" y="242616"/>
            <a:ext cx="6598079" cy="33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0" type="dt"/>
          </p:nvPr>
        </p:nvSpPr>
        <p:spPr>
          <a:xfrm>
            <a:off x="6444119" y="4966623"/>
            <a:ext cx="2056302" cy="80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35756" y="1257301"/>
            <a:ext cx="8062059" cy="33218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B5574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B5574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B5574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787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0" y="0"/>
            <a:ext cx="9144000" cy="783772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5"/>
          <p:cNvSpPr txBox="1"/>
          <p:nvPr/>
        </p:nvSpPr>
        <p:spPr>
          <a:xfrm>
            <a:off x="192437" y="4943540"/>
            <a:ext cx="3412910" cy="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500" u="none" cap="none" strike="noStrik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FOR PURPOSES OF FORAGE VIRTUAL WORK EXPERIENCE PROGRAM</a:t>
            </a:r>
            <a:endParaRPr sz="1100"/>
          </a:p>
        </p:txBody>
      </p:sp>
      <p:sp>
        <p:nvSpPr>
          <p:cNvPr id="61" name="Google Shape;61;p15"/>
          <p:cNvSpPr txBox="1"/>
          <p:nvPr/>
        </p:nvSpPr>
        <p:spPr>
          <a:xfrm>
            <a:off x="8438606" y="4937769"/>
            <a:ext cx="532551" cy="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500" u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>
              <a:solidFill>
                <a:srgbClr val="BEB3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257754" y="242616"/>
            <a:ext cx="6598079" cy="33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pic>
        <p:nvPicPr>
          <p:cNvPr descr="Shape, rectangle&#10;&#10;Description automatically generated" id="63" name="Google Shape;63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08065" y="276225"/>
            <a:ext cx="784714" cy="19520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>
            <p:ph idx="10" type="dt"/>
          </p:nvPr>
        </p:nvSpPr>
        <p:spPr>
          <a:xfrm>
            <a:off x="6444119" y="4966623"/>
            <a:ext cx="2056302" cy="80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500" cap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58">
          <p15:clr>
            <a:srgbClr val="F26B43"/>
          </p15:clr>
        </p15:guide>
        <p15:guide id="2" orient="horz" pos="174">
          <p15:clr>
            <a:srgbClr val="F26B43"/>
          </p15:clr>
        </p15:guide>
        <p15:guide id="3" pos="5602">
          <p15:clr>
            <a:srgbClr val="F26B43"/>
          </p15:clr>
        </p15:guide>
        <p15:guide id="4" orient="horz" pos="30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theforage.com/virtual-internships/NjynCWzGSaWXQCxSX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1143000" y="3235993"/>
            <a:ext cx="6858000" cy="652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en-GB" sz="1800"/>
              <a:t>WEB SCRAPING TO GAIN COMPANY INSIGHTS</a:t>
            </a:r>
            <a:endParaRPr/>
          </a:p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1143000" y="4672593"/>
            <a:ext cx="68580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GB" sz="1200"/>
              <a:t>27</a:t>
            </a:r>
            <a:r>
              <a:rPr lang="en-GB" sz="1200"/>
              <a:t>/01/2025</a:t>
            </a:r>
            <a:endParaRPr sz="1200"/>
          </a:p>
        </p:txBody>
      </p:sp>
      <p:pic>
        <p:nvPicPr>
          <p:cNvPr descr="British Airways logo" id="75" name="Google Shape;75;p1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3495" y="1862182"/>
            <a:ext cx="5097982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257754" y="242616"/>
            <a:ext cx="6598079" cy="33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lang="en-GB"/>
              <a:t>INSIGHTS FROM CUSTOMER REVIEWS</a:t>
            </a:r>
            <a:endParaRPr/>
          </a:p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257754" y="966356"/>
            <a:ext cx="8062059" cy="33218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574"/>
              </a:buClr>
              <a:buSzPts val="1500"/>
              <a:buNone/>
            </a:pP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From cleaning 1000 reviews given by the customers, we obtained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87C85"/>
              </a:buClr>
              <a:buSzPts val="1500"/>
              <a:buNone/>
            </a:pPr>
            <a:r>
              <a:rPr lang="en-GB" sz="1500">
                <a:solidFill>
                  <a:srgbClr val="387C85"/>
                </a:solidFill>
              </a:rPr>
              <a:t>Positive Reviews - 538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87C85"/>
              </a:buClr>
              <a:buSzPts val="1500"/>
              <a:buNone/>
            </a:pPr>
            <a:r>
              <a:rPr lang="en-GB" sz="1500">
                <a:solidFill>
                  <a:srgbClr val="387C85"/>
                </a:solidFill>
              </a:rPr>
              <a:t>Negative Reviews - 347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87C85"/>
              </a:buClr>
              <a:buSzPts val="1500"/>
              <a:buNone/>
            </a:pPr>
            <a:r>
              <a:rPr lang="en-GB" sz="1500">
                <a:solidFill>
                  <a:srgbClr val="387C85"/>
                </a:solidFill>
              </a:rPr>
              <a:t>Neutral Reviews – 115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500"/>
              <a:buNone/>
            </a:pPr>
            <a:r>
              <a:t/>
            </a:r>
            <a:endParaRPr sz="1500">
              <a:solidFill>
                <a:srgbClr val="387C8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83F57"/>
              </a:buClr>
              <a:buSzPts val="1200"/>
              <a:buNone/>
            </a:pPr>
            <a:r>
              <a:rPr lang="en-GB">
                <a:solidFill>
                  <a:srgbClr val="083F57"/>
                </a:solidFill>
              </a:rPr>
              <a:t>Word cloud of keywords used in reviews</a:t>
            </a:r>
            <a:endParaRPr>
              <a:solidFill>
                <a:srgbClr val="083F5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500"/>
              <a:buNone/>
            </a:pPr>
            <a:r>
              <a:t/>
            </a:r>
            <a:endParaRPr sz="1500">
              <a:solidFill>
                <a:srgbClr val="387C8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500"/>
              <a:buNone/>
            </a:pPr>
            <a:r>
              <a:t/>
            </a:r>
            <a:endParaRPr sz="1500">
              <a:solidFill>
                <a:srgbClr val="387C8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500"/>
              <a:buNone/>
            </a:pPr>
            <a:r>
              <a:t/>
            </a:r>
            <a:endParaRPr sz="1500">
              <a:solidFill>
                <a:srgbClr val="387C85"/>
              </a:solidFill>
            </a:endParaRPr>
          </a:p>
        </p:txBody>
      </p:sp>
      <p:pic>
        <p:nvPicPr>
          <p:cNvPr id="82" name="Google Shape;8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5058" y="1350656"/>
            <a:ext cx="3376531" cy="255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3063" y="3018234"/>
            <a:ext cx="3824456" cy="1771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