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18288000" cy="10287000"/>
  <p:embeddedFontLst>
    <p:embeddedFont>
      <p:font typeface="League Spartan"/>
      <p:regular r:id="rId17"/>
      <p:bold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Be Vietnam Pro SemiBold"/>
      <p:regular r:id="rId23"/>
      <p:bold r:id="rId24"/>
      <p:italic r:id="rId25"/>
      <p:boldItalic r:id="rId26"/>
    </p:embeddedFont>
    <p:embeddedFont>
      <p:font typeface="Be Vietnam Pro"/>
      <p:regular r:id="rId27"/>
      <p:bold r:id="rId28"/>
      <p:italic r:id="rId29"/>
      <p:boldItalic r:id="rId30"/>
    </p:embeddedFont>
    <p:embeddedFont>
      <p:font typeface="Be Vietnam Pro Light"/>
      <p:regular r:id="rId31"/>
      <p:bold r:id="rId32"/>
      <p:italic r:id="rId33"/>
      <p:boldItalic r:id="rId34"/>
    </p:embeddedFont>
    <p:embeddedFont>
      <p:font typeface="Be Vietnam Pro Medium"/>
      <p:regular r:id="rId35"/>
      <p:bold r:id="rId36"/>
      <p:italic r:id="rId37"/>
      <p:boldItalic r:id="rId38"/>
    </p:embeddedFont>
    <p:embeddedFont>
      <p:font typeface="Be Vietnam Pro Thin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VietnamProThin-bold.fntdata"/><Relationship Id="rId20" Type="http://schemas.openxmlformats.org/officeDocument/2006/relationships/font" Target="fonts/Raleway-bold.fntdata"/><Relationship Id="rId42" Type="http://schemas.openxmlformats.org/officeDocument/2006/relationships/font" Target="fonts/BeVietnamProThin-boldItalic.fntdata"/><Relationship Id="rId41" Type="http://schemas.openxmlformats.org/officeDocument/2006/relationships/font" Target="fonts/BeVietnamProThin-italic.fntdata"/><Relationship Id="rId22" Type="http://schemas.openxmlformats.org/officeDocument/2006/relationships/font" Target="fonts/Raleway-boldItalic.fntdata"/><Relationship Id="rId44" Type="http://schemas.openxmlformats.org/officeDocument/2006/relationships/font" Target="fonts/OpenSans-bold.fntdata"/><Relationship Id="rId21" Type="http://schemas.openxmlformats.org/officeDocument/2006/relationships/font" Target="fonts/Raleway-italic.fntdata"/><Relationship Id="rId43" Type="http://schemas.openxmlformats.org/officeDocument/2006/relationships/font" Target="fonts/OpenSans-regular.fntdata"/><Relationship Id="rId24" Type="http://schemas.openxmlformats.org/officeDocument/2006/relationships/font" Target="fonts/BeVietnamProSemiBold-bold.fntdata"/><Relationship Id="rId46" Type="http://schemas.openxmlformats.org/officeDocument/2006/relationships/font" Target="fonts/OpenSans-boldItalic.fntdata"/><Relationship Id="rId23" Type="http://schemas.openxmlformats.org/officeDocument/2006/relationships/font" Target="fonts/BeVietnamProSemiBold-regular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VietnamProSemiBold-boldItalic.fntdata"/><Relationship Id="rId25" Type="http://schemas.openxmlformats.org/officeDocument/2006/relationships/font" Target="fonts/BeVietnamProSemiBold-italic.fntdata"/><Relationship Id="rId28" Type="http://schemas.openxmlformats.org/officeDocument/2006/relationships/font" Target="fonts/BeVietnamPro-bold.fntdata"/><Relationship Id="rId27" Type="http://schemas.openxmlformats.org/officeDocument/2006/relationships/font" Target="fonts/BeVietnam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Vietnam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VietnamProLight-regular.fntdata"/><Relationship Id="rId30" Type="http://schemas.openxmlformats.org/officeDocument/2006/relationships/font" Target="fonts/BeVietnamPro-boldItalic.fntdata"/><Relationship Id="rId11" Type="http://schemas.openxmlformats.org/officeDocument/2006/relationships/slide" Target="slides/slide6.xml"/><Relationship Id="rId33" Type="http://schemas.openxmlformats.org/officeDocument/2006/relationships/font" Target="fonts/BeVietnamProLight-italic.fntdata"/><Relationship Id="rId10" Type="http://schemas.openxmlformats.org/officeDocument/2006/relationships/slide" Target="slides/slide5.xml"/><Relationship Id="rId32" Type="http://schemas.openxmlformats.org/officeDocument/2006/relationships/font" Target="fonts/BeVietnamProLight-bold.fntdata"/><Relationship Id="rId13" Type="http://schemas.openxmlformats.org/officeDocument/2006/relationships/slide" Target="slides/slide8.xml"/><Relationship Id="rId35" Type="http://schemas.openxmlformats.org/officeDocument/2006/relationships/font" Target="fonts/BeVietnamProMedium-regular.fntdata"/><Relationship Id="rId12" Type="http://schemas.openxmlformats.org/officeDocument/2006/relationships/slide" Target="slides/slide7.xml"/><Relationship Id="rId34" Type="http://schemas.openxmlformats.org/officeDocument/2006/relationships/font" Target="fonts/BeVietnamPro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BeVietnamProMedium-italic.fntdata"/><Relationship Id="rId14" Type="http://schemas.openxmlformats.org/officeDocument/2006/relationships/slide" Target="slides/slide9.xml"/><Relationship Id="rId36" Type="http://schemas.openxmlformats.org/officeDocument/2006/relationships/font" Target="fonts/BeVietnamProMedium-bold.fntdata"/><Relationship Id="rId17" Type="http://schemas.openxmlformats.org/officeDocument/2006/relationships/font" Target="fonts/LeagueSpartan-regular.fntdata"/><Relationship Id="rId39" Type="http://schemas.openxmlformats.org/officeDocument/2006/relationships/font" Target="fonts/BeVietnamProThin-regular.fntdata"/><Relationship Id="rId16" Type="http://schemas.openxmlformats.org/officeDocument/2006/relationships/slide" Target="slides/slide11.xml"/><Relationship Id="rId38" Type="http://schemas.openxmlformats.org/officeDocument/2006/relationships/font" Target="fonts/BeVietnamProMedium-boldItalic.fntdata"/><Relationship Id="rId19" Type="http://schemas.openxmlformats.org/officeDocument/2006/relationships/font" Target="fonts/Raleway-regular.fntdata"/><Relationship Id="rId18" Type="http://schemas.openxmlformats.org/officeDocument/2006/relationships/font" Target="fonts/LeagueSpart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4d56139d1_0_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24d56139d1_0_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4d56139d1_1_1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24d56139d1_1_1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4d56139d1_1_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24d56139d1_1_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4d56139d1_1_9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24d56139d1_1_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>
            <p:ph idx="2" type="pic"/>
          </p:nvPr>
        </p:nvSpPr>
        <p:spPr>
          <a:xfrm>
            <a:off x="-13750" y="0"/>
            <a:ext cx="18288000" cy="103146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1"/>
          <p:cNvSpPr txBox="1"/>
          <p:nvPr>
            <p:ph type="title"/>
          </p:nvPr>
        </p:nvSpPr>
        <p:spPr>
          <a:xfrm>
            <a:off x="1440000" y="8076000"/>
            <a:ext cx="15408000" cy="114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2"/>
          <p:cNvSpPr txBox="1"/>
          <p:nvPr>
            <p:ph hasCustomPrompt="1" type="title"/>
          </p:nvPr>
        </p:nvSpPr>
        <p:spPr>
          <a:xfrm>
            <a:off x="2568000" y="2934121"/>
            <a:ext cx="131520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2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568000" y="5532450"/>
            <a:ext cx="131520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1713379" y="2948650"/>
            <a:ext cx="1445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1713379" y="6051650"/>
            <a:ext cx="1445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7124350" y="2948650"/>
            <a:ext cx="1445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" name="Google Shape;57;p13"/>
          <p:cNvSpPr txBox="1"/>
          <p:nvPr>
            <p:ph idx="5" type="title"/>
          </p:nvPr>
        </p:nvSpPr>
        <p:spPr>
          <a:xfrm>
            <a:off x="7124350" y="6051650"/>
            <a:ext cx="1445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12535306" y="2920521"/>
            <a:ext cx="1445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9" name="Google Shape;59;p13"/>
          <p:cNvSpPr txBox="1"/>
          <p:nvPr>
            <p:ph idx="7" type="title"/>
          </p:nvPr>
        </p:nvSpPr>
        <p:spPr>
          <a:xfrm>
            <a:off x="12535306" y="6051650"/>
            <a:ext cx="1445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440000" y="3955700"/>
            <a:ext cx="46110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838550" y="3955700"/>
            <a:ext cx="46110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9" type="subTitle"/>
          </p:nvPr>
        </p:nvSpPr>
        <p:spPr>
          <a:xfrm>
            <a:off x="12237100" y="3955700"/>
            <a:ext cx="46110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3" type="subTitle"/>
          </p:nvPr>
        </p:nvSpPr>
        <p:spPr>
          <a:xfrm>
            <a:off x="1440000" y="7045700"/>
            <a:ext cx="46110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6838550" y="7045700"/>
            <a:ext cx="46110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5" type="subTitle"/>
          </p:nvPr>
        </p:nvSpPr>
        <p:spPr>
          <a:xfrm>
            <a:off x="12237100" y="7045700"/>
            <a:ext cx="46110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1596775" y="5391000"/>
            <a:ext cx="69852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1596775" y="7120338"/>
            <a:ext cx="69852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2" type="title"/>
          </p:nvPr>
        </p:nvSpPr>
        <p:spPr>
          <a:xfrm>
            <a:off x="5651400" y="1969028"/>
            <a:ext cx="69852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3" type="subTitle"/>
          </p:nvPr>
        </p:nvSpPr>
        <p:spPr>
          <a:xfrm>
            <a:off x="5651400" y="3698396"/>
            <a:ext cx="69852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4" type="title"/>
          </p:nvPr>
        </p:nvSpPr>
        <p:spPr>
          <a:xfrm>
            <a:off x="9706025" y="5391000"/>
            <a:ext cx="6985200" cy="15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5" type="subTitle"/>
          </p:nvPr>
        </p:nvSpPr>
        <p:spPr>
          <a:xfrm>
            <a:off x="9706025" y="7120338"/>
            <a:ext cx="69852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1440000" y="1070000"/>
            <a:ext cx="62478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440000" y="3008600"/>
            <a:ext cx="62478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5"/>
          <p:cNvSpPr/>
          <p:nvPr>
            <p:ph idx="2" type="pic"/>
          </p:nvPr>
        </p:nvSpPr>
        <p:spPr>
          <a:xfrm>
            <a:off x="12424100" y="1070000"/>
            <a:ext cx="4433400" cy="814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9" name="Google Shape;79;p15"/>
          <p:cNvSpPr/>
          <p:nvPr>
            <p:ph idx="3" type="pic"/>
          </p:nvPr>
        </p:nvSpPr>
        <p:spPr>
          <a:xfrm>
            <a:off x="1440000" y="5342600"/>
            <a:ext cx="6247800" cy="387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" name="Google Shape;80;p15"/>
          <p:cNvSpPr/>
          <p:nvPr>
            <p:ph idx="4" type="pic"/>
          </p:nvPr>
        </p:nvSpPr>
        <p:spPr>
          <a:xfrm>
            <a:off x="7839250" y="1070000"/>
            <a:ext cx="4433400" cy="814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8933400" y="2630850"/>
            <a:ext cx="7557000" cy="25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8933400" y="5250150"/>
            <a:ext cx="75570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1673400" y="1046400"/>
            <a:ext cx="6460200" cy="819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440050" y="2570250"/>
            <a:ext cx="7570800" cy="6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subTitle"/>
          </p:nvPr>
        </p:nvSpPr>
        <p:spPr>
          <a:xfrm>
            <a:off x="9277200" y="2570250"/>
            <a:ext cx="7570800" cy="6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440000" y="2049536"/>
            <a:ext cx="15408000" cy="19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subTitle"/>
          </p:nvPr>
        </p:nvSpPr>
        <p:spPr>
          <a:xfrm>
            <a:off x="1440000" y="4044535"/>
            <a:ext cx="15408000" cy="29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3" type="subTitle"/>
          </p:nvPr>
        </p:nvSpPr>
        <p:spPr>
          <a:xfrm>
            <a:off x="1440000" y="6996750"/>
            <a:ext cx="154080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1460659" y="5428640"/>
            <a:ext cx="46314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2" type="subTitle"/>
          </p:nvPr>
        </p:nvSpPr>
        <p:spPr>
          <a:xfrm>
            <a:off x="6829050" y="5428637"/>
            <a:ext cx="46314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3" type="subTitle"/>
          </p:nvPr>
        </p:nvSpPr>
        <p:spPr>
          <a:xfrm>
            <a:off x="12206028" y="5428643"/>
            <a:ext cx="46314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4" type="subTitle"/>
          </p:nvPr>
        </p:nvSpPr>
        <p:spPr>
          <a:xfrm>
            <a:off x="1460659" y="4211860"/>
            <a:ext cx="46314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5" type="subTitle"/>
          </p:nvPr>
        </p:nvSpPr>
        <p:spPr>
          <a:xfrm>
            <a:off x="6829050" y="4211860"/>
            <a:ext cx="46314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6" type="subTitle"/>
          </p:nvPr>
        </p:nvSpPr>
        <p:spPr>
          <a:xfrm>
            <a:off x="12206028" y="4211860"/>
            <a:ext cx="46314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1440000" y="2328061"/>
            <a:ext cx="59340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440000" y="3249393"/>
            <a:ext cx="59340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3" type="subTitle"/>
          </p:nvPr>
        </p:nvSpPr>
        <p:spPr>
          <a:xfrm>
            <a:off x="9357301" y="3249393"/>
            <a:ext cx="59340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4" type="subTitle"/>
          </p:nvPr>
        </p:nvSpPr>
        <p:spPr>
          <a:xfrm>
            <a:off x="1440000" y="6809845"/>
            <a:ext cx="59340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5" type="subTitle"/>
          </p:nvPr>
        </p:nvSpPr>
        <p:spPr>
          <a:xfrm>
            <a:off x="9357301" y="6809845"/>
            <a:ext cx="5934000" cy="22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6" type="subTitle"/>
          </p:nvPr>
        </p:nvSpPr>
        <p:spPr>
          <a:xfrm>
            <a:off x="1440000" y="5888535"/>
            <a:ext cx="59340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7" type="subTitle"/>
          </p:nvPr>
        </p:nvSpPr>
        <p:spPr>
          <a:xfrm>
            <a:off x="9357300" y="2328061"/>
            <a:ext cx="59340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8" type="subTitle"/>
          </p:nvPr>
        </p:nvSpPr>
        <p:spPr>
          <a:xfrm>
            <a:off x="9357300" y="5888535"/>
            <a:ext cx="59340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aleway"/>
              <a:buNone/>
              <a:defRPr sz="4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>
            <p:ph type="ctrTitle"/>
          </p:nvPr>
        </p:nvSpPr>
        <p:spPr>
          <a:xfrm>
            <a:off x="3018300" y="2020050"/>
            <a:ext cx="12251400" cy="41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2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400"/>
              <a:buNone/>
              <a:defRPr sz="10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621900" y="7500350"/>
            <a:ext cx="50442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828802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1440000" y="3257757"/>
            <a:ext cx="44550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2" type="subTitle"/>
          </p:nvPr>
        </p:nvSpPr>
        <p:spPr>
          <a:xfrm>
            <a:off x="6907209" y="3257757"/>
            <a:ext cx="44550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3" type="subTitle"/>
          </p:nvPr>
        </p:nvSpPr>
        <p:spPr>
          <a:xfrm>
            <a:off x="1440000" y="6812458"/>
            <a:ext cx="44574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4" type="subTitle"/>
          </p:nvPr>
        </p:nvSpPr>
        <p:spPr>
          <a:xfrm>
            <a:off x="6907209" y="6812458"/>
            <a:ext cx="44574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5" type="subTitle"/>
          </p:nvPr>
        </p:nvSpPr>
        <p:spPr>
          <a:xfrm>
            <a:off x="12384217" y="3257757"/>
            <a:ext cx="44550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6" type="subTitle"/>
          </p:nvPr>
        </p:nvSpPr>
        <p:spPr>
          <a:xfrm>
            <a:off x="12384217" y="6812458"/>
            <a:ext cx="4455000" cy="24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7" type="subTitle"/>
          </p:nvPr>
        </p:nvSpPr>
        <p:spPr>
          <a:xfrm>
            <a:off x="1440000" y="2566368"/>
            <a:ext cx="4457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8" type="subTitle"/>
          </p:nvPr>
        </p:nvSpPr>
        <p:spPr>
          <a:xfrm>
            <a:off x="6907200" y="2566368"/>
            <a:ext cx="4457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9" type="subTitle"/>
          </p:nvPr>
        </p:nvSpPr>
        <p:spPr>
          <a:xfrm>
            <a:off x="12384200" y="2566368"/>
            <a:ext cx="4457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3" type="subTitle"/>
          </p:nvPr>
        </p:nvSpPr>
        <p:spPr>
          <a:xfrm>
            <a:off x="1440000" y="6124205"/>
            <a:ext cx="4457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4" type="subTitle"/>
          </p:nvPr>
        </p:nvSpPr>
        <p:spPr>
          <a:xfrm>
            <a:off x="6907200" y="6124205"/>
            <a:ext cx="4457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5" type="subTitle"/>
          </p:nvPr>
        </p:nvSpPr>
        <p:spPr>
          <a:xfrm>
            <a:off x="12384200" y="6124205"/>
            <a:ext cx="4457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1440000" y="2464400"/>
            <a:ext cx="153420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1828802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>
            <p:ph type="ctrTitle"/>
          </p:nvPr>
        </p:nvSpPr>
        <p:spPr>
          <a:xfrm>
            <a:off x="5365800" y="1070000"/>
            <a:ext cx="75564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5365800" y="2987050"/>
            <a:ext cx="7556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7"/>
          <p:cNvSpPr txBox="1"/>
          <p:nvPr/>
        </p:nvSpPr>
        <p:spPr>
          <a:xfrm>
            <a:off x="4942500" y="6993850"/>
            <a:ext cx="8403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-IN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-IN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b="1" i="0" lang="en-IN" sz="2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i="0" lang="en-IN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b="1" i="0" lang="en-IN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Flaticon</a:t>
            </a:r>
            <a:r>
              <a:rPr b="1" i="0" lang="en-IN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i="0" lang="en-IN" sz="2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Freepik</a:t>
            </a:r>
            <a:endParaRPr b="1" i="0" sz="2000" u="sng" cap="none" strike="noStrike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8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 type="obj">
  <p:cSld name="OBJECT">
    <p:bg>
      <p:bgPr>
        <a:solidFill>
          <a:srgbClr val="1A1E2A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13167361" y="9566910"/>
            <a:ext cx="4206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29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type="title"/>
          </p:nvPr>
        </p:nvSpPr>
        <p:spPr>
          <a:xfrm>
            <a:off x="8400100" y="5257731"/>
            <a:ext cx="7887000" cy="21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4"/>
          <p:cNvSpPr txBox="1"/>
          <p:nvPr>
            <p:ph idx="2" type="title"/>
          </p:nvPr>
        </p:nvSpPr>
        <p:spPr>
          <a:xfrm>
            <a:off x="8639850" y="3120950"/>
            <a:ext cx="1978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8000">
                <a:solidFill>
                  <a:schemeClr val="accent1"/>
                </a:solidFill>
                <a:latin typeface="Be Vietnam Pro Thin"/>
                <a:ea typeface="Be Vietnam Pro Thin"/>
                <a:cs typeface="Be Vietnam Pro Thin"/>
                <a:sym typeface="Be Vietnam Pro Th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4"/>
          <p:cNvSpPr/>
          <p:nvPr>
            <p:ph idx="3" type="pic"/>
          </p:nvPr>
        </p:nvSpPr>
        <p:spPr>
          <a:xfrm>
            <a:off x="1443550" y="1070000"/>
            <a:ext cx="6162600" cy="814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rgbClr val="1A1E2A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90424" y="506210"/>
            <a:ext cx="29541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914400" y="2366010"/>
            <a:ext cx="16459200" cy="6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1"/>
          <p:cNvSpPr txBox="1"/>
          <p:nvPr>
            <p:ph idx="12" type="sldNum"/>
          </p:nvPr>
        </p:nvSpPr>
        <p:spPr>
          <a:xfrm>
            <a:off x="13167361" y="9566910"/>
            <a:ext cx="4206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90424" y="506210"/>
            <a:ext cx="29541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i="0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70" name="Google Shape;170;p32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13167361" y="9566910"/>
            <a:ext cx="4206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40000" y="2123400"/>
            <a:ext cx="1540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subTitle"/>
          </p:nvPr>
        </p:nvSpPr>
        <p:spPr>
          <a:xfrm>
            <a:off x="9293450" y="5453100"/>
            <a:ext cx="5496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subTitle"/>
          </p:nvPr>
        </p:nvSpPr>
        <p:spPr>
          <a:xfrm>
            <a:off x="1440000" y="5453113"/>
            <a:ext cx="54966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3" type="subTitle"/>
          </p:nvPr>
        </p:nvSpPr>
        <p:spPr>
          <a:xfrm>
            <a:off x="1440000" y="4472207"/>
            <a:ext cx="54966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4" type="subTitle"/>
          </p:nvPr>
        </p:nvSpPr>
        <p:spPr>
          <a:xfrm>
            <a:off x="9293450" y="4472207"/>
            <a:ext cx="54966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36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4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 txBox="1"/>
          <p:nvPr>
            <p:ph type="title"/>
          </p:nvPr>
        </p:nvSpPr>
        <p:spPr>
          <a:xfrm>
            <a:off x="1430200" y="2031650"/>
            <a:ext cx="7704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430200" y="3298150"/>
            <a:ext cx="7704000" cy="49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36" name="Google Shape;36;p8"/>
          <p:cNvSpPr/>
          <p:nvPr>
            <p:ph idx="2" type="pic"/>
          </p:nvPr>
        </p:nvSpPr>
        <p:spPr>
          <a:xfrm>
            <a:off x="10126050" y="1070000"/>
            <a:ext cx="6732000" cy="814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type="title"/>
          </p:nvPr>
        </p:nvSpPr>
        <p:spPr>
          <a:xfrm>
            <a:off x="4334300" y="2614200"/>
            <a:ext cx="9619200" cy="50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/>
          <p:nvPr>
            <p:ph type="title"/>
          </p:nvPr>
        </p:nvSpPr>
        <p:spPr>
          <a:xfrm>
            <a:off x="4403625" y="3169747"/>
            <a:ext cx="94806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3" name="Google Shape;43;p10"/>
          <p:cNvSpPr txBox="1"/>
          <p:nvPr>
            <p:ph idx="1" type="subTitle"/>
          </p:nvPr>
        </p:nvSpPr>
        <p:spPr>
          <a:xfrm>
            <a:off x="4403775" y="4855853"/>
            <a:ext cx="94806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A1E2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30200" y="890050"/>
            <a:ext cx="154278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 Vietnam Pro Medium"/>
              <a:buNone/>
              <a:defRPr b="0" i="0" sz="6000" u="none" cap="none" strike="noStrike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b="0" i="0" sz="7000" u="none" cap="none" strike="noStrike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b="0" i="0" sz="7000" u="none" cap="none" strike="noStrike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b="0" i="0" sz="7000" u="none" cap="none" strike="noStrike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b="0" i="0" sz="7000" u="none" cap="none" strike="noStrike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b="0" i="0" sz="7000" u="none" cap="none" strike="noStrike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b="0" i="0" sz="7000" u="none" cap="none" strike="noStrike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b="0" i="0" sz="7000" u="none" cap="none" strike="noStrike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Be Vietnam Pro Medium"/>
              <a:buNone/>
              <a:defRPr b="0" i="0" sz="7000" u="none" cap="none" strike="noStrike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30200" y="2304950"/>
            <a:ext cx="15427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●"/>
              <a:defRPr b="0" i="0" sz="28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○"/>
              <a:defRPr b="0" i="0" sz="28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■"/>
              <a:defRPr b="0" i="0" sz="28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●"/>
              <a:defRPr b="0" i="0" sz="28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○"/>
              <a:defRPr b="0" i="0" sz="28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■"/>
              <a:defRPr b="0" i="0" sz="28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●"/>
              <a:defRPr b="0" i="0" sz="28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○"/>
              <a:defRPr b="0" i="0" sz="28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"/>
              <a:buChar char="■"/>
              <a:defRPr b="0" i="0" sz="2800" u="none" cap="none" strike="noStrike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hyperlink" Target="https://www.gradio.app/" TargetMode="External"/><Relationship Id="rId5" Type="http://schemas.openxmlformats.org/officeDocument/2006/relationships/hyperlink" Target="https://ai.google.dev/api/all-methods" TargetMode="External"/><Relationship Id="rId6" Type="http://schemas.openxmlformats.org/officeDocument/2006/relationships/hyperlink" Target="https://aistudio.google.com/app/apikey" TargetMode="External"/><Relationship Id="rId7" Type="http://schemas.openxmlformats.org/officeDocument/2006/relationships/hyperlink" Target="https://www.geeksforgeeks.org/" TargetMode="External"/><Relationship Id="rId8" Type="http://schemas.openxmlformats.org/officeDocument/2006/relationships/hyperlink" Target="https://medium.com/latinxinai/simple-chatbot-gradio-google-gemini-api-4ce02fbaf09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33"/>
          <p:cNvSpPr txBox="1"/>
          <p:nvPr>
            <p:ph idx="4294967295" type="title"/>
          </p:nvPr>
        </p:nvSpPr>
        <p:spPr>
          <a:xfrm>
            <a:off x="1042150" y="3102525"/>
            <a:ext cx="169266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-IN">
                <a:latin typeface="Be Vietnam Pro"/>
                <a:ea typeface="Be Vietnam Pro"/>
                <a:cs typeface="Be Vietnam Pro"/>
                <a:sym typeface="Be Vietnam Pro"/>
              </a:rPr>
              <a:t>GenAI for Content Creation and Marketing</a:t>
            </a:r>
            <a:endParaRPr b="1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b="1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79" name="Google Shape;179;p33"/>
          <p:cNvSpPr txBox="1"/>
          <p:nvPr>
            <p:ph idx="4294967295" type="title"/>
          </p:nvPr>
        </p:nvSpPr>
        <p:spPr>
          <a:xfrm>
            <a:off x="4590575" y="8603397"/>
            <a:ext cx="94806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i="1" lang="en-IN" sz="3100">
                <a:latin typeface="Be Vietnam Pro Light"/>
                <a:ea typeface="Be Vietnam Pro Light"/>
                <a:cs typeface="Be Vietnam Pro Light"/>
                <a:sym typeface="Be Vietnam Pro Light"/>
              </a:rPr>
              <a:t>Dhairya Khania, Shardul Gore, Gaurav Sahu, Athar Sayed</a:t>
            </a:r>
            <a:r>
              <a:rPr i="1" lang="en-IN" sz="3100">
                <a:latin typeface="Be Vietnam Pro Light"/>
                <a:ea typeface="Be Vietnam Pro Light"/>
                <a:cs typeface="Be Vietnam Pro Light"/>
                <a:sym typeface="Be Vietnam Pro Light"/>
              </a:rPr>
              <a:t>, M.Tech AI</a:t>
            </a:r>
            <a:endParaRPr i="1" sz="3100">
              <a:latin typeface="Be Vietnam Pro Light"/>
              <a:ea typeface="Be Vietnam Pro Light"/>
              <a:cs typeface="Be Vietnam Pro Light"/>
              <a:sym typeface="Be Vietnam Pro Light"/>
            </a:endParaRPr>
          </a:p>
        </p:txBody>
      </p:sp>
      <p:sp>
        <p:nvSpPr>
          <p:cNvPr id="180" name="Google Shape;180;p33"/>
          <p:cNvSpPr txBox="1"/>
          <p:nvPr>
            <p:ph idx="4294967295" type="title"/>
          </p:nvPr>
        </p:nvSpPr>
        <p:spPr>
          <a:xfrm>
            <a:off x="4288050" y="5818547"/>
            <a:ext cx="94806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IN" sz="5200">
                <a:latin typeface="Be Vietnam Pro"/>
                <a:ea typeface="Be Vietnam Pro"/>
                <a:cs typeface="Be Vietnam Pro"/>
                <a:sym typeface="Be Vietnam Pro"/>
              </a:rPr>
              <a:t>CodeBots</a:t>
            </a:r>
            <a:endParaRPr b="1" sz="5200"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en-IN" sz="3700">
                <a:latin typeface="Be Vietnam Pro"/>
                <a:ea typeface="Be Vietnam Pro"/>
                <a:cs typeface="Be Vietnam Pro"/>
                <a:sym typeface="Be Vietnam Pro"/>
              </a:rPr>
              <a:t>[</a:t>
            </a:r>
            <a:r>
              <a:rPr b="1" lang="en-IN" sz="3700">
                <a:latin typeface="Be Vietnam Pro"/>
                <a:ea typeface="Be Vietnam Pro"/>
                <a:cs typeface="Be Vietnam Pro"/>
                <a:sym typeface="Be Vietnam Pro"/>
              </a:rPr>
              <a:t>G031]</a:t>
            </a:r>
            <a:endParaRPr b="1" sz="370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3575" y="128662"/>
            <a:ext cx="2232899" cy="153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600" y="428362"/>
            <a:ext cx="6722375" cy="9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52" name="Google Shape;2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>
            <p:ph idx="4294967295" type="title"/>
          </p:nvPr>
        </p:nvSpPr>
        <p:spPr>
          <a:xfrm>
            <a:off x="1104085" y="520450"/>
            <a:ext cx="140877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sz="6200"/>
              <a:t>Future Potential and Conclusion</a:t>
            </a:r>
            <a:endParaRPr sz="6200"/>
          </a:p>
        </p:txBody>
      </p:sp>
      <p:sp>
        <p:nvSpPr>
          <p:cNvPr id="254" name="Google Shape;254;p42"/>
          <p:cNvSpPr txBox="1"/>
          <p:nvPr/>
        </p:nvSpPr>
        <p:spPr>
          <a:xfrm>
            <a:off x="417575" y="2012300"/>
            <a:ext cx="17637900" cy="9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785495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G</a:t>
            </a:r>
            <a:r>
              <a:rPr lang="en-IN" sz="3500">
                <a:solidFill>
                  <a:srgbClr val="FFFFFF"/>
                </a:solidFill>
              </a:rPr>
              <a:t>enerative AI transforms personalized marketing by automating content creation and delivering</a:t>
            </a:r>
            <a:r>
              <a:rPr lang="en-IN" sz="3500">
                <a:solidFill>
                  <a:srgbClr val="FFFFFF"/>
                </a:solidFill>
              </a:rPr>
              <a:t> </a:t>
            </a:r>
            <a:r>
              <a:rPr lang="en-IN" sz="3500">
                <a:solidFill>
                  <a:srgbClr val="FFFFFF"/>
                </a:solidFill>
              </a:rPr>
              <a:t>real-time</a:t>
            </a:r>
            <a:r>
              <a:rPr lang="en-IN" sz="3500">
                <a:solidFill>
                  <a:srgbClr val="FFFFFF"/>
                </a:solidFill>
              </a:rPr>
              <a:t>,</a:t>
            </a:r>
            <a:r>
              <a:rPr lang="en-IN" sz="3500">
                <a:solidFill>
                  <a:srgbClr val="FFFFFF"/>
                </a:solidFill>
              </a:rPr>
              <a:t>tailore</a:t>
            </a:r>
            <a:r>
              <a:rPr lang="en-IN" sz="3500">
                <a:solidFill>
                  <a:srgbClr val="FFFFFF"/>
                </a:solidFill>
              </a:rPr>
              <a:t>d </a:t>
            </a:r>
            <a:r>
              <a:rPr lang="en-IN" sz="3500">
                <a:solidFill>
                  <a:srgbClr val="FFFFFF"/>
                </a:solidFill>
              </a:rPr>
              <a:t>experiences.Continuous improvements in data integration, AI optimization, and ethical standards will enhance personalization accuracy and customer satisfaction.</a:t>
            </a:r>
            <a:endParaRPr sz="3500">
              <a:solidFill>
                <a:srgbClr val="FFFFFF"/>
              </a:solidFill>
            </a:endParaRPr>
          </a:p>
          <a:p>
            <a:pPr indent="0" lvl="0" marL="0" marR="785495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12700" marR="785495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The adoption of AI-driven marketing will lead to: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marR="785495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Higher engagement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marR="78549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Increased conversions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marR="78549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Stronger customer loyalty</a:t>
            </a:r>
            <a:endParaRPr sz="3500">
              <a:solidFill>
                <a:srgbClr val="FFFFFF"/>
              </a:solidFill>
            </a:endParaRPr>
          </a:p>
          <a:p>
            <a:pPr indent="0" lvl="0" marL="12700" marR="785495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Long-term growth and competitive advantage will be achieved through efficient, customer-centric marketing strategies.</a:t>
            </a:r>
            <a:endParaRPr sz="3500">
              <a:solidFill>
                <a:srgbClr val="FFFFFF"/>
              </a:solidFill>
            </a:endParaRPr>
          </a:p>
          <a:p>
            <a:pPr indent="0" lvl="0" marL="12700" marR="785495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457200" marR="785495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12700" marR="785495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60" name="Google Shape;2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219200" y="647700"/>
            <a:ext cx="5715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-IN" sz="6200" u="none" cap="none" strike="noStrike">
                <a:solidFill>
                  <a:srgbClr val="FFFFFF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References</a:t>
            </a:r>
            <a:endParaRPr b="0" i="0" sz="6200" u="none" cap="none" strike="noStrike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1219200" y="2781300"/>
            <a:ext cx="16640700" cy="6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IN" sz="3500" u="sng">
                <a:solidFill>
                  <a:schemeClr val="hlink"/>
                </a:solidFill>
                <a:hlinkClick r:id="rId4"/>
              </a:rPr>
              <a:t>https://www.gradio.app/</a:t>
            </a:r>
            <a:endParaRPr sz="350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IN" sz="3500" u="sng">
                <a:solidFill>
                  <a:schemeClr val="hlink"/>
                </a:solidFill>
                <a:hlinkClick r:id="rId5"/>
              </a:rPr>
              <a:t>https://ai.google.dev/api/all-methods</a:t>
            </a:r>
            <a:endParaRPr sz="350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IN" sz="3500" u="sng">
                <a:solidFill>
                  <a:schemeClr val="hlink"/>
                </a:solidFill>
                <a:hlinkClick r:id="rId6"/>
              </a:rPr>
              <a:t>https://aistudio.google.com/app/apikey</a:t>
            </a:r>
            <a:endParaRPr sz="350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IN" sz="3500" u="sng">
                <a:solidFill>
                  <a:schemeClr val="hlink"/>
                </a:solidFill>
                <a:hlinkClick r:id="rId7"/>
              </a:rPr>
              <a:t>https://www.geeksforgeeks.org/</a:t>
            </a:r>
            <a:endParaRPr sz="3500">
              <a:solidFill>
                <a:srgbClr val="FFFFFF"/>
              </a:solidFill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IN" sz="3500" u="sng">
                <a:solidFill>
                  <a:schemeClr val="hlink"/>
                </a:solidFill>
                <a:hlinkClick r:id="rId8"/>
              </a:rPr>
              <a:t>https://medium.com/latinxinai/simple-chatbot-gradio-google-gemini-api-4ce02fbaf09f</a:t>
            </a:r>
            <a:endParaRPr sz="3500">
              <a:solidFill>
                <a:srgbClr val="FFFFFF"/>
              </a:solidFill>
            </a:endParaRPr>
          </a:p>
          <a:p>
            <a:pPr indent="0" lvl="0" marL="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>
            <p:ph idx="4294967295" type="title"/>
          </p:nvPr>
        </p:nvSpPr>
        <p:spPr>
          <a:xfrm>
            <a:off x="1219200" y="495300"/>
            <a:ext cx="117255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sz="6200"/>
              <a:t>Road Map</a:t>
            </a:r>
            <a:endParaRPr sz="6200"/>
          </a:p>
        </p:txBody>
      </p:sp>
      <p:sp>
        <p:nvSpPr>
          <p:cNvPr id="190" name="Google Shape;190;p34"/>
          <p:cNvSpPr txBox="1"/>
          <p:nvPr/>
        </p:nvSpPr>
        <p:spPr>
          <a:xfrm>
            <a:off x="1219200" y="2781300"/>
            <a:ext cx="7696200" cy="4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685799" lvl="0" marL="698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b="0" i="0" lang="en-IN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799" lvl="0" marL="698500" marR="0" rtl="0" algn="l">
              <a:lnSpc>
                <a:spcPct val="150000"/>
              </a:lnSpc>
              <a:spcBef>
                <a:spcPts val="675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b="0" i="0" lang="en-IN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Analysis 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799" lvl="0" marL="698500" marR="0" rtl="0" algn="l">
              <a:lnSpc>
                <a:spcPct val="150000"/>
              </a:lnSpc>
              <a:spcBef>
                <a:spcPts val="575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b="0" i="0" lang="en-IN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Detailed solution 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799" lvl="0" marL="698500" marR="0" rtl="0" algn="l">
              <a:lnSpc>
                <a:spcPct val="150000"/>
              </a:lnSpc>
              <a:spcBef>
                <a:spcPts val="575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b="0" i="0" lang="en-IN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scope/ Conclusion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799" lvl="0" marL="698500" marR="0" rtl="0" algn="l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rgbClr val="FFFFFF"/>
              </a:buClr>
              <a:buSzPts val="1969"/>
              <a:buFont typeface="Arial"/>
              <a:buChar char="●"/>
            </a:pPr>
            <a:r>
              <a:rPr b="0" i="0" lang="en-IN" sz="3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3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96" name="Google Shape;19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5"/>
          <p:cNvSpPr txBox="1"/>
          <p:nvPr/>
        </p:nvSpPr>
        <p:spPr>
          <a:xfrm>
            <a:off x="1136262" y="371767"/>
            <a:ext cx="739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-IN" sz="6200" u="none" cap="none" strike="noStrike">
                <a:solidFill>
                  <a:srgbClr val="FFFFFF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rPr>
              <a:t>Introduction</a:t>
            </a:r>
            <a:endParaRPr b="0" i="0" sz="1600" u="none" cap="none" strike="noStrike">
              <a:solidFill>
                <a:srgbClr val="FFFFFF"/>
              </a:solidFill>
              <a:latin typeface="Be Vietnam Pro Medium"/>
              <a:ea typeface="Be Vietnam Pro Medium"/>
              <a:cs typeface="Be Vietnam Pro Medium"/>
              <a:sym typeface="Be Vietnam Pro Medium"/>
            </a:endParaRPr>
          </a:p>
        </p:txBody>
      </p:sp>
      <p:sp>
        <p:nvSpPr>
          <p:cNvPr id="198" name="Google Shape;198;p35"/>
          <p:cNvSpPr txBox="1"/>
          <p:nvPr>
            <p:ph idx="4294967295" type="title"/>
          </p:nvPr>
        </p:nvSpPr>
        <p:spPr>
          <a:xfrm>
            <a:off x="227625" y="655975"/>
            <a:ext cx="17640000" cy="10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0" marR="508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0" marR="508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/>
          </a:p>
          <a:p>
            <a:pPr indent="0" lvl="0" marL="0" marR="508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3500"/>
              <a:t>Generative AI (GenAI) is transforming content creation and marketing by leveraging machine learning to produce high-quality, personalized content efficiently.</a:t>
            </a:r>
            <a:endParaRPr sz="3500"/>
          </a:p>
          <a:p>
            <a:pPr indent="0" lvl="0" marL="12700" marR="508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12700" marR="508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/>
              <a:t>Key Benefits</a:t>
            </a:r>
            <a:endParaRPr sz="3500"/>
          </a:p>
          <a:p>
            <a:pPr indent="0" lvl="0" marL="12700" marR="508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/>
              <a:t>Automated Content Generation:</a:t>
            </a:r>
            <a:endParaRPr sz="3500"/>
          </a:p>
          <a:p>
            <a:pPr indent="-450850" lvl="0" marL="457200" marR="508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IN" sz="3500"/>
              <a:t>Write blog posts, social media updates, and product descriptions automatically.</a:t>
            </a:r>
            <a:endParaRPr sz="3500"/>
          </a:p>
          <a:p>
            <a:pPr indent="-450850" lvl="0" marL="457200" marR="508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IN" sz="3500"/>
              <a:t>Assist in creative brainstorming.</a:t>
            </a:r>
            <a:endParaRPr sz="3500"/>
          </a:p>
          <a:p>
            <a:pPr indent="0" lvl="0" marL="12700" marR="508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457200" marR="508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508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/>
          </a:p>
          <a:p>
            <a:pPr indent="0" lvl="0" marL="0" marR="508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36262" y="371767"/>
            <a:ext cx="739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-IN" sz="6200" u="none" cap="none" strike="noStrike">
                <a:solidFill>
                  <a:srgbClr val="FFFFFF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rPr>
              <a:t>Introduction</a:t>
            </a:r>
            <a:endParaRPr b="0" i="0" sz="1600" u="none" cap="none" strike="noStrike">
              <a:solidFill>
                <a:srgbClr val="FFFFFF"/>
              </a:solidFill>
              <a:latin typeface="Be Vietnam Pro Medium"/>
              <a:ea typeface="Be Vietnam Pro Medium"/>
              <a:cs typeface="Be Vietnam Pro Medium"/>
              <a:sym typeface="Be Vietnam Pro Medium"/>
            </a:endParaRPr>
          </a:p>
        </p:txBody>
      </p:sp>
      <p:sp>
        <p:nvSpPr>
          <p:cNvPr id="206" name="Google Shape;206;p36"/>
          <p:cNvSpPr txBox="1"/>
          <p:nvPr>
            <p:ph idx="4294967295" type="title"/>
          </p:nvPr>
        </p:nvSpPr>
        <p:spPr>
          <a:xfrm>
            <a:off x="160375" y="1479600"/>
            <a:ext cx="18043500" cy="8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0" marR="508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/>
          </a:p>
          <a:p>
            <a:pPr indent="0" lvl="0" marL="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/>
          </a:p>
          <a:p>
            <a:pPr indent="0" lvl="0" marL="1270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3500"/>
              <a:t>Personalization:</a:t>
            </a:r>
            <a:endParaRPr sz="3500"/>
          </a:p>
          <a:p>
            <a:pPr indent="-450850" lvl="0" marL="45720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IN" sz="3500"/>
              <a:t>Tailor messages based on individual preferences.</a:t>
            </a:r>
            <a:endParaRPr sz="3500"/>
          </a:p>
          <a:p>
            <a:pPr indent="-450850" lvl="0" marL="45720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IN" sz="3500"/>
              <a:t>Adapt content in real-time for user engagement.</a:t>
            </a:r>
            <a:endParaRPr sz="3500"/>
          </a:p>
          <a:p>
            <a:pPr indent="0" lvl="0" marL="45720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45720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3500"/>
              <a:t>Enhanced Customer Experience:</a:t>
            </a:r>
            <a:endParaRPr sz="3500"/>
          </a:p>
          <a:p>
            <a:pPr indent="-450850" lvl="0" marL="45720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IN" sz="3500"/>
              <a:t>Create interactive and engaging content.</a:t>
            </a:r>
            <a:endParaRPr sz="3500"/>
          </a:p>
          <a:p>
            <a:pPr indent="-450850" lvl="0" marL="457200" marR="508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IN" sz="3500"/>
              <a:t>Maintain brand consistency.</a:t>
            </a:r>
            <a:endParaRPr sz="3500"/>
          </a:p>
          <a:p>
            <a:pPr indent="0" lvl="0" marL="0" marR="508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500"/>
          </a:p>
          <a:p>
            <a:pPr indent="0" lvl="0" marL="0" marR="508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>
            <p:ph idx="4294967295" type="title"/>
          </p:nvPr>
        </p:nvSpPr>
        <p:spPr>
          <a:xfrm>
            <a:off x="1129507" y="546350"/>
            <a:ext cx="14011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sz="6000"/>
              <a:t>Problem Analysis</a:t>
            </a:r>
            <a:endParaRPr sz="6000"/>
          </a:p>
        </p:txBody>
      </p:sp>
      <p:sp>
        <p:nvSpPr>
          <p:cNvPr id="214" name="Google Shape;214;p37"/>
          <p:cNvSpPr txBox="1"/>
          <p:nvPr/>
        </p:nvSpPr>
        <p:spPr>
          <a:xfrm>
            <a:off x="188225" y="2074550"/>
            <a:ext cx="17998800" cy="7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Problem: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Generic marketing content leads to low engagement, poor conversions, and customer dissatisfaction.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Manual personalization is time-consuming and resource-intensive.</a:t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Hypothesis: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Generative AI can automate personalized content creation, boosting engagement, conversions, and customer satisfaction.</a:t>
            </a:r>
            <a:endParaRPr sz="3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>
            <p:ph idx="4294967295" type="title"/>
          </p:nvPr>
        </p:nvSpPr>
        <p:spPr>
          <a:xfrm>
            <a:off x="1129507" y="546350"/>
            <a:ext cx="14011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sz="6000"/>
              <a:t>Problem Analysis</a:t>
            </a:r>
            <a:endParaRPr sz="6000"/>
          </a:p>
        </p:txBody>
      </p:sp>
      <p:sp>
        <p:nvSpPr>
          <p:cNvPr id="222" name="Google Shape;222;p38"/>
          <p:cNvSpPr txBox="1"/>
          <p:nvPr/>
        </p:nvSpPr>
        <p:spPr>
          <a:xfrm>
            <a:off x="188225" y="2074550"/>
            <a:ext cx="17998800" cy="8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chemeClr val="dk1"/>
                </a:solidFill>
              </a:rPr>
              <a:t>Impact: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IN" sz="3500">
                <a:solidFill>
                  <a:schemeClr val="dk1"/>
                </a:solidFill>
              </a:rPr>
              <a:t>Low engagement &amp; conversion rates due to irrelevant content.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IN" sz="3500">
                <a:solidFill>
                  <a:schemeClr val="dk1"/>
                </a:solidFill>
              </a:rPr>
              <a:t>Wasted marketing resources.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IN" sz="3500">
                <a:solidFill>
                  <a:schemeClr val="dk1"/>
                </a:solidFill>
              </a:rPr>
              <a:t>Competitive disadvantage for businesses not using AI-driven personalization.</a:t>
            </a:r>
            <a:endParaRPr sz="3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Why It’s Not Solved Yet: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Complex personalization at scale.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Data privacy concerns.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Lack of expertise and resources.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Difficulty in real-time adaptation.</a:t>
            </a:r>
            <a:endParaRPr sz="3500">
              <a:solidFill>
                <a:srgbClr val="FFFFFF"/>
              </a:solidFill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261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>
            <p:ph idx="4294967295" type="title"/>
          </p:nvPr>
        </p:nvSpPr>
        <p:spPr>
          <a:xfrm>
            <a:off x="1236665" y="521200"/>
            <a:ext cx="70773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sz="6000"/>
              <a:t>Detailed</a:t>
            </a:r>
            <a:r>
              <a:rPr lang="en-IN" sz="6200"/>
              <a:t> </a:t>
            </a:r>
            <a:r>
              <a:rPr lang="en-IN" sz="6000"/>
              <a:t>solution</a:t>
            </a:r>
            <a:endParaRPr sz="6000"/>
          </a:p>
        </p:txBody>
      </p:sp>
      <p:sp>
        <p:nvSpPr>
          <p:cNvPr id="230" name="Google Shape;230;p39"/>
          <p:cNvSpPr txBox="1"/>
          <p:nvPr/>
        </p:nvSpPr>
        <p:spPr>
          <a:xfrm>
            <a:off x="432425" y="2260525"/>
            <a:ext cx="15498600" cy="8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Solution:</a:t>
            </a:r>
            <a:endParaRPr sz="3500">
              <a:solidFill>
                <a:srgbClr val="FFFFFF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Use Generative AI to automatically create personalized content (emails, ads, social posts).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Real-time personalization based on customer data, behavior, and preferences.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Predictive analytics for product recommendations and dynamic content.</a:t>
            </a:r>
            <a:endParaRPr sz="3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Target Audience:</a:t>
            </a:r>
            <a:endParaRPr sz="3500">
              <a:solidFill>
                <a:srgbClr val="FFFFFF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E-commerce: Personalized product recommendations.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Digital Marketers: Scalable, automated content creation.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SMEs: Cost-effective personalized marketing.</a:t>
            </a:r>
            <a:endParaRPr sz="3500">
              <a:solidFill>
                <a:srgbClr val="FFFFFF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36" name="Google Shape;2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0"/>
          <p:cNvSpPr txBox="1"/>
          <p:nvPr>
            <p:ph idx="4294967295" type="title"/>
          </p:nvPr>
        </p:nvSpPr>
        <p:spPr>
          <a:xfrm>
            <a:off x="1236665" y="521200"/>
            <a:ext cx="70773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sz="6000"/>
              <a:t>Detailed</a:t>
            </a:r>
            <a:r>
              <a:rPr lang="en-IN" sz="6200"/>
              <a:t> </a:t>
            </a:r>
            <a:r>
              <a:rPr lang="en-IN" sz="6000"/>
              <a:t>solution</a:t>
            </a:r>
            <a:endParaRPr sz="6000"/>
          </a:p>
        </p:txBody>
      </p:sp>
      <p:sp>
        <p:nvSpPr>
          <p:cNvPr id="238" name="Google Shape;238;p40"/>
          <p:cNvSpPr txBox="1"/>
          <p:nvPr/>
        </p:nvSpPr>
        <p:spPr>
          <a:xfrm>
            <a:off x="550075" y="2193300"/>
            <a:ext cx="154986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Impact:</a:t>
            </a:r>
            <a:endParaRPr sz="3500">
              <a:solidFill>
                <a:srgbClr val="FFFFFF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Higher Engagement &amp; Conversions: Tailored content increases relevance.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Customer Satisfaction: Relevant, dynamic experiences.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Efficiency: Automates content, reducing time and costs.</a:t>
            </a:r>
            <a:endParaRPr sz="35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500">
                <a:solidFill>
                  <a:srgbClr val="FFFFFF"/>
                </a:solidFill>
              </a:rPr>
              <a:t>Approach:</a:t>
            </a:r>
            <a:endParaRPr sz="3500">
              <a:solidFill>
                <a:srgbClr val="FFFFFF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Data Integration: Analyze customer behavior.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AI Model Selection: Use tools like Google Gemini.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Char char="●"/>
            </a:pPr>
            <a:r>
              <a:rPr lang="en-IN" sz="3500">
                <a:solidFill>
                  <a:srgbClr val="FFFFFF"/>
                </a:solidFill>
              </a:rPr>
              <a:t>Real-Time Adaptation: Update content based on interactions.</a:t>
            </a:r>
            <a:endParaRPr sz="3500">
              <a:solidFill>
                <a:srgbClr val="FFFFFF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/>
          <p:nvPr/>
        </p:nvSpPr>
        <p:spPr>
          <a:xfrm>
            <a:off x="8375" y="-34275"/>
            <a:ext cx="18288000" cy="1858800"/>
          </a:xfrm>
          <a:prstGeom prst="rect">
            <a:avLst/>
          </a:prstGeom>
          <a:solidFill>
            <a:srgbClr val="02C38E"/>
          </a:solidFill>
          <a:ln cap="flat" cmpd="sng" w="9525">
            <a:solidFill>
              <a:srgbClr val="02C3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44" name="Google Shape;2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35630" y="53324"/>
            <a:ext cx="2452367" cy="168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>
            <p:ph idx="4294967295" type="title"/>
          </p:nvPr>
        </p:nvSpPr>
        <p:spPr>
          <a:xfrm>
            <a:off x="1104085" y="520450"/>
            <a:ext cx="140877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sz="6200"/>
              <a:t>Future Potential and Conclusion</a:t>
            </a:r>
            <a:endParaRPr sz="6200"/>
          </a:p>
        </p:txBody>
      </p:sp>
      <p:sp>
        <p:nvSpPr>
          <p:cNvPr id="246" name="Google Shape;246;p41"/>
          <p:cNvSpPr txBox="1"/>
          <p:nvPr/>
        </p:nvSpPr>
        <p:spPr>
          <a:xfrm>
            <a:off x="292875" y="1970850"/>
            <a:ext cx="16431900" cy="8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rgbClr val="FFFFFF"/>
              </a:solidFill>
            </a:endParaRPr>
          </a:p>
          <a:p>
            <a:pPr indent="0" lvl="0" marL="127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400">
                <a:solidFill>
                  <a:srgbClr val="FFFFFF"/>
                </a:solidFill>
              </a:rPr>
              <a:t>Enhanced Data Integration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en-IN" sz="3400">
                <a:solidFill>
                  <a:srgbClr val="FFFFFF"/>
                </a:solidFill>
              </a:rPr>
              <a:t>Improvement: Use more granular customer data for better targeting.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marR="78549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en-IN" sz="3400">
                <a:solidFill>
                  <a:srgbClr val="FFFFFF"/>
                </a:solidFill>
              </a:rPr>
              <a:t>Growth: Increased personalization accuracy, better retention.</a:t>
            </a:r>
            <a:endParaRPr sz="3400">
              <a:solidFill>
                <a:srgbClr val="FFFFFF"/>
              </a:solidFill>
            </a:endParaRPr>
          </a:p>
          <a:p>
            <a:pPr indent="0" lvl="0" marL="4572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</a:endParaRPr>
          </a:p>
          <a:p>
            <a:pPr indent="0" lvl="0" marL="127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400">
                <a:solidFill>
                  <a:srgbClr val="FFFFFF"/>
                </a:solidFill>
              </a:rPr>
              <a:t>AI Model Optimization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en-IN" sz="3400">
                <a:solidFill>
                  <a:srgbClr val="FFFFFF"/>
                </a:solidFill>
              </a:rPr>
              <a:t>Improvement: Continuously fine-tune AI for better content relevance.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marR="78549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en-IN" sz="3400">
                <a:solidFill>
                  <a:srgbClr val="FFFFFF"/>
                </a:solidFill>
              </a:rPr>
              <a:t>Growth: Higher conversions, more aligned content.</a:t>
            </a:r>
            <a:endParaRPr sz="3400">
              <a:solidFill>
                <a:srgbClr val="FFFFFF"/>
              </a:solidFill>
            </a:endParaRPr>
          </a:p>
          <a:p>
            <a:pPr indent="0" lvl="0" marL="4572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</a:endParaRPr>
          </a:p>
          <a:p>
            <a:pPr indent="0" lvl="0" marL="127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sz="3400">
                <a:solidFill>
                  <a:srgbClr val="FFFFFF"/>
                </a:solidFill>
              </a:rPr>
              <a:t>Real-Time Personalization Scaling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en-IN" sz="3400">
                <a:solidFill>
                  <a:srgbClr val="FFFFFF"/>
                </a:solidFill>
              </a:rPr>
              <a:t>Improvement: Implement advanced real-time learning systems.</a:t>
            </a:r>
            <a:endParaRPr sz="3400">
              <a:solidFill>
                <a:srgbClr val="FFFFFF"/>
              </a:solidFill>
            </a:endParaRPr>
          </a:p>
          <a:p>
            <a:pPr indent="-444500" lvl="0" marL="457200" marR="78549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Char char="●"/>
            </a:pPr>
            <a:r>
              <a:rPr lang="en-IN" sz="3400">
                <a:solidFill>
                  <a:srgbClr val="FFFFFF"/>
                </a:solidFill>
              </a:rPr>
              <a:t>Growth: Faster adaptation to trends, better customer satisfaction.</a:t>
            </a:r>
            <a:endParaRPr sz="3400">
              <a:solidFill>
                <a:srgbClr val="FFFFFF"/>
              </a:solidFill>
            </a:endParaRPr>
          </a:p>
          <a:p>
            <a:pPr indent="0" lvl="0" marL="4572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FFFFF"/>
              </a:solidFill>
            </a:endParaRPr>
          </a:p>
          <a:p>
            <a:pPr indent="0" lvl="0" marL="12700" marR="785495" rtl="0" algn="just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