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71" r:id="rId5"/>
    <p:sldId id="272" r:id="rId6"/>
    <p:sldId id="274" r:id="rId7"/>
    <p:sldId id="275" r:id="rId8"/>
    <p:sldId id="276" r:id="rId9"/>
    <p:sldId id="277" r:id="rId10"/>
    <p:sldId id="279" r:id="rId11"/>
    <p:sldId id="278" r:id="rId12"/>
    <p:sldId id="273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89911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7/24/2018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7/24/2018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Moteur</a:t>
            </a:r>
            <a:r>
              <a:rPr lang="en-US" dirty="0"/>
              <a:t> de </a:t>
            </a:r>
            <a:r>
              <a:rPr lang="fr-FR" dirty="0"/>
              <a:t>recommandations</a:t>
            </a:r>
            <a:r>
              <a:rPr lang="en-US" dirty="0"/>
              <a:t> de films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Weber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559C-6C4D-4B5D-B34C-78A99030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Variables catégorielles: genre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12A3F77-CC88-411B-96F2-D787E60D7F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1400035"/>
              </p:ext>
            </p:extLst>
          </p:nvPr>
        </p:nvGraphicFramePr>
        <p:xfrm>
          <a:off x="3403600" y="2613088"/>
          <a:ext cx="53848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57798538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413323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du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Genres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1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Film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Film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Comedy|Romance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Film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Drama|Thriller|Western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75046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6F0227E-7DAD-4E2A-93F5-67A8A26711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6381598"/>
              </p:ext>
            </p:extLst>
          </p:nvPr>
        </p:nvGraphicFramePr>
        <p:xfrm>
          <a:off x="2596896" y="4838700"/>
          <a:ext cx="6998208" cy="175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6368">
                  <a:extLst>
                    <a:ext uri="{9D8B030D-6E8A-4147-A177-3AD203B41FA5}">
                      <a16:colId xmlns:a16="http://schemas.microsoft.com/office/drawing/2014/main" val="4174685316"/>
                    </a:ext>
                  </a:extLst>
                </a:gridCol>
                <a:gridCol w="1166368">
                  <a:extLst>
                    <a:ext uri="{9D8B030D-6E8A-4147-A177-3AD203B41FA5}">
                      <a16:colId xmlns:a16="http://schemas.microsoft.com/office/drawing/2014/main" val="967843777"/>
                    </a:ext>
                  </a:extLst>
                </a:gridCol>
                <a:gridCol w="1166368">
                  <a:extLst>
                    <a:ext uri="{9D8B030D-6E8A-4147-A177-3AD203B41FA5}">
                      <a16:colId xmlns:a16="http://schemas.microsoft.com/office/drawing/2014/main" val="4091853503"/>
                    </a:ext>
                  </a:extLst>
                </a:gridCol>
                <a:gridCol w="1166368">
                  <a:extLst>
                    <a:ext uri="{9D8B030D-6E8A-4147-A177-3AD203B41FA5}">
                      <a16:colId xmlns:a16="http://schemas.microsoft.com/office/drawing/2014/main" val="3016656680"/>
                    </a:ext>
                  </a:extLst>
                </a:gridCol>
                <a:gridCol w="1166368">
                  <a:extLst>
                    <a:ext uri="{9D8B030D-6E8A-4147-A177-3AD203B41FA5}">
                      <a16:colId xmlns:a16="http://schemas.microsoft.com/office/drawing/2014/main" val="2369400139"/>
                    </a:ext>
                  </a:extLst>
                </a:gridCol>
                <a:gridCol w="1166368">
                  <a:extLst>
                    <a:ext uri="{9D8B030D-6E8A-4147-A177-3AD203B41FA5}">
                      <a16:colId xmlns:a16="http://schemas.microsoft.com/office/drawing/2014/main" val="772813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du film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Comedy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Western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07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Film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0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Film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3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Film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51844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7D2FFC6F-F810-4486-8CFE-8AFEE7A3DC77}"/>
              </a:ext>
            </a:extLst>
          </p:cNvPr>
          <p:cNvSpPr/>
          <p:nvPr/>
        </p:nvSpPr>
        <p:spPr>
          <a:xfrm>
            <a:off x="5807964" y="4224528"/>
            <a:ext cx="57607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FE997-A6FC-4B87-A545-D270D717C869}"/>
              </a:ext>
            </a:extLst>
          </p:cNvPr>
          <p:cNvSpPr txBox="1"/>
          <p:nvPr/>
        </p:nvSpPr>
        <p:spPr>
          <a:xfrm>
            <a:off x="4861369" y="2135939"/>
            <a:ext cx="246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One-hot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08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51DA-1E09-4F6A-8515-599B5190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catégorielles: genre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E622CB-E9D9-4A17-BA96-6F3B76DC16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636082"/>
            <a:ext cx="5384800" cy="356862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068D2E-688B-4DEB-AB6A-B4A3778FD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9559"/>
            <a:ext cx="5384800" cy="3861670"/>
          </a:xfrm>
        </p:spPr>
      </p:pic>
    </p:spTree>
    <p:extLst>
      <p:ext uri="{BB962C8B-B14F-4D97-AF65-F5344CB8AC3E}">
        <p14:creationId xmlns:p14="http://schemas.microsoft.com/office/powerpoint/2010/main" val="128140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1ED8743-579B-4D99-8309-9FB59C50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catégorielles: langue et pays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16A5911-91F0-4477-A285-85BCB421E1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47 langues / 65 pays</a:t>
            </a:r>
          </a:p>
          <a:p>
            <a:r>
              <a:rPr lang="fr-FR" dirty="0"/>
              <a:t>3 options pour les intégrer:</a:t>
            </a:r>
          </a:p>
          <a:p>
            <a:pPr lvl="1"/>
            <a:r>
              <a:rPr lang="fr-FR" dirty="0" err="1"/>
              <a:t>One-hot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 (comme pour le genre)</a:t>
            </a:r>
          </a:p>
          <a:p>
            <a:pPr lvl="1"/>
            <a:r>
              <a:rPr lang="fr-FR" dirty="0"/>
              <a:t>ACP en ne gardant qu’une vingtaine de composantes</a:t>
            </a:r>
          </a:p>
          <a:p>
            <a:pPr lvl="1"/>
            <a:r>
              <a:rPr lang="fr-FR" dirty="0"/>
              <a:t>Transformer les variables:</a:t>
            </a:r>
          </a:p>
          <a:p>
            <a:pPr lvl="2"/>
            <a:r>
              <a:rPr lang="fr-FR" dirty="0"/>
              <a:t>Pour la langue, ne garder que les 19 les plus représentées et mettre les autres sous « </a:t>
            </a:r>
            <a:r>
              <a:rPr lang="fr-FR" dirty="0" err="1"/>
              <a:t>Other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Pour le pays, faire des regroupements par région géographique pour limiter le nombre de groupes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CDAB4F6F-2E11-44B6-BCF0-366BC61A2E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636082"/>
            <a:ext cx="5384800" cy="3568624"/>
          </a:xfrm>
        </p:spPr>
      </p:pic>
    </p:spTree>
    <p:extLst>
      <p:ext uri="{BB962C8B-B14F-4D97-AF65-F5344CB8AC3E}">
        <p14:creationId xmlns:p14="http://schemas.microsoft.com/office/powerpoint/2010/main" val="410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2D46D4-C23E-4923-9FDC-933191BC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textuelles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E3A18-A5A5-4E18-A790-695F51DD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 variables textuelles: réalisateur + 3 acteurs + mots-clés</a:t>
            </a:r>
          </a:p>
          <a:p>
            <a:endParaRPr lang="fr-FR" dirty="0"/>
          </a:p>
          <a:p>
            <a:r>
              <a:rPr lang="fr-FR" dirty="0"/>
              <a:t>Nombre de valeurs uniques:</a:t>
            </a:r>
          </a:p>
          <a:p>
            <a:pPr lvl="1"/>
            <a:r>
              <a:rPr lang="fr-FR" dirty="0"/>
              <a:t>Réalisateur: 2395</a:t>
            </a:r>
          </a:p>
          <a:p>
            <a:pPr lvl="1"/>
            <a:r>
              <a:rPr lang="fr-FR" dirty="0"/>
              <a:t>Acteurs: 6120</a:t>
            </a:r>
          </a:p>
          <a:p>
            <a:pPr lvl="1"/>
            <a:r>
              <a:rPr lang="fr-FR" dirty="0"/>
              <a:t>Mots-clés: 7978</a:t>
            </a:r>
          </a:p>
          <a:p>
            <a:pPr lvl="1"/>
            <a:endParaRPr lang="fr-FR" dirty="0"/>
          </a:p>
          <a:p>
            <a:r>
              <a:rPr lang="fr-FR" dirty="0"/>
              <a:t>ACP non recommandée</a:t>
            </a:r>
          </a:p>
        </p:txBody>
      </p:sp>
    </p:spTree>
    <p:extLst>
      <p:ext uri="{BB962C8B-B14F-4D97-AF65-F5344CB8AC3E}">
        <p14:creationId xmlns:p14="http://schemas.microsoft.com/office/powerpoint/2010/main" val="13094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5698-D051-4898-B3DB-EA1472A0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n°1: Principe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BF18-0B09-4511-8F82-DC868F8A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K-NN simple:</a:t>
            </a:r>
          </a:p>
          <a:p>
            <a:pPr lvl="1"/>
            <a:r>
              <a:rPr lang="fr-FR" dirty="0"/>
              <a:t>Nombre de voisins k=16</a:t>
            </a:r>
          </a:p>
          <a:p>
            <a:endParaRPr lang="fr-FR" dirty="0"/>
          </a:p>
          <a:p>
            <a:r>
              <a:rPr lang="fr-FR" dirty="0"/>
              <a:t>Suppression des suites de films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Plusieurs </a:t>
            </a:r>
            <a:r>
              <a:rPr lang="fr-FR" dirty="0" err="1"/>
              <a:t>datasets</a:t>
            </a:r>
            <a:r>
              <a:rPr lang="fr-FR" dirty="0"/>
              <a:t> testés:</a:t>
            </a:r>
          </a:p>
          <a:p>
            <a:pPr lvl="1"/>
            <a:r>
              <a:rPr lang="fr-FR" dirty="0"/>
              <a:t>Minimal: score IMDB, année, durée et nombre de votes</a:t>
            </a:r>
          </a:p>
          <a:p>
            <a:pPr lvl="1"/>
            <a:r>
              <a:rPr lang="fr-FR" dirty="0"/>
              <a:t>Genres: minimal + genres </a:t>
            </a:r>
          </a:p>
          <a:p>
            <a:pPr lvl="1"/>
            <a:r>
              <a:rPr lang="fr-FR" dirty="0"/>
              <a:t>Pays: minimal + pays</a:t>
            </a:r>
          </a:p>
          <a:p>
            <a:pPr lvl="1"/>
            <a:r>
              <a:rPr lang="fr-FR" dirty="0"/>
              <a:t>Langues: minimal + langue </a:t>
            </a:r>
          </a:p>
          <a:p>
            <a:pPr lvl="1"/>
            <a:r>
              <a:rPr lang="fr-FR" dirty="0"/>
              <a:t>All: minimal + genres + pays + langue</a:t>
            </a:r>
          </a:p>
          <a:p>
            <a:pPr marL="109728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7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55A0-1A2B-4919-923E-D38A5227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n°1: 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45C5-220D-4AB7-818A-704E5F9B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 </a:t>
            </a:r>
            <a:r>
              <a:rPr lang="fr-FR" dirty="0" err="1"/>
              <a:t>dataset</a:t>
            </a:r>
            <a:r>
              <a:rPr lang="fr-FR" dirty="0"/>
              <a:t>: ‘Genres’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6DC92-3998-4D96-8A7A-E4E3E94C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942844"/>
            <a:ext cx="89820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A618-0A8F-4FC5-89EA-B3D8D25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n°1: Limites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ADEFBC-8276-4D40-B7C1-0610573B5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993" y="2478024"/>
            <a:ext cx="9363557" cy="36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7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86BB-293E-4ABF-A32F-956E7616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n°2: Principe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9DEC-1730-4E78-9B3D-536BE06B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Création d’un </a:t>
            </a:r>
            <a:r>
              <a:rPr lang="fr-FR" dirty="0" err="1"/>
              <a:t>dataset</a:t>
            </a:r>
            <a:r>
              <a:rPr lang="fr-FR" dirty="0"/>
              <a:t> ‘à la volée’ par-rapport au film recherché:</a:t>
            </a:r>
          </a:p>
          <a:p>
            <a:endParaRPr lang="fr-FR" dirty="0"/>
          </a:p>
          <a:p>
            <a:endParaRPr lang="fr-FR" dirty="0"/>
          </a:p>
          <a:p>
            <a:pPr marL="411480" lvl="1" indent="0">
              <a:buNone/>
            </a:pPr>
            <a:endParaRPr lang="fr-FR" dirty="0"/>
          </a:p>
          <a:p>
            <a:pPr marL="411480" lvl="1" indent="0">
              <a:buNone/>
            </a:pPr>
            <a:endParaRPr lang="fr-FR" dirty="0"/>
          </a:p>
          <a:p>
            <a:pPr marL="411480" lvl="1" indent="0">
              <a:buNone/>
            </a:pPr>
            <a:endParaRPr lang="fr-FR" dirty="0"/>
          </a:p>
          <a:p>
            <a:pPr marL="411480" lvl="1" indent="0">
              <a:buNone/>
            </a:pPr>
            <a:endParaRPr lang="fr-FR" dirty="0"/>
          </a:p>
          <a:p>
            <a:r>
              <a:rPr lang="fr-FR" dirty="0"/>
              <a:t>Avantages: </a:t>
            </a:r>
          </a:p>
          <a:p>
            <a:pPr lvl="1"/>
            <a:r>
              <a:rPr lang="fr-FR" dirty="0"/>
              <a:t>On évite le </a:t>
            </a:r>
            <a:r>
              <a:rPr lang="fr-FR" dirty="0" err="1"/>
              <a:t>one-hot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 et de donner trop de poids au genre</a:t>
            </a:r>
          </a:p>
          <a:p>
            <a:pPr lvl="1"/>
            <a:r>
              <a:rPr lang="fr-FR" dirty="0"/>
              <a:t>On intègre les mots-clés pour plus de précision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53D31-41F8-4F62-8655-9912870E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81" y="2817114"/>
            <a:ext cx="10054838" cy="19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F38B-4B8F-4797-AA6B-7D2C0A2F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4" y="905256"/>
            <a:ext cx="10972800" cy="1066800"/>
          </a:xfrm>
        </p:spPr>
        <p:txBody>
          <a:bodyPr/>
          <a:lstStyle/>
          <a:p>
            <a:r>
              <a:rPr lang="fr-FR" dirty="0"/>
              <a:t>Méthode n°2: Résultats et limites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AAF6DC-3C7A-4826-9389-70F8031B28C7}"/>
              </a:ext>
            </a:extLst>
          </p:cNvPr>
          <p:cNvGrpSpPr/>
          <p:nvPr/>
        </p:nvGrpSpPr>
        <p:grpSpPr>
          <a:xfrm>
            <a:off x="846582" y="4879560"/>
            <a:ext cx="10498836" cy="1743075"/>
            <a:chOff x="243840" y="4838319"/>
            <a:chExt cx="10498836" cy="17430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709390-6FAA-4D22-A0FA-CC4BA89A3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" y="4857750"/>
              <a:ext cx="9267825" cy="1714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BA8E91-DABB-4110-8FF7-78C8C5D5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6251" y="4838319"/>
              <a:ext cx="1876425" cy="174307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2874F6-75A7-4847-A76C-5C0E06E8CFAC}"/>
              </a:ext>
            </a:extLst>
          </p:cNvPr>
          <p:cNvGrpSpPr/>
          <p:nvPr/>
        </p:nvGrpSpPr>
        <p:grpSpPr>
          <a:xfrm>
            <a:off x="337566" y="1991487"/>
            <a:ext cx="11516868" cy="2647950"/>
            <a:chOff x="435864" y="2005872"/>
            <a:chExt cx="11516868" cy="26479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FB2DBAD-1812-41E8-8AA0-C4946312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864" y="2021433"/>
              <a:ext cx="9153525" cy="2609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46F66AD-259F-469C-834A-5436B584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61957" y="2005872"/>
              <a:ext cx="2390775" cy="264795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67A1B6C-A11C-40AD-AFA9-D0BE2EAD3C27}"/>
              </a:ext>
            </a:extLst>
          </p:cNvPr>
          <p:cNvSpPr/>
          <p:nvPr/>
        </p:nvSpPr>
        <p:spPr>
          <a:xfrm>
            <a:off x="10195560" y="2651760"/>
            <a:ext cx="420624" cy="210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72E36-AA28-479B-BDE5-D8F231116646}"/>
              </a:ext>
            </a:extLst>
          </p:cNvPr>
          <p:cNvSpPr/>
          <p:nvPr/>
        </p:nvSpPr>
        <p:spPr>
          <a:xfrm>
            <a:off x="9954768" y="3060192"/>
            <a:ext cx="420624" cy="210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77B4B1-E9B7-4447-A569-AAAA4ECD2601}"/>
              </a:ext>
            </a:extLst>
          </p:cNvPr>
          <p:cNvSpPr/>
          <p:nvPr/>
        </p:nvSpPr>
        <p:spPr>
          <a:xfrm>
            <a:off x="10969752" y="3435096"/>
            <a:ext cx="420624" cy="210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E72361-46C5-4B16-AA2A-3A89A18D481F}"/>
              </a:ext>
            </a:extLst>
          </p:cNvPr>
          <p:cNvSpPr/>
          <p:nvPr/>
        </p:nvSpPr>
        <p:spPr>
          <a:xfrm>
            <a:off x="10485120" y="3810000"/>
            <a:ext cx="420624" cy="210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8A4C83-7C49-48DF-A6A1-134AE2787508}"/>
              </a:ext>
            </a:extLst>
          </p:cNvPr>
          <p:cNvSpPr/>
          <p:nvPr/>
        </p:nvSpPr>
        <p:spPr>
          <a:xfrm>
            <a:off x="10594848" y="4376928"/>
            <a:ext cx="420624" cy="210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F189D-64C6-4E7E-8593-03D691D1F170}"/>
              </a:ext>
            </a:extLst>
          </p:cNvPr>
          <p:cNvSpPr/>
          <p:nvPr/>
        </p:nvSpPr>
        <p:spPr>
          <a:xfrm>
            <a:off x="5602224" y="5154168"/>
            <a:ext cx="606552" cy="6979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23C87F-B8F0-4E90-8F96-9FDED4A20A94}"/>
              </a:ext>
            </a:extLst>
          </p:cNvPr>
          <p:cNvSpPr/>
          <p:nvPr/>
        </p:nvSpPr>
        <p:spPr>
          <a:xfrm>
            <a:off x="6915912" y="5882640"/>
            <a:ext cx="606552" cy="6979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A51247-2790-48EA-8E15-22AA5B679D4F}"/>
              </a:ext>
            </a:extLst>
          </p:cNvPr>
          <p:cNvSpPr/>
          <p:nvPr/>
        </p:nvSpPr>
        <p:spPr>
          <a:xfrm>
            <a:off x="6906768" y="5169408"/>
            <a:ext cx="606552" cy="198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1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7A97-0222-4742-AF97-0C7FB109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n°3: Principe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1C8A-A548-4804-9679-ADDB7323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fr-FR" dirty="0"/>
              <a:t>Création du </a:t>
            </a:r>
            <a:r>
              <a:rPr lang="fr-FR" dirty="0" err="1"/>
              <a:t>dataset</a:t>
            </a:r>
            <a:r>
              <a:rPr lang="fr-FR" dirty="0"/>
              <a:t> ‘à la volée’ (comme méthode n°2)</a:t>
            </a:r>
          </a:p>
          <a:p>
            <a:pPr marL="624078" indent="-514350">
              <a:buFont typeface="+mj-lt"/>
              <a:buAutoNum type="arabicPeriod"/>
            </a:pPr>
            <a:endParaRPr lang="fr-FR" dirty="0"/>
          </a:p>
          <a:p>
            <a:pPr marL="624078" indent="-514350">
              <a:buFont typeface="+mj-lt"/>
              <a:buAutoNum type="arabicPeriod"/>
            </a:pPr>
            <a:r>
              <a:rPr lang="fr-FR" dirty="0"/>
              <a:t>Premier k-NN sur genres/mots-clés/langue/pays, sans standardisation</a:t>
            </a:r>
          </a:p>
          <a:p>
            <a:pPr marL="624078" indent="-514350">
              <a:buFont typeface="+mj-lt"/>
              <a:buAutoNum type="arabicPeriod"/>
            </a:pPr>
            <a:endParaRPr lang="fr-FR" dirty="0"/>
          </a:p>
          <a:p>
            <a:pPr marL="624078" indent="-514350">
              <a:buFont typeface="+mj-lt"/>
              <a:buAutoNum type="arabicPeriod"/>
            </a:pPr>
            <a:r>
              <a:rPr lang="fr-FR" dirty="0"/>
              <a:t>Deuxième k-NN sur durée/année/nombre de votes</a:t>
            </a:r>
          </a:p>
          <a:p>
            <a:pPr marL="624078" indent="-514350">
              <a:buFont typeface="+mj-lt"/>
              <a:buAutoNum type="arabicPeriod"/>
            </a:pPr>
            <a:endParaRPr lang="fr-FR" dirty="0"/>
          </a:p>
          <a:p>
            <a:pPr marL="624078" indent="-514350">
              <a:buFont typeface="+mj-lt"/>
              <a:buAutoNum type="arabicPeriod"/>
            </a:pPr>
            <a:r>
              <a:rPr lang="fr-FR" dirty="0"/>
              <a:t>Pondération avec un coefficient qui dépend de la note IMDB: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01935-D321-4B01-83BC-AEECE95A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85" y="5715000"/>
            <a:ext cx="4460829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site sur le cinema </a:t>
            </a:r>
            <a:r>
              <a:rPr lang="fr-FR" dirty="0"/>
              <a:t>souhaite</a:t>
            </a:r>
            <a:r>
              <a:rPr lang="en-US" dirty="0"/>
              <a:t> </a:t>
            </a:r>
            <a:r>
              <a:rPr lang="fr-FR" dirty="0"/>
              <a:t>réaliser</a:t>
            </a:r>
            <a:r>
              <a:rPr lang="en-US" dirty="0"/>
              <a:t> un </a:t>
            </a:r>
            <a:r>
              <a:rPr lang="fr-FR" dirty="0"/>
              <a:t>moteur</a:t>
            </a:r>
            <a:r>
              <a:rPr lang="en-US" dirty="0"/>
              <a:t> de </a:t>
            </a:r>
            <a:r>
              <a:rPr lang="fr-FR" dirty="0"/>
              <a:t>recommandations</a:t>
            </a:r>
            <a:r>
              <a:rPr lang="en-US" dirty="0"/>
              <a:t> de films.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Source des </a:t>
            </a:r>
            <a:r>
              <a:rPr lang="fr-FR" dirty="0"/>
              <a:t>données</a:t>
            </a:r>
            <a:r>
              <a:rPr lang="en-US" dirty="0"/>
              <a:t>: IMDB (5 000 films) 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Objectif: tester </a:t>
            </a:r>
            <a:r>
              <a:rPr lang="fr-FR" dirty="0"/>
              <a:t>plusieurs</a:t>
            </a:r>
            <a:r>
              <a:rPr lang="en-US" dirty="0"/>
              <a:t> </a:t>
            </a:r>
            <a:r>
              <a:rPr lang="fr-FR" dirty="0"/>
              <a:t>modèles</a:t>
            </a:r>
            <a:r>
              <a:rPr lang="en-US" dirty="0"/>
              <a:t> de </a:t>
            </a:r>
            <a:r>
              <a:rPr lang="fr-FR" dirty="0"/>
              <a:t>recommandations</a:t>
            </a:r>
            <a:r>
              <a:rPr lang="en-US" dirty="0"/>
              <a:t> et </a:t>
            </a:r>
            <a:r>
              <a:rPr lang="fr-FR" dirty="0"/>
              <a:t>mettre</a:t>
            </a:r>
            <a:r>
              <a:rPr lang="en-US" dirty="0"/>
              <a:t> </a:t>
            </a:r>
            <a:r>
              <a:rPr lang="fr-FR" dirty="0"/>
              <a:t>en</a:t>
            </a:r>
            <a:r>
              <a:rPr lang="en-US" dirty="0"/>
              <a:t> </a:t>
            </a:r>
            <a:r>
              <a:rPr lang="fr-FR" dirty="0"/>
              <a:t>ligne</a:t>
            </a:r>
            <a:r>
              <a:rPr lang="en-US" dirty="0"/>
              <a:t> </a:t>
            </a:r>
            <a:r>
              <a:rPr lang="fr-FR" dirty="0"/>
              <a:t>une</a:t>
            </a:r>
            <a:r>
              <a:rPr lang="en-US" dirty="0"/>
              <a:t> API </a:t>
            </a:r>
            <a:r>
              <a:rPr lang="fr-FR" dirty="0"/>
              <a:t>utilisant</a:t>
            </a:r>
            <a:r>
              <a:rPr lang="en-US" dirty="0"/>
              <a:t> </a:t>
            </a:r>
            <a:r>
              <a:rPr lang="fr-FR" dirty="0"/>
              <a:t>celui</a:t>
            </a:r>
            <a:r>
              <a:rPr lang="en-US" dirty="0"/>
              <a:t> avec les </a:t>
            </a:r>
            <a:r>
              <a:rPr lang="fr-FR" noProof="1"/>
              <a:t>meilleurs</a:t>
            </a:r>
            <a:r>
              <a:rPr lang="en-US" dirty="0"/>
              <a:t> </a:t>
            </a:r>
            <a:r>
              <a:rPr lang="fr-FR" dirty="0"/>
              <a:t>résultats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59D7-B2BD-4AE3-B481-91DBA150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n°3: Résultats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6B1947-173D-436E-83B9-977535493892}"/>
              </a:ext>
            </a:extLst>
          </p:cNvPr>
          <p:cNvGrpSpPr/>
          <p:nvPr/>
        </p:nvGrpSpPr>
        <p:grpSpPr>
          <a:xfrm>
            <a:off x="207264" y="2720340"/>
            <a:ext cx="11831193" cy="3086100"/>
            <a:chOff x="225552" y="2628900"/>
            <a:chExt cx="11831193" cy="3086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E4BCAF-60DA-4F72-AFB8-84841C53B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552" y="2628900"/>
              <a:ext cx="9144000" cy="308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FF89EE-F67A-4310-881F-F738F70A8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0695" y="2668714"/>
              <a:ext cx="2686050" cy="3038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2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AAB2-597A-42A1-BF0F-B2A58A93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n°3: Limites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16E1BD-7FEE-4127-839E-6F021659DDA8}"/>
              </a:ext>
            </a:extLst>
          </p:cNvPr>
          <p:cNvGrpSpPr/>
          <p:nvPr/>
        </p:nvGrpSpPr>
        <p:grpSpPr>
          <a:xfrm>
            <a:off x="338328" y="2724912"/>
            <a:ext cx="11310747" cy="3074289"/>
            <a:chOff x="155829" y="2828925"/>
            <a:chExt cx="11106150" cy="294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DE82F5E-3114-45BA-9AA0-83C4E895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829" y="2828925"/>
              <a:ext cx="8972550" cy="28860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57D267-6E11-4137-B838-8B733DEE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8379" y="2838069"/>
              <a:ext cx="2133600" cy="29337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715D863-CC97-4256-B4FB-05E2F56EC7F7}"/>
              </a:ext>
            </a:extLst>
          </p:cNvPr>
          <p:cNvSpPr/>
          <p:nvPr/>
        </p:nvSpPr>
        <p:spPr>
          <a:xfrm>
            <a:off x="7452360" y="3136392"/>
            <a:ext cx="384048" cy="2011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CACE1-7EC3-416C-BBAD-79AB2695CE1B}"/>
              </a:ext>
            </a:extLst>
          </p:cNvPr>
          <p:cNvSpPr/>
          <p:nvPr/>
        </p:nvSpPr>
        <p:spPr>
          <a:xfrm>
            <a:off x="7781544" y="3599688"/>
            <a:ext cx="384048" cy="2011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CAC35-73E7-4D67-BC79-54D4C8CA80E2}"/>
              </a:ext>
            </a:extLst>
          </p:cNvPr>
          <p:cNvSpPr/>
          <p:nvPr/>
        </p:nvSpPr>
        <p:spPr>
          <a:xfrm>
            <a:off x="8119872" y="4081272"/>
            <a:ext cx="384048" cy="2011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671976-A487-4854-9570-373C279E094A}"/>
              </a:ext>
            </a:extLst>
          </p:cNvPr>
          <p:cNvSpPr/>
          <p:nvPr/>
        </p:nvSpPr>
        <p:spPr>
          <a:xfrm>
            <a:off x="8119872" y="4608576"/>
            <a:ext cx="384048" cy="2011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FE21E-71DE-47E7-9247-BBD8C4FABC6C}"/>
              </a:ext>
            </a:extLst>
          </p:cNvPr>
          <p:cNvSpPr/>
          <p:nvPr/>
        </p:nvSpPr>
        <p:spPr>
          <a:xfrm>
            <a:off x="7260336" y="5081016"/>
            <a:ext cx="384048" cy="2011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F0E61-B537-4155-8E2A-DA9FB566E46B}"/>
              </a:ext>
            </a:extLst>
          </p:cNvPr>
          <p:cNvSpPr/>
          <p:nvPr/>
        </p:nvSpPr>
        <p:spPr>
          <a:xfrm>
            <a:off x="7278624" y="5474208"/>
            <a:ext cx="384048" cy="2011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6420-6575-4754-8AB5-F1DB9F34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n°4: Principe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DEAF-AAD7-40DA-867F-0EEF7B52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 genre, utiliser le </a:t>
            </a:r>
            <a:r>
              <a:rPr lang="fr-FR" dirty="0" err="1"/>
              <a:t>one-hot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Sélection des films avec le moins de genres différents en priorité</a:t>
            </a:r>
          </a:p>
          <a:p>
            <a:pPr lvl="1"/>
            <a:r>
              <a:rPr lang="fr-FR" dirty="0"/>
              <a:t>Poids important sur le genre (24 variables sur une trentaine)</a:t>
            </a:r>
          </a:p>
          <a:p>
            <a:pPr lvl="1"/>
            <a:endParaRPr lang="fr-FR" dirty="0"/>
          </a:p>
          <a:p>
            <a:r>
              <a:rPr lang="fr-FR" dirty="0"/>
              <a:t>Sinon même principe que la méthode n°3 avec 2 k-</a:t>
            </a:r>
            <a:r>
              <a:rPr lang="fr-FR" dirty="0" err="1"/>
              <a:t>NNs</a:t>
            </a:r>
            <a:r>
              <a:rPr lang="fr-FR" dirty="0"/>
              <a:t> successives sur des variables différentes.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85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12DC-6E90-40AE-A1DA-F809B843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n°4: Résultats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4CDEE-DBB2-4D03-8450-8365D43547BB}"/>
              </a:ext>
            </a:extLst>
          </p:cNvPr>
          <p:cNvGrpSpPr/>
          <p:nvPr/>
        </p:nvGrpSpPr>
        <p:grpSpPr>
          <a:xfrm>
            <a:off x="492061" y="2606230"/>
            <a:ext cx="11207877" cy="3457575"/>
            <a:chOff x="273939" y="2514790"/>
            <a:chExt cx="11207877" cy="3457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633A18-43E3-4265-B490-22BDDAFA7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939" y="2523934"/>
              <a:ext cx="9010650" cy="34194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A31442-F1DA-4FA5-B30A-56D1932E3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941" y="2514790"/>
              <a:ext cx="2809875" cy="345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8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E2E2-8DC5-4C51-9B0A-47FEEB09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n°4: Résultats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45F74B-CBA6-4E3F-9C7E-7314C23D2528}"/>
              </a:ext>
            </a:extLst>
          </p:cNvPr>
          <p:cNvGrpSpPr/>
          <p:nvPr/>
        </p:nvGrpSpPr>
        <p:grpSpPr>
          <a:xfrm>
            <a:off x="866584" y="2776347"/>
            <a:ext cx="10458831" cy="3057525"/>
            <a:chOff x="189547" y="2657475"/>
            <a:chExt cx="10458831" cy="30575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861C24-5A0F-4D28-B6EA-FB9C225E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547" y="2657475"/>
              <a:ext cx="8886825" cy="30575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70C9F5-8EF5-4BDC-9F43-A4A417CBE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7228" y="2694051"/>
              <a:ext cx="1581150" cy="3019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C498-C0F6-4568-8A9F-DAF4A285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786B-5A3C-49ED-8E2E-50D84221F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Méthodologie:</a:t>
            </a:r>
          </a:p>
          <a:p>
            <a:pPr lvl="1"/>
            <a:r>
              <a:rPr lang="fr-FR" dirty="0"/>
              <a:t>Liste de 10 films:</a:t>
            </a:r>
          </a:p>
          <a:p>
            <a:pPr lvl="2"/>
            <a:r>
              <a:rPr lang="fr-FR" dirty="0"/>
              <a:t>Avatar (2009)</a:t>
            </a:r>
          </a:p>
          <a:p>
            <a:pPr lvl="2"/>
            <a:r>
              <a:rPr lang="fr-FR" dirty="0"/>
              <a:t>Spectre (2015)</a:t>
            </a:r>
          </a:p>
          <a:p>
            <a:pPr lvl="2"/>
            <a:r>
              <a:rPr lang="fr-FR" dirty="0"/>
              <a:t>Toy Story 3 (2010)</a:t>
            </a:r>
          </a:p>
          <a:p>
            <a:pPr lvl="2"/>
            <a:r>
              <a:rPr lang="fr-FR" dirty="0" err="1"/>
              <a:t>Waterworld</a:t>
            </a:r>
            <a:r>
              <a:rPr lang="fr-FR" dirty="0"/>
              <a:t> (1995)</a:t>
            </a:r>
          </a:p>
          <a:p>
            <a:pPr lvl="2"/>
            <a:r>
              <a:rPr lang="fr-FR" dirty="0"/>
              <a:t>Destination finale 2 (2003)</a:t>
            </a:r>
          </a:p>
          <a:p>
            <a:pPr lvl="2"/>
            <a:r>
              <a:rPr lang="fr-FR" dirty="0"/>
              <a:t>Cloud Atlas (2012)</a:t>
            </a:r>
          </a:p>
          <a:p>
            <a:pPr lvl="2"/>
            <a:r>
              <a:rPr lang="fr-FR" dirty="0"/>
              <a:t>Amélie Poulain (2001)</a:t>
            </a:r>
          </a:p>
          <a:p>
            <a:pPr lvl="2"/>
            <a:r>
              <a:rPr lang="fr-FR" dirty="0"/>
              <a:t>Bruce Tout-Puissant (2003)</a:t>
            </a:r>
          </a:p>
          <a:p>
            <a:pPr lvl="2"/>
            <a:r>
              <a:rPr lang="fr-FR" dirty="0"/>
              <a:t>A </a:t>
            </a:r>
            <a:r>
              <a:rPr lang="fr-FR" dirty="0" err="1"/>
              <a:t>Beautiful</a:t>
            </a:r>
            <a:r>
              <a:rPr lang="fr-FR" dirty="0"/>
              <a:t> </a:t>
            </a:r>
            <a:r>
              <a:rPr lang="fr-FR" dirty="0" err="1"/>
              <a:t>Mind</a:t>
            </a:r>
            <a:r>
              <a:rPr lang="fr-FR" dirty="0"/>
              <a:t> (2001)</a:t>
            </a:r>
          </a:p>
          <a:p>
            <a:pPr lvl="2"/>
            <a:r>
              <a:rPr lang="fr-FR" dirty="0"/>
              <a:t>Les Temps Modernes (1936)</a:t>
            </a:r>
          </a:p>
          <a:p>
            <a:endParaRPr lang="fr-FR" dirty="0"/>
          </a:p>
          <a:p>
            <a:pPr lvl="1"/>
            <a:r>
              <a:rPr lang="fr-FR" dirty="0"/>
              <a:t>Pour chaque film, on classe les 4 méthodes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62C43-DC8C-4225-9E88-3C4954AC4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5312" y="2249425"/>
            <a:ext cx="5657088" cy="43418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Conclusions:</a:t>
            </a:r>
          </a:p>
          <a:p>
            <a:pPr lvl="1"/>
            <a:r>
              <a:rPr lang="fr-FR" dirty="0"/>
              <a:t>Dans l’ordre de la moins bonne à la meilleure:</a:t>
            </a:r>
          </a:p>
          <a:p>
            <a:pPr lvl="2"/>
            <a:r>
              <a:rPr lang="fr-FR" dirty="0"/>
              <a:t>2</a:t>
            </a:r>
          </a:p>
          <a:p>
            <a:pPr lvl="2"/>
            <a:r>
              <a:rPr lang="fr-FR" dirty="0"/>
              <a:t>1</a:t>
            </a:r>
          </a:p>
          <a:p>
            <a:pPr lvl="2"/>
            <a:r>
              <a:rPr lang="fr-FR" dirty="0"/>
              <a:t>3</a:t>
            </a:r>
          </a:p>
          <a:p>
            <a:pPr lvl="2"/>
            <a:r>
              <a:rPr lang="fr-FR" dirty="0"/>
              <a:t>4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méthodes 1, 3 et 4 donnent au moins un résultat satisfaisant à chaque fois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La méthode 4 est la plus consistante dans ses résultats: elle sera donc mise en place avec l’API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3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E6977-70C7-4D59-8AF1-334DF04C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résultats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B4CDF-1B1C-4B67-B17C-4A1FCACC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9" y="2650045"/>
            <a:ext cx="31051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4A741-6E49-4D1A-8626-C5B65ABC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09" y="2600325"/>
            <a:ext cx="3124200" cy="3114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AEF6C-E016-4AB0-A5B6-74B91D28C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2650045"/>
            <a:ext cx="3086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type de problème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filtering</a:t>
            </a: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Non-supervisé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Solutions de type k-NN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29D5-BCC8-498A-879B-8BADEE29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Qu’est-ce que 2 films similaires ?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B3C0B13-9231-4942-ADE5-F4F89BDFC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43223"/>
              </p:ext>
            </p:extLst>
          </p:nvPr>
        </p:nvGraphicFramePr>
        <p:xfrm>
          <a:off x="609600" y="3189658"/>
          <a:ext cx="10972800" cy="3205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24599775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94232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Variables choisies pour définir la similarité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Variables non choisies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Genre (ex: Action/Drame/Comédie)</a:t>
                      </a:r>
                    </a:p>
                    <a:p>
                      <a:r>
                        <a:rPr lang="fr-FR" dirty="0"/>
                        <a:t>Mots-clés</a:t>
                      </a:r>
                    </a:p>
                    <a:p>
                      <a:r>
                        <a:rPr lang="fr-FR" dirty="0"/>
                        <a:t>Langue</a:t>
                      </a:r>
                    </a:p>
                    <a:p>
                      <a:r>
                        <a:rPr lang="fr-FR" dirty="0"/>
                        <a:t>Pays</a:t>
                      </a:r>
                    </a:p>
                    <a:p>
                      <a:r>
                        <a:rPr lang="fr-FR" dirty="0"/>
                        <a:t>Note IMDB (score entre et 1 et 10)</a:t>
                      </a:r>
                    </a:p>
                    <a:p>
                      <a:r>
                        <a:rPr lang="fr-FR" dirty="0"/>
                        <a:t>Année</a:t>
                      </a:r>
                    </a:p>
                    <a:p>
                      <a:r>
                        <a:rPr lang="fr-FR" dirty="0"/>
                        <a:t>Durée</a:t>
                      </a:r>
                    </a:p>
                    <a:p>
                      <a:r>
                        <a:rPr lang="fr-FR" dirty="0"/>
                        <a:t>Popularité (nombre de votes pour le score IMDB)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Facebook likes (film, réalisateur, acteurs)</a:t>
                      </a:r>
                    </a:p>
                    <a:p>
                      <a:r>
                        <a:rPr lang="fr-FR" dirty="0"/>
                        <a:t>Couleur ou </a:t>
                      </a:r>
                      <a:r>
                        <a:rPr lang="fr-FR" dirty="0" err="1"/>
                        <a:t>Noir&amp;Blanc</a:t>
                      </a:r>
                      <a:endParaRPr lang="fr-FR" dirty="0"/>
                    </a:p>
                    <a:p>
                      <a:r>
                        <a:rPr lang="fr-FR" dirty="0"/>
                        <a:t>Format d’image</a:t>
                      </a:r>
                    </a:p>
                    <a:p>
                      <a:r>
                        <a:rPr lang="fr-FR" dirty="0"/>
                        <a:t>Restriction d’âge (ex: films interdits aux – de 16 ans)</a:t>
                      </a:r>
                    </a:p>
                    <a:p>
                      <a:r>
                        <a:rPr lang="fr-FR" dirty="0"/>
                        <a:t>Nom des acteurs, du réalisateur</a:t>
                      </a:r>
                    </a:p>
                    <a:p>
                      <a:r>
                        <a:rPr lang="fr-FR" dirty="0"/>
                        <a:t>Budget</a:t>
                      </a:r>
                    </a:p>
                    <a:p>
                      <a:r>
                        <a:rPr lang="fr-FR" dirty="0"/>
                        <a:t>Recettes</a:t>
                      </a:r>
                    </a:p>
                    <a:p>
                      <a:r>
                        <a:rPr lang="fr-FR" dirty="0"/>
                        <a:t>Nombre de critiques</a:t>
                      </a:r>
                    </a:p>
                    <a:p>
                      <a:r>
                        <a:rPr lang="fr-FR" dirty="0"/>
                        <a:t>Titre du film</a:t>
                      </a:r>
                    </a:p>
                    <a:p>
                      <a:r>
                        <a:rPr lang="fr-FR" dirty="0"/>
                        <a:t>Nombre de visages sur l’affiche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2764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988B6F9-5013-4E57-BD55-B6FB3B0A2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2261616"/>
            <a:ext cx="859536" cy="8595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D5C31E-D65D-43AA-AC6D-022460239E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8" y="2261616"/>
            <a:ext cx="859536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AB4C-23E6-403A-851F-3975F99F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Nettoyage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0D13-1F0C-460A-B1FB-30B7BDFB2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Au départ: 5043 lignes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Elimination des doublons: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124 lignes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Elimination des titres sans année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Séries ou émissions de TV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106 lignes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la fin: 4813 lignes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A403F-C17E-4595-81C7-DAAEB1990F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72" y="1796382"/>
            <a:ext cx="5059127" cy="4794918"/>
          </a:xfrm>
        </p:spPr>
      </p:pic>
    </p:spTree>
    <p:extLst>
      <p:ext uri="{BB962C8B-B14F-4D97-AF65-F5344CB8AC3E}">
        <p14:creationId xmlns:p14="http://schemas.microsoft.com/office/powerpoint/2010/main" val="96815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0649-BAAD-41A4-83BF-A5BA75DF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valeurs manquantes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C3796-8F9C-4EA3-A943-6C5C333B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Variables numériques:</a:t>
            </a:r>
          </a:p>
          <a:p>
            <a:pPr lvl="1"/>
            <a:r>
              <a:rPr lang="fr-FR" dirty="0"/>
              <a:t>Durée du film: imputation par la moyenne</a:t>
            </a:r>
          </a:p>
          <a:p>
            <a:pPr lvl="1"/>
            <a:r>
              <a:rPr lang="fr-FR" dirty="0"/>
              <a:t>Autres données numériques: 0</a:t>
            </a:r>
          </a:p>
          <a:p>
            <a:pPr lvl="1"/>
            <a:endParaRPr lang="fr-FR" dirty="0"/>
          </a:p>
          <a:p>
            <a:r>
              <a:rPr lang="fr-FR" dirty="0"/>
              <a:t>Variables textuelles: chaîne de caractères vide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/>
              <a:t>Variables catégorielles:</a:t>
            </a:r>
          </a:p>
          <a:p>
            <a:pPr lvl="1"/>
            <a:r>
              <a:rPr lang="fr-FR" dirty="0"/>
              <a:t>Imputation à la main</a:t>
            </a:r>
          </a:p>
        </p:txBody>
      </p:sp>
    </p:spTree>
    <p:extLst>
      <p:ext uri="{BB962C8B-B14F-4D97-AF65-F5344CB8AC3E}">
        <p14:creationId xmlns:p14="http://schemas.microsoft.com/office/powerpoint/2010/main" val="12013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77BA-1FA4-45D2-881F-09B75E5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numériques: recette et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39DA-8E1A-49ED-AE82-F6534B22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4323"/>
            <a:ext cx="10972800" cy="4490213"/>
          </a:xfrm>
        </p:spPr>
        <p:txBody>
          <a:bodyPr/>
          <a:lstStyle/>
          <a:p>
            <a:r>
              <a:rPr lang="fr-FR" dirty="0"/>
              <a:t>Recettes:</a:t>
            </a:r>
          </a:p>
          <a:p>
            <a:pPr lvl="1"/>
            <a:r>
              <a:rPr lang="fr-FR" dirty="0"/>
              <a:t>Uniquement aux Etats-Unis</a:t>
            </a:r>
          </a:p>
          <a:p>
            <a:pPr lvl="1"/>
            <a:r>
              <a:rPr lang="fr-FR" dirty="0"/>
              <a:t>Beaucoup de valeurs manquantes</a:t>
            </a:r>
          </a:p>
          <a:p>
            <a:r>
              <a:rPr lang="fr-FR" dirty="0"/>
              <a:t>Budget:</a:t>
            </a:r>
          </a:p>
          <a:p>
            <a:pPr lvl="1"/>
            <a:r>
              <a:rPr lang="fr-FR" dirty="0"/>
              <a:t>Des résultats en devise étrangère</a:t>
            </a:r>
          </a:p>
          <a:p>
            <a:pPr lvl="1"/>
            <a:r>
              <a:rPr lang="fr-FR" dirty="0"/>
              <a:t>Beaucoup de valeurs manquantes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DABE7-8E65-40D9-9FEB-1A7B78AD4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3" y="4773677"/>
            <a:ext cx="5851067" cy="1535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BD3A4-ACD4-4DE0-95A5-B3CFF7A1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33" y="4773677"/>
            <a:ext cx="5389019" cy="15351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D28E69-B4FB-4DDD-BFB3-BFCBAFFD16CC}"/>
              </a:ext>
            </a:extLst>
          </p:cNvPr>
          <p:cNvSpPr/>
          <p:nvPr/>
        </p:nvSpPr>
        <p:spPr>
          <a:xfrm>
            <a:off x="1572768" y="5449824"/>
            <a:ext cx="4983480" cy="201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8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B60D-40EC-4CBE-B203-6D2B4EC4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numériques: année et durée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604F8D-937A-428C-B0B2-960946B6F2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960" y="2475926"/>
            <a:ext cx="7242048" cy="353930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9EB0644-F474-4DD1-AA80-9EAF255D66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6" y="2470191"/>
            <a:ext cx="4982582" cy="3533567"/>
          </a:xfrm>
        </p:spPr>
      </p:pic>
    </p:spTree>
    <p:extLst>
      <p:ext uri="{BB962C8B-B14F-4D97-AF65-F5344CB8AC3E}">
        <p14:creationId xmlns:p14="http://schemas.microsoft.com/office/powerpoint/2010/main" val="39342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8A28-918D-4064-BE5E-93DCA1C4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Variables numériques: note IMDB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1EB9DF-E6CB-4661-A3EE-BEA9E7C57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85" y="2636403"/>
            <a:ext cx="4979534" cy="353140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414CB0-57F3-43A1-ABC8-23F9DDCFA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2267" y="2490650"/>
            <a:ext cx="7236963" cy="3531405"/>
          </a:xfrm>
        </p:spPr>
      </p:pic>
    </p:spTree>
    <p:extLst>
      <p:ext uri="{BB962C8B-B14F-4D97-AF65-F5344CB8AC3E}">
        <p14:creationId xmlns:p14="http://schemas.microsoft.com/office/powerpoint/2010/main" val="1849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1127</TotalTime>
  <Words>852</Words>
  <Application>Microsoft Office PowerPoint</Application>
  <PresentationFormat>Widescreen</PresentationFormat>
  <Paragraphs>199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Georgia</vt:lpstr>
      <vt:lpstr>Wingdings</vt:lpstr>
      <vt:lpstr>Wingdings 2</vt:lpstr>
      <vt:lpstr>Training presentation</vt:lpstr>
      <vt:lpstr>Moteur de recommandations de films</vt:lpstr>
      <vt:lpstr>Introduction</vt:lpstr>
      <vt:lpstr>Quel type de problème ? </vt:lpstr>
      <vt:lpstr>Qu’est-ce que 2 films similaires ? </vt:lpstr>
      <vt:lpstr>Nettoyage</vt:lpstr>
      <vt:lpstr>Traitement des valeurs manquantes</vt:lpstr>
      <vt:lpstr>Variables numériques: recette et budget</vt:lpstr>
      <vt:lpstr>Variables numériques: année et durée</vt:lpstr>
      <vt:lpstr>Variables numériques: note IMDB</vt:lpstr>
      <vt:lpstr>Variables catégorielles: genre</vt:lpstr>
      <vt:lpstr>Variables catégorielles: genre</vt:lpstr>
      <vt:lpstr>Variables catégorielles: langue et pays</vt:lpstr>
      <vt:lpstr>Variables textuelles</vt:lpstr>
      <vt:lpstr>Méthode n°1: Principe</vt:lpstr>
      <vt:lpstr>Méthode n°1: Résultats</vt:lpstr>
      <vt:lpstr>Méthode n°1: Limites</vt:lpstr>
      <vt:lpstr>Méthode n°2: Principe</vt:lpstr>
      <vt:lpstr>Méthode n°2: Résultats et limites</vt:lpstr>
      <vt:lpstr>Méthode n°3: Principe</vt:lpstr>
      <vt:lpstr>Méthode n°3: Résultats</vt:lpstr>
      <vt:lpstr>Méthode n°3: Limites</vt:lpstr>
      <vt:lpstr>Méthode n°4: Principe</vt:lpstr>
      <vt:lpstr>Méthode n°4: Résultats</vt:lpstr>
      <vt:lpstr>Méthode n°4: Résultats</vt:lpstr>
      <vt:lpstr>Choix du modèle final</vt:lpstr>
      <vt:lpstr>Quelques 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Serphone</dc:creator>
  <cp:lastModifiedBy>Serphone</cp:lastModifiedBy>
  <cp:revision>35</cp:revision>
  <dcterms:created xsi:type="dcterms:W3CDTF">2018-07-23T11:55:42Z</dcterms:created>
  <dcterms:modified xsi:type="dcterms:W3CDTF">2018-07-24T16:39:55Z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