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64" r:id="rId13"/>
    <p:sldId id="270" r:id="rId14"/>
    <p:sldId id="272" r:id="rId15"/>
    <p:sldId id="273" r:id="rId16"/>
    <p:sldId id="274" r:id="rId17"/>
    <p:sldId id="275" r:id="rId18"/>
    <p:sldId id="277" r:id="rId19"/>
    <p:sldId id="276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89911" autoAdjust="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Prédiction du retard de vol des avions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Weber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6E40-EE36-45E6-A1AE-BFB5F3F7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– Distance et vacances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AE2069-AB23-43C7-954B-946514F70C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681095"/>
            <a:ext cx="5139193" cy="331993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FA8B28-0411-438F-A000-5CB7678A77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2765765"/>
            <a:ext cx="5384800" cy="33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23A1-72C8-4624-A956-55F61F36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– Heure de départ/d’arrivée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4C1342-35AE-476D-8E8C-15BC6A374F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671220"/>
            <a:ext cx="5384800" cy="349834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4A6F67-18DA-4EAD-A2EA-A76AA87C0C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2587173"/>
            <a:ext cx="5384800" cy="36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7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BC8B-547D-4A45-BC64-1390A684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l’</a:t>
            </a:r>
            <a:r>
              <a:rPr lang="fr-FR" dirty="0" err="1"/>
              <a:t>encoding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FD63338-2669-45EF-924E-BCD328912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981027"/>
              </p:ext>
            </p:extLst>
          </p:nvPr>
        </p:nvGraphicFramePr>
        <p:xfrm>
          <a:off x="609600" y="3116180"/>
          <a:ext cx="10972801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val="419719111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29879196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814124462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060108952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41092911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64413556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334820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MAE (mn)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R2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RMSE (mn)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Fit 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Pred</a:t>
                      </a:r>
                      <a:r>
                        <a:rPr lang="fr-FR" dirty="0"/>
                        <a:t> 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4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8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2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One-hot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1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Circular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52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33.71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39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18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D832-DF88-493F-9734-725CB037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Outliers</a:t>
            </a:r>
            <a:endParaRPr lang="fr-FR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73180AF4-32D4-4D2F-B683-9E2FCB4412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811789"/>
              </p:ext>
            </p:extLst>
          </p:nvPr>
        </p:nvGraphicFramePr>
        <p:xfrm>
          <a:off x="1343770" y="2981739"/>
          <a:ext cx="8436335" cy="17289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78005">
                  <a:extLst>
                    <a:ext uri="{9D8B030D-6E8A-4147-A177-3AD203B41FA5}">
                      <a16:colId xmlns:a16="http://schemas.microsoft.com/office/drawing/2014/main" val="4197191117"/>
                    </a:ext>
                  </a:extLst>
                </a:gridCol>
                <a:gridCol w="1613205">
                  <a:extLst>
                    <a:ext uri="{9D8B030D-6E8A-4147-A177-3AD203B41FA5}">
                      <a16:colId xmlns:a16="http://schemas.microsoft.com/office/drawing/2014/main" val="3298791965"/>
                    </a:ext>
                  </a:extLst>
                </a:gridCol>
                <a:gridCol w="1447747">
                  <a:extLst>
                    <a:ext uri="{9D8B030D-6E8A-4147-A177-3AD203B41FA5}">
                      <a16:colId xmlns:a16="http://schemas.microsoft.com/office/drawing/2014/main" val="1814124462"/>
                    </a:ext>
                  </a:extLst>
                </a:gridCol>
                <a:gridCol w="1797378">
                  <a:extLst>
                    <a:ext uri="{9D8B030D-6E8A-4147-A177-3AD203B41FA5}">
                      <a16:colId xmlns:a16="http://schemas.microsoft.com/office/drawing/2014/main" val="2060108952"/>
                    </a:ext>
                  </a:extLst>
                </a:gridCol>
              </a:tblGrid>
              <a:tr h="432935">
                <a:tc>
                  <a:txBody>
                    <a:bodyPr/>
                    <a:lstStyle/>
                    <a:p>
                      <a:r>
                        <a:rPr lang="fr-FR" dirty="0"/>
                        <a:t>Méthode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MAE (mn)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R2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RMSE (mn)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40889"/>
                  </a:ext>
                </a:extLst>
              </a:tr>
              <a:tr h="432935">
                <a:tc>
                  <a:txBody>
                    <a:bodyPr/>
                    <a:lstStyle/>
                    <a:p>
                      <a:r>
                        <a:rPr lang="fr-FR" dirty="0"/>
                        <a:t>Avec </a:t>
                      </a:r>
                      <a:r>
                        <a:rPr lang="fr-FR" dirty="0" err="1"/>
                        <a:t>outliers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33.71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86977"/>
                  </a:ext>
                </a:extLst>
              </a:tr>
              <a:tr h="430193">
                <a:tc>
                  <a:txBody>
                    <a:bodyPr/>
                    <a:lstStyle/>
                    <a:p>
                      <a:r>
                        <a:rPr lang="fr-FR" dirty="0"/>
                        <a:t>Sans </a:t>
                      </a:r>
                      <a:r>
                        <a:rPr lang="fr-FR" dirty="0" err="1"/>
                        <a:t>outliers</a:t>
                      </a:r>
                      <a:r>
                        <a:rPr lang="fr-FR" dirty="0"/>
                        <a:t> (dans le training 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34.29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21581"/>
                  </a:ext>
                </a:extLst>
              </a:tr>
              <a:tr h="432935">
                <a:tc>
                  <a:txBody>
                    <a:bodyPr/>
                    <a:lstStyle/>
                    <a:p>
                      <a:r>
                        <a:rPr lang="fr-FR" dirty="0"/>
                        <a:t>Sans </a:t>
                      </a:r>
                      <a:r>
                        <a:rPr lang="fr-FR" dirty="0" err="1"/>
                        <a:t>outliers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19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27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83A3-7FCF-42E5-BCF2-A97D9094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testés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4201-4622-4398-8AB1-7854AFE01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2752476"/>
            <a:ext cx="5384800" cy="4341875"/>
          </a:xfrm>
        </p:spPr>
        <p:txBody>
          <a:bodyPr>
            <a:normAutofit/>
          </a:bodyPr>
          <a:lstStyle/>
          <a:p>
            <a:r>
              <a:rPr lang="fr-FR" dirty="0"/>
              <a:t>Modèles linéaires:</a:t>
            </a:r>
          </a:p>
          <a:p>
            <a:pPr lvl="1"/>
            <a:r>
              <a:rPr lang="fr-FR" sz="2000" dirty="0"/>
              <a:t>Régression linéaire simple</a:t>
            </a:r>
          </a:p>
          <a:p>
            <a:pPr lvl="1"/>
            <a:r>
              <a:rPr lang="fr-FR" sz="2000" dirty="0"/>
              <a:t>Régression </a:t>
            </a:r>
            <a:r>
              <a:rPr lang="fr-FR" sz="2000" dirty="0" err="1"/>
              <a:t>ridge</a:t>
            </a:r>
            <a:endParaRPr lang="fr-FR" sz="2000" dirty="0"/>
          </a:p>
          <a:p>
            <a:pPr lvl="1"/>
            <a:r>
              <a:rPr lang="fr-FR" sz="2000" dirty="0"/>
              <a:t>Lasso</a:t>
            </a:r>
          </a:p>
          <a:p>
            <a:pPr lvl="1"/>
            <a:r>
              <a:rPr lang="fr-FR" sz="2000" dirty="0" err="1"/>
              <a:t>Elastic</a:t>
            </a:r>
            <a:r>
              <a:rPr lang="fr-FR" sz="2000" dirty="0"/>
              <a:t>-Net</a:t>
            </a:r>
          </a:p>
          <a:p>
            <a:pPr lvl="1"/>
            <a:r>
              <a:rPr lang="fr-FR" sz="2000" dirty="0"/>
              <a:t>Régression linéaire après transformation polynomiale des </a:t>
            </a:r>
            <a:r>
              <a:rPr lang="fr-FR" sz="2000" dirty="0" err="1"/>
              <a:t>features</a:t>
            </a:r>
            <a:endParaRPr lang="fr-FR" sz="2000" dirty="0"/>
          </a:p>
          <a:p>
            <a:pPr lvl="1"/>
            <a:endParaRPr lang="fr-FR" sz="2000" dirty="0"/>
          </a:p>
          <a:p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0A9A3-6689-4202-9A72-CB3C9DFA5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599" y="2754464"/>
            <a:ext cx="5384800" cy="4341875"/>
          </a:xfrm>
        </p:spPr>
        <p:txBody>
          <a:bodyPr>
            <a:normAutofit/>
          </a:bodyPr>
          <a:lstStyle/>
          <a:p>
            <a:r>
              <a:rPr lang="fr-FR" dirty="0"/>
              <a:t>Modèles non linéaires:</a:t>
            </a:r>
          </a:p>
          <a:p>
            <a:pPr lvl="1"/>
            <a:r>
              <a:rPr lang="fr-FR" sz="2000" dirty="0"/>
              <a:t>K-NN</a:t>
            </a:r>
          </a:p>
          <a:p>
            <a:pPr lvl="1"/>
            <a:r>
              <a:rPr lang="fr-FR" sz="2000" dirty="0"/>
              <a:t>Bagging</a:t>
            </a:r>
          </a:p>
          <a:p>
            <a:pPr lvl="1"/>
            <a:r>
              <a:rPr lang="fr-FR" sz="2000" dirty="0" err="1"/>
              <a:t>Random</a:t>
            </a:r>
            <a:r>
              <a:rPr lang="fr-FR" sz="2000" dirty="0"/>
              <a:t> Forest</a:t>
            </a:r>
          </a:p>
          <a:p>
            <a:pPr lvl="1"/>
            <a:r>
              <a:rPr lang="fr-FR" sz="2000" dirty="0"/>
              <a:t>Gradient </a:t>
            </a:r>
            <a:r>
              <a:rPr lang="fr-FR" sz="2000" dirty="0" err="1"/>
              <a:t>Boosting</a:t>
            </a: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B109-288A-4811-B23C-D94BB28D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linéaires – Paramètres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92AD4-1CCF-4206-84CD-778E77204B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/>
                  <a:t>Validation croisée pour le choix optimal des paramètres:</a:t>
                </a:r>
              </a:p>
              <a:p>
                <a:pPr lvl="1"/>
                <a:r>
                  <a:rPr lang="fr-FR" dirty="0"/>
                  <a:t>Ridge: </a:t>
                </a:r>
              </a:p>
              <a:p>
                <a:pPr lvl="2"/>
                <a:r>
                  <a:rPr lang="fr-FR" dirty="0"/>
                  <a:t>alpha: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Lasso:</a:t>
                </a:r>
              </a:p>
              <a:p>
                <a:pPr lvl="2"/>
                <a:r>
                  <a:rPr lang="fr-FR" dirty="0"/>
                  <a:t>alpha: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, …,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 err="1"/>
                  <a:t>Elastic</a:t>
                </a:r>
                <a:r>
                  <a:rPr lang="fr-FR" dirty="0"/>
                  <a:t>-Net:</a:t>
                </a:r>
              </a:p>
              <a:p>
                <a:pPr lvl="2"/>
                <a:r>
                  <a:rPr lang="fr-FR" dirty="0"/>
                  <a:t>alpha: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…,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l1_ratio: [0.1, 0.5, 0.7, 0.9, 0.95, 0.99, 1]</a:t>
                </a:r>
              </a:p>
              <a:p>
                <a:pPr lvl="2"/>
                <a:endParaRPr lang="fr-FR" dirty="0"/>
              </a:p>
              <a:p>
                <a:r>
                  <a:rPr lang="fr-FR" dirty="0"/>
                  <a:t>Polynomial </a:t>
                </a:r>
                <a:r>
                  <a:rPr lang="fr-FR" dirty="0" err="1"/>
                  <a:t>Features</a:t>
                </a:r>
                <a:r>
                  <a:rPr lang="fr-FR" dirty="0"/>
                  <a:t>:</a:t>
                </a:r>
              </a:p>
              <a:p>
                <a:pPr lvl="1"/>
                <a:r>
                  <a:rPr lang="fr-FR" dirty="0" err="1"/>
                  <a:t>degree</a:t>
                </a:r>
                <a:r>
                  <a:rPr lang="fr-FR" dirty="0"/>
                  <a:t>: 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92AD4-1CCF-4206-84CD-778E77204B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54" b="-35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48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5ED5-B178-4A58-8B9B-032E6067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Modèles non linéaires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236CB-4CC7-4B97-B096-781CE209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Validation croisée pour k-NN:</a:t>
            </a:r>
          </a:p>
          <a:p>
            <a:pPr lvl="1"/>
            <a:r>
              <a:rPr lang="fr-FR" dirty="0" err="1"/>
              <a:t>n_neighbors</a:t>
            </a:r>
            <a:r>
              <a:rPr lang="fr-FR" dirty="0"/>
              <a:t>: [20, 30, 40, 50]</a:t>
            </a:r>
          </a:p>
          <a:p>
            <a:endParaRPr lang="fr-FR" dirty="0"/>
          </a:p>
          <a:p>
            <a:r>
              <a:rPr lang="fr-FR" dirty="0"/>
              <a:t>Bagging:</a:t>
            </a:r>
          </a:p>
          <a:p>
            <a:pPr lvl="1"/>
            <a:r>
              <a:rPr lang="fr-FR" dirty="0" err="1"/>
              <a:t>n_estimators</a:t>
            </a:r>
            <a:r>
              <a:rPr lang="fr-FR" dirty="0"/>
              <a:t>: 50</a:t>
            </a:r>
          </a:p>
          <a:p>
            <a:pPr lvl="1"/>
            <a:endParaRPr lang="fr-FR" dirty="0"/>
          </a:p>
          <a:p>
            <a:r>
              <a:rPr lang="fr-FR" dirty="0" err="1"/>
              <a:t>Random</a:t>
            </a:r>
            <a:r>
              <a:rPr lang="fr-FR" dirty="0"/>
              <a:t> Forest:</a:t>
            </a:r>
          </a:p>
          <a:p>
            <a:pPr lvl="1"/>
            <a:r>
              <a:rPr lang="fr-FR" dirty="0" err="1"/>
              <a:t>n_estimators</a:t>
            </a:r>
            <a:r>
              <a:rPr lang="fr-FR" dirty="0"/>
              <a:t>: 100, </a:t>
            </a:r>
            <a:r>
              <a:rPr lang="fr-FR" dirty="0" err="1"/>
              <a:t>max_features</a:t>
            </a:r>
            <a:r>
              <a:rPr lang="fr-FR" dirty="0"/>
              <a:t>: 3, </a:t>
            </a:r>
            <a:r>
              <a:rPr lang="fr-FR" dirty="0" err="1"/>
              <a:t>min_samples_leaf</a:t>
            </a:r>
            <a:r>
              <a:rPr lang="fr-FR" dirty="0"/>
              <a:t>: 10</a:t>
            </a:r>
          </a:p>
          <a:p>
            <a:pPr lvl="1"/>
            <a:endParaRPr lang="fr-FR" dirty="0"/>
          </a:p>
          <a:p>
            <a:r>
              <a:rPr lang="fr-FR" dirty="0"/>
              <a:t>Gradient </a:t>
            </a:r>
            <a:r>
              <a:rPr lang="fr-FR" dirty="0" err="1"/>
              <a:t>Boosting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n_estimators</a:t>
            </a:r>
            <a:r>
              <a:rPr lang="fr-FR" dirty="0"/>
              <a:t>: 100, </a:t>
            </a:r>
            <a:r>
              <a:rPr lang="fr-FR" dirty="0" err="1"/>
              <a:t>max_features</a:t>
            </a:r>
            <a:r>
              <a:rPr lang="fr-FR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16348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316D-F598-4412-B72D-EF5905D2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9194"/>
            <a:ext cx="10972800" cy="1069848"/>
          </a:xfrm>
        </p:spPr>
        <p:txBody>
          <a:bodyPr>
            <a:normAutofit/>
          </a:bodyPr>
          <a:lstStyle/>
          <a:p>
            <a:r>
              <a:rPr lang="fr-FR" dirty="0"/>
              <a:t>Résultats par compagnie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3FB30-8092-4B48-A96C-A18261E7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97918"/>
            <a:ext cx="5086185" cy="24636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48FA29-1200-49F5-AF11-27A4B29F3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218" y="1397239"/>
            <a:ext cx="5160157" cy="2596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A1D1D-DB8A-4A81-816E-9F98A4698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4241929"/>
            <a:ext cx="5086185" cy="2436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FB055-55AB-4BAC-9998-C3886695B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218" y="4196562"/>
            <a:ext cx="5160157" cy="252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2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CE6C-697F-45BF-848F-52A028F8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par méthode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E59FE8-12EE-4E9F-806B-EA987569D1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2" y="2543969"/>
            <a:ext cx="5248275" cy="37528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5E7161-9145-4DA9-845E-D1E641C005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5865" y="2509604"/>
            <a:ext cx="5248273" cy="37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2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DCFC-C2A7-47BC-AD75-49D94547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par méthode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58F11-C97B-4F8B-BDFF-D6D81CB9F8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3839" y="2568271"/>
            <a:ext cx="5150386" cy="368568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FEE021-CD96-4D9C-A80C-3E15F84C19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7777" y="2568271"/>
            <a:ext cx="5251660" cy="37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5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AirData</a:t>
            </a:r>
            <a:r>
              <a:rPr lang="fr-FR" dirty="0"/>
              <a:t> souhaite évaluer le comportement des différentes compagnies d’aviation et pouvoir anticiper les retards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Source des </a:t>
            </a:r>
            <a:r>
              <a:rPr lang="fr-FR" dirty="0"/>
              <a:t>données</a:t>
            </a:r>
            <a:r>
              <a:rPr lang="en-US" dirty="0"/>
              <a:t>: </a:t>
            </a:r>
            <a:r>
              <a:rPr lang="en-US" dirty="0" err="1"/>
              <a:t>Transtats</a:t>
            </a:r>
            <a:r>
              <a:rPr lang="en-US" dirty="0"/>
              <a:t> (</a:t>
            </a:r>
            <a:r>
              <a:rPr lang="en-US" dirty="0" err="1"/>
              <a:t>ministère</a:t>
            </a:r>
            <a:r>
              <a:rPr lang="en-US" dirty="0"/>
              <a:t> des transports US)</a:t>
            </a:r>
          </a:p>
          <a:p>
            <a:pPr marL="411480" lvl="1" indent="0">
              <a:buNone/>
            </a:pPr>
            <a:r>
              <a:rPr lang="en-US" dirty="0" err="1"/>
              <a:t>Tous</a:t>
            </a:r>
            <a:r>
              <a:rPr lang="en-US" dirty="0"/>
              <a:t> les vols </a:t>
            </a:r>
            <a:r>
              <a:rPr lang="en-US" dirty="0" err="1"/>
              <a:t>intérieurs</a:t>
            </a:r>
            <a:r>
              <a:rPr lang="en-US" dirty="0"/>
              <a:t> aux US </a:t>
            </a:r>
            <a:r>
              <a:rPr lang="en-US" dirty="0" err="1"/>
              <a:t>en</a:t>
            </a:r>
            <a:r>
              <a:rPr lang="en-US" dirty="0"/>
              <a:t> 2016 (env. 5 500 000 vols)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Objectif: tester </a:t>
            </a:r>
            <a:r>
              <a:rPr lang="fr-FR" dirty="0"/>
              <a:t>plusieurs</a:t>
            </a:r>
            <a:r>
              <a:rPr lang="en-US" dirty="0"/>
              <a:t> </a:t>
            </a:r>
            <a:r>
              <a:rPr lang="fr-FR" dirty="0"/>
              <a:t>modèles supervisés, les optimiser (hyperparamètres), les comparer et implémenter le meilleur dans une API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2714EF-87D1-4E46-B906-0F5E5424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– Synthèse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5E3A7F-373E-46B2-8E80-31952597E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783" y="2645796"/>
            <a:ext cx="7368433" cy="306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D98D-8114-49E8-8E8E-2E53E913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B1E5-2643-4214-9A26-554A02D7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 choisi: Régression linéaire avec transformation polynomiale</a:t>
            </a:r>
          </a:p>
          <a:p>
            <a:endParaRPr lang="fr-FR" dirty="0"/>
          </a:p>
          <a:p>
            <a:r>
              <a:rPr lang="fr-FR" dirty="0"/>
              <a:t>Stockage des paramètres dans des dictionnaires pour:</a:t>
            </a:r>
          </a:p>
          <a:p>
            <a:pPr lvl="1"/>
            <a:r>
              <a:rPr lang="fr-FR" dirty="0" err="1"/>
              <a:t>Encoding</a:t>
            </a:r>
            <a:endParaRPr lang="fr-FR" dirty="0"/>
          </a:p>
          <a:p>
            <a:pPr lvl="1"/>
            <a:r>
              <a:rPr lang="fr-FR" dirty="0"/>
              <a:t>Standardisation</a:t>
            </a:r>
          </a:p>
          <a:p>
            <a:pPr lvl="1"/>
            <a:r>
              <a:rPr lang="fr-FR" dirty="0"/>
              <a:t>Régression</a:t>
            </a:r>
          </a:p>
          <a:p>
            <a:endParaRPr lang="fr-FR" dirty="0"/>
          </a:p>
          <a:p>
            <a:r>
              <a:rPr lang="fr-FR" dirty="0"/>
              <a:t>Pas besoin de stocker les </a:t>
            </a:r>
            <a:r>
              <a:rPr lang="fr-FR" dirty="0" err="1"/>
              <a:t>datasets</a:t>
            </a:r>
            <a:r>
              <a:rPr lang="fr-FR" dirty="0"/>
              <a:t> sur le serveur et prédiction rapide</a:t>
            </a:r>
          </a:p>
        </p:txBody>
      </p:sp>
    </p:spTree>
    <p:extLst>
      <p:ext uri="{BB962C8B-B14F-4D97-AF65-F5344CB8AC3E}">
        <p14:creationId xmlns:p14="http://schemas.microsoft.com/office/powerpoint/2010/main" val="39051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DAA7-2183-4FFC-B5D5-F1CAD3CF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Points clés: </a:t>
            </a:r>
            <a:r>
              <a:rPr lang="fr-FR" dirty="0" err="1"/>
              <a:t>encoding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D42-6B24-4997-AF78-7F3679C41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Beaucoup de variables catégorielles et/ou temporelles (jour, mois, etc..)</a:t>
            </a:r>
          </a:p>
          <a:p>
            <a:endParaRPr lang="fr-FR" dirty="0"/>
          </a:p>
          <a:p>
            <a:r>
              <a:rPr lang="fr-FR" dirty="0"/>
              <a:t>Solutions possibles:</a:t>
            </a:r>
          </a:p>
          <a:p>
            <a:pPr lvl="1"/>
            <a:r>
              <a:rPr lang="fr-FR" dirty="0"/>
              <a:t>Label </a:t>
            </a:r>
            <a:r>
              <a:rPr lang="fr-FR" dirty="0" err="1"/>
              <a:t>encoding</a:t>
            </a:r>
            <a:endParaRPr lang="fr-FR" dirty="0"/>
          </a:p>
          <a:p>
            <a:pPr lvl="1"/>
            <a:r>
              <a:rPr lang="fr-FR" dirty="0"/>
              <a:t>Count </a:t>
            </a:r>
            <a:r>
              <a:rPr lang="fr-FR" dirty="0" err="1"/>
              <a:t>encoding</a:t>
            </a:r>
            <a:endParaRPr lang="fr-FR" dirty="0"/>
          </a:p>
          <a:p>
            <a:pPr lvl="1"/>
            <a:r>
              <a:rPr lang="fr-FR" dirty="0" err="1"/>
              <a:t>One-hot</a:t>
            </a:r>
            <a:r>
              <a:rPr lang="fr-FR" dirty="0"/>
              <a:t> </a:t>
            </a:r>
            <a:r>
              <a:rPr lang="fr-FR" dirty="0" err="1"/>
              <a:t>encoding</a:t>
            </a:r>
            <a:endParaRPr lang="fr-FR" dirty="0"/>
          </a:p>
          <a:p>
            <a:pPr lvl="1"/>
            <a:r>
              <a:rPr lang="fr-FR" dirty="0" err="1"/>
              <a:t>Circular</a:t>
            </a:r>
            <a:r>
              <a:rPr lang="fr-FR" dirty="0"/>
              <a:t> </a:t>
            </a:r>
            <a:r>
              <a:rPr lang="fr-FR" dirty="0" err="1"/>
              <a:t>encoding</a:t>
            </a:r>
            <a:endParaRPr lang="fr-FR" dirty="0"/>
          </a:p>
          <a:p>
            <a:pPr lvl="1"/>
            <a:r>
              <a:rPr lang="fr-FR" dirty="0"/>
              <a:t>Target (ou </a:t>
            </a:r>
            <a:r>
              <a:rPr lang="fr-FR" dirty="0" err="1"/>
              <a:t>mean</a:t>
            </a:r>
            <a:r>
              <a:rPr lang="fr-FR" dirty="0"/>
              <a:t>) </a:t>
            </a:r>
            <a:r>
              <a:rPr lang="fr-FR" dirty="0" err="1"/>
              <a:t>encoding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13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836E-3683-4DC4-AEC3-A473D6C0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clés: </a:t>
            </a:r>
            <a:r>
              <a:rPr lang="fr-FR" dirty="0" err="1"/>
              <a:t>encoding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211A54-38CC-44CF-BB03-BA9690EEC5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dirty="0"/>
                  <a:t>Circular </a:t>
                </a:r>
                <a:r>
                  <a:rPr lang="fr-FR" dirty="0" err="1"/>
                  <a:t>encoding</a:t>
                </a:r>
                <a:r>
                  <a:rPr lang="fr-FR" dirty="0"/>
                  <a:t>:</a:t>
                </a:r>
              </a:p>
              <a:p>
                <a:pPr lvl="1"/>
                <a:r>
                  <a:rPr lang="fr-FR" dirty="0"/>
                  <a:t>Label </a:t>
                </a:r>
                <a:r>
                  <a:rPr lang="fr-FR" dirty="0" err="1"/>
                  <a:t>encoding</a:t>
                </a:r>
                <a:r>
                  <a:rPr lang="fr-FR" dirty="0"/>
                  <a:t>: variable entre 0 et n-1</a:t>
                </a:r>
              </a:p>
              <a:p>
                <a:pPr lvl="1"/>
                <a:r>
                  <a:rPr lang="fr-FR" dirty="0"/>
                  <a:t>Transformer cette variable en 2D sur le cercle unité:</a:t>
                </a:r>
              </a:p>
              <a:p>
                <a:pPr marL="411480" lvl="1" indent="0">
                  <a:buNone/>
                </a:pPr>
                <a:endParaRPr lang="fr-FR" dirty="0"/>
              </a:p>
              <a:p>
                <a:pPr marL="7040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; 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Target </a:t>
                </a:r>
                <a:r>
                  <a:rPr lang="fr-FR" dirty="0" err="1"/>
                  <a:t>encoding</a:t>
                </a:r>
                <a:r>
                  <a:rPr lang="fr-FR" dirty="0"/>
                  <a:t>:</a:t>
                </a:r>
              </a:p>
              <a:p>
                <a:pPr lvl="1"/>
                <a:r>
                  <a:rPr lang="fr-FR" dirty="0"/>
                  <a:t>On regroupe les échantillons par valeur de la variable catégorielle</a:t>
                </a:r>
              </a:p>
              <a:p>
                <a:pPr lvl="1"/>
                <a:r>
                  <a:rPr lang="fr-FR" dirty="0"/>
                  <a:t>Pour chaque groupe, on encode la variable par la moyenne de la variable cible dans le groupe</a:t>
                </a:r>
              </a:p>
              <a:p>
                <a:pPr marL="704088" lvl="2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211A54-38CC-44CF-BB03-BA9690EEC5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43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0B1C-263B-457B-849A-AD35050C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clés: taille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9624-0626-4219-A8D5-0C20EC6D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+ 5 millions de lignes: long à manipuler avec une machine classique</a:t>
            </a:r>
          </a:p>
          <a:p>
            <a:endParaRPr lang="fr-FR" dirty="0"/>
          </a:p>
          <a:p>
            <a:r>
              <a:rPr lang="fr-FR" dirty="0"/>
              <a:t>2 solutions possibles:</a:t>
            </a:r>
          </a:p>
          <a:p>
            <a:pPr lvl="1"/>
            <a:r>
              <a:rPr lang="fr-FR" dirty="0"/>
              <a:t>Prendre un échantillon représentatif du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Séparer les données par compagnie (12 en tout), et entraîner un modèle par compagnie</a:t>
            </a:r>
          </a:p>
          <a:p>
            <a:pPr lvl="1"/>
            <a:endParaRPr lang="fr-FR" dirty="0"/>
          </a:p>
          <a:p>
            <a:r>
              <a:rPr lang="fr-FR" dirty="0"/>
              <a:t>2</a:t>
            </a:r>
            <a:r>
              <a:rPr lang="fr-FR" baseline="30000" dirty="0"/>
              <a:t>e</a:t>
            </a:r>
            <a:r>
              <a:rPr lang="fr-FR" dirty="0"/>
              <a:t> solution choisie:</a:t>
            </a:r>
          </a:p>
          <a:p>
            <a:pPr lvl="1"/>
            <a:r>
              <a:rPr lang="fr-FR" dirty="0"/>
              <a:t>Permet de travailler sur tout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Fonctionne bien avec le sujet</a:t>
            </a:r>
          </a:p>
        </p:txBody>
      </p:sp>
    </p:spTree>
    <p:extLst>
      <p:ext uri="{BB962C8B-B14F-4D97-AF65-F5344CB8AC3E}">
        <p14:creationId xmlns:p14="http://schemas.microsoft.com/office/powerpoint/2010/main" val="11575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8230-88BF-4B88-ACB0-88FDACF2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A971-9A90-4985-B802-CB1DDA94E0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Choix de la variable cible: ARR_DELAY </a:t>
            </a:r>
          </a:p>
          <a:p>
            <a:pPr marL="411480" lvl="1" indent="0">
              <a:buNone/>
            </a:pPr>
            <a:r>
              <a:rPr lang="fr-FR" dirty="0"/>
              <a:t>(retard à l’arrivée)</a:t>
            </a:r>
          </a:p>
          <a:p>
            <a:endParaRPr lang="fr-FR" dirty="0"/>
          </a:p>
          <a:p>
            <a:r>
              <a:rPr lang="fr-FR" dirty="0"/>
              <a:t>Suppression des vols annulés ou déroutés</a:t>
            </a:r>
          </a:p>
          <a:p>
            <a:endParaRPr lang="fr-FR" dirty="0"/>
          </a:p>
          <a:p>
            <a:r>
              <a:rPr lang="fr-FR" dirty="0"/>
              <a:t>Informations gardées:</a:t>
            </a:r>
          </a:p>
          <a:p>
            <a:pPr lvl="1"/>
            <a:r>
              <a:rPr lang="fr-FR" dirty="0"/>
              <a:t>Date (jour/mois/jour de la semaine)</a:t>
            </a:r>
          </a:p>
          <a:p>
            <a:pPr lvl="1"/>
            <a:r>
              <a:rPr lang="fr-FR" dirty="0"/>
              <a:t>Compagnie</a:t>
            </a:r>
          </a:p>
          <a:p>
            <a:pPr lvl="1"/>
            <a:r>
              <a:rPr lang="fr-FR" dirty="0"/>
              <a:t>Aéroport de départ/arrivée</a:t>
            </a:r>
          </a:p>
          <a:p>
            <a:pPr lvl="1"/>
            <a:r>
              <a:rPr lang="fr-FR" dirty="0"/>
              <a:t>Heure de départ/arrivée</a:t>
            </a:r>
          </a:p>
          <a:p>
            <a:pPr lvl="1"/>
            <a:r>
              <a:rPr lang="fr-FR" dirty="0"/>
              <a:t>Distance</a:t>
            </a:r>
          </a:p>
          <a:p>
            <a:endParaRPr lang="fr-FR" dirty="0"/>
          </a:p>
          <a:p>
            <a:r>
              <a:rPr lang="fr-FR" dirty="0"/>
              <a:t>Pas de valeurs manquantes</a:t>
            </a:r>
          </a:p>
          <a:p>
            <a:endParaRPr lang="fr-FR" dirty="0"/>
          </a:p>
          <a:p>
            <a:r>
              <a:rPr lang="fr-FR" dirty="0"/>
              <a:t>Nouvelle </a:t>
            </a:r>
            <a:r>
              <a:rPr lang="fr-FR" dirty="0" err="1"/>
              <a:t>feature</a:t>
            </a:r>
            <a:r>
              <a:rPr lang="fr-FR" dirty="0"/>
              <a:t>: nombre de jours avant/après un jour férié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397C99-5CF1-4B84-910B-6E8FF2A1D8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3679" y="2313659"/>
            <a:ext cx="4160979" cy="38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4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DA1D60-EAD8-4885-BD74-54C069D4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Exploration – Variable cible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DC816FA-76AB-4893-82FE-670352338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203" y="2209800"/>
            <a:ext cx="6393594" cy="391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5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185A4-5368-404B-BE5B-7A2FA990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Exploration – Mois et jour de la semaine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F5CA9A-8076-4727-928D-91A155AC02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4537" y="2643981"/>
            <a:ext cx="5114925" cy="35528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8FCDD9-B723-40D5-831C-28FB878C4C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9212" y="2558256"/>
            <a:ext cx="49815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8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02F83C-41D8-4442-845A-50574B47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Exploration – Compagnies aériennes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54E3E55-5B5C-4800-B8ED-992067200A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34947" y="2543781"/>
            <a:ext cx="7522106" cy="360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1781</TotalTime>
  <Words>660</Words>
  <Application>Microsoft Office PowerPoint</Application>
  <PresentationFormat>Widescreen</PresentationFormat>
  <Paragraphs>172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Georgia</vt:lpstr>
      <vt:lpstr>Wingdings 2</vt:lpstr>
      <vt:lpstr>Training presentation</vt:lpstr>
      <vt:lpstr>Prédiction du retard de vol des avions </vt:lpstr>
      <vt:lpstr>Introduction</vt:lpstr>
      <vt:lpstr>Points clés: encoding</vt:lpstr>
      <vt:lpstr>Points clés: encoding</vt:lpstr>
      <vt:lpstr>Points clés: taille du dataset</vt:lpstr>
      <vt:lpstr>Nettoyage</vt:lpstr>
      <vt:lpstr>Exploration – Variable cible</vt:lpstr>
      <vt:lpstr>Exploration – Mois et jour de la semaine</vt:lpstr>
      <vt:lpstr>Exploration – Compagnies aériennes</vt:lpstr>
      <vt:lpstr>Exploration – Distance et vacances</vt:lpstr>
      <vt:lpstr>Exploration – Heure de départ/d’arrivée</vt:lpstr>
      <vt:lpstr>Choix de l’encoding</vt:lpstr>
      <vt:lpstr>Outliers</vt:lpstr>
      <vt:lpstr>Modèles testés</vt:lpstr>
      <vt:lpstr>Modèles linéaires – Paramètres </vt:lpstr>
      <vt:lpstr>Modèles non linéaires </vt:lpstr>
      <vt:lpstr>Résultats par compagnie</vt:lpstr>
      <vt:lpstr>Résultats par méthode</vt:lpstr>
      <vt:lpstr>Résultats par méthode</vt:lpstr>
      <vt:lpstr>Résultats – Synthèse 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Serphone</dc:creator>
  <cp:lastModifiedBy>Serphone</cp:lastModifiedBy>
  <cp:revision>53</cp:revision>
  <dcterms:created xsi:type="dcterms:W3CDTF">2018-07-23T11:55:42Z</dcterms:created>
  <dcterms:modified xsi:type="dcterms:W3CDTF">2018-10-02T21:47:43Z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