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3" r:id="rId19"/>
    <p:sldId id="31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C2F927-067B-4194-9D8D-54EBCD24EC45}">
          <p14:sldIdLst>
            <p14:sldId id="257"/>
            <p14:sldId id="258"/>
            <p14:sldId id="300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3"/>
            <p14:sldId id="315"/>
            <p14:sldId id="316"/>
          </p14:sldIdLst>
        </p14:section>
        <p14:section name="Untitled Section" id="{AAA77577-EDC6-4DD7-9942-EE1100CCC18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89911" autoAdjust="0"/>
  </p:normalViewPr>
  <p:slideViewPr>
    <p:cSldViewPr snapToGrid="0">
      <p:cViewPr varScale="1">
        <p:scale>
          <a:sx n="91" d="100"/>
          <a:sy n="91" d="100"/>
        </p:scale>
        <p:origin x="438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phone/stackoverflow_tags" TargetMode="External"/><Relationship Id="rId2" Type="http://schemas.openxmlformats.org/officeDocument/2006/relationships/hyperlink" Target="http://weber-thomas.fr/ocr/project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Catégorisation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 dirty="0"/>
              <a:t> de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Weber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6AF2-80E3-4EB9-BD3D-81B03415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supervisée – Validation croisée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C8236-3600-4532-9F58-FAA7F90C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2 paramètres pour la TF-IDF:</a:t>
            </a:r>
          </a:p>
          <a:p>
            <a:pPr lvl="1"/>
            <a:r>
              <a:rPr lang="fr-FR" dirty="0" err="1"/>
              <a:t>max_features</a:t>
            </a:r>
            <a:r>
              <a:rPr lang="fr-FR" dirty="0"/>
              <a:t>: nombre de mots du vocabulaire</a:t>
            </a:r>
          </a:p>
          <a:p>
            <a:pPr lvl="1"/>
            <a:r>
              <a:rPr lang="fr-FR" dirty="0" err="1"/>
              <a:t>ngram_range</a:t>
            </a:r>
            <a:r>
              <a:rPr lang="fr-FR" dirty="0"/>
              <a:t>: prise en compte des co-occurrences</a:t>
            </a:r>
          </a:p>
          <a:p>
            <a:pPr lvl="1"/>
            <a:endParaRPr lang="fr-FR" dirty="0"/>
          </a:p>
          <a:p>
            <a:r>
              <a:rPr lang="fr-FR" dirty="0"/>
              <a:t>3 paramètres pour la régression logistique:</a:t>
            </a:r>
          </a:p>
          <a:p>
            <a:pPr lvl="1"/>
            <a:r>
              <a:rPr lang="fr-FR" dirty="0" err="1"/>
              <a:t>estimator_penalty</a:t>
            </a:r>
            <a:r>
              <a:rPr lang="fr-FR" dirty="0"/>
              <a:t>: norme à utiliser pour la régularisation</a:t>
            </a:r>
          </a:p>
          <a:p>
            <a:pPr lvl="1"/>
            <a:r>
              <a:rPr lang="fr-FR" dirty="0"/>
              <a:t>C: coefficient de régularisation</a:t>
            </a:r>
          </a:p>
          <a:p>
            <a:pPr lvl="1"/>
            <a:r>
              <a:rPr lang="fr-FR" dirty="0" err="1"/>
              <a:t>threshold</a:t>
            </a:r>
            <a:r>
              <a:rPr lang="fr-FR" dirty="0"/>
              <a:t>: seuil de probabilité</a:t>
            </a:r>
          </a:p>
        </p:txBody>
      </p:sp>
    </p:spTree>
    <p:extLst>
      <p:ext uri="{BB962C8B-B14F-4D97-AF65-F5344CB8AC3E}">
        <p14:creationId xmlns:p14="http://schemas.microsoft.com/office/powerpoint/2010/main" val="593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8D56-A9B9-45EE-ABE7-D2FA58DC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supervisée – 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0E03-4B5B-4112-B732-268599A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3980688" cy="4341875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Paramètres obtenus:</a:t>
            </a:r>
          </a:p>
          <a:p>
            <a:pPr lvl="1"/>
            <a:r>
              <a:rPr lang="fr-FR" dirty="0" err="1"/>
              <a:t>max_features</a:t>
            </a:r>
            <a:r>
              <a:rPr lang="fr-FR" dirty="0"/>
              <a:t> = 10000</a:t>
            </a:r>
          </a:p>
          <a:p>
            <a:pPr lvl="1"/>
            <a:r>
              <a:rPr lang="fr-FR" dirty="0" err="1"/>
              <a:t>ngram_range</a:t>
            </a:r>
            <a:r>
              <a:rPr lang="fr-FR" dirty="0"/>
              <a:t> = (1,3)</a:t>
            </a:r>
          </a:p>
          <a:p>
            <a:pPr lvl="1"/>
            <a:r>
              <a:rPr lang="fr-FR" dirty="0" err="1"/>
              <a:t>estimator_penalty</a:t>
            </a:r>
            <a:r>
              <a:rPr lang="fr-FR" dirty="0"/>
              <a:t> = L1</a:t>
            </a:r>
          </a:p>
          <a:p>
            <a:pPr lvl="1"/>
            <a:r>
              <a:rPr lang="fr-FR" dirty="0"/>
              <a:t>C = 1</a:t>
            </a:r>
          </a:p>
          <a:p>
            <a:pPr lvl="1"/>
            <a:r>
              <a:rPr lang="fr-FR" dirty="0" err="1"/>
              <a:t>threshold</a:t>
            </a:r>
            <a:r>
              <a:rPr lang="fr-FR" dirty="0"/>
              <a:t> = 0.15</a:t>
            </a:r>
          </a:p>
          <a:p>
            <a:pPr lvl="1"/>
            <a:endParaRPr lang="fr-FR" dirty="0"/>
          </a:p>
          <a:p>
            <a:r>
              <a:rPr lang="fr-FR" dirty="0"/>
              <a:t>Score sur le jeu de test: 0.504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D138F-7C53-4EE5-A494-F85C9458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1974"/>
            <a:ext cx="52006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3825-32A0-4A59-84A4-96BD52B9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supervisée </a:t>
            </a:r>
            <a:r>
              <a:rPr lang="fr-FR" dirty="0"/>
              <a:t>– </a:t>
            </a:r>
            <a:r>
              <a:rPr lang="fr-FR" dirty="0"/>
              <a:t>Résultats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BCAA6-DB43-4A35-A8F0-C5B50B5E6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720" y="2249488"/>
            <a:ext cx="740256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3C44-D9C6-426B-BD44-FEC4E766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non-supervisée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0C2C-3EB9-4721-A2B8-54CC1CAE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Modélisation de sujets sous-jacents avec la Latent Dirichlet Allocation (LDA)</a:t>
            </a:r>
          </a:p>
          <a:p>
            <a:endParaRPr lang="fr-FR" dirty="0"/>
          </a:p>
          <a:p>
            <a:r>
              <a:rPr lang="fr-FR" dirty="0"/>
              <a:t>Hypothèses:</a:t>
            </a:r>
          </a:p>
          <a:p>
            <a:pPr lvl="1"/>
            <a:r>
              <a:rPr lang="fr-FR" dirty="0"/>
              <a:t>Chaque document du corpus est un ensemble de mots sans ordre.</a:t>
            </a:r>
          </a:p>
          <a:p>
            <a:pPr lvl="1"/>
            <a:r>
              <a:rPr lang="fr-FR" dirty="0"/>
              <a:t>Chaque document aborde un certain nombre de thèmes dans différentes proportions qui lui sont propres.</a:t>
            </a:r>
          </a:p>
          <a:p>
            <a:pPr lvl="1"/>
            <a:r>
              <a:rPr lang="fr-FR" dirty="0"/>
              <a:t>Chaque mot possède une distribution associée à chaque thème. On peut ainsi représenter chaque thème par une probabilité sur chaque mot.</a:t>
            </a:r>
          </a:p>
          <a:p>
            <a:endParaRPr lang="fr-FR" dirty="0"/>
          </a:p>
          <a:p>
            <a:r>
              <a:rPr lang="fr-FR" dirty="0"/>
              <a:t>Préparation des entrées: Transformation TF (</a:t>
            </a:r>
            <a:r>
              <a:rPr lang="fr-FR" dirty="0" err="1"/>
              <a:t>Term</a:t>
            </a:r>
            <a:r>
              <a:rPr lang="fr-FR" dirty="0"/>
              <a:t> Frequency)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9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1808-46C2-443F-9B2B-CFFB4577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non-supervisée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0AB1-120A-4ED6-8AAE-2CB6CC9C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Pour comparer les 2 approches, il faut pouvoir obtenir une prédiction de tags à partir des thèmes de la LDA.</a:t>
            </a:r>
          </a:p>
          <a:p>
            <a:endParaRPr lang="fr-FR" dirty="0"/>
          </a:p>
          <a:p>
            <a:r>
              <a:rPr lang="fr-FR" dirty="0"/>
              <a:t>On considère qu’un thème est associé à une question si sa probabilité est supérieure à un seuil. </a:t>
            </a:r>
          </a:p>
          <a:p>
            <a:endParaRPr lang="fr-FR" dirty="0"/>
          </a:p>
          <a:p>
            <a:r>
              <a:rPr lang="fr-FR" dirty="0"/>
              <a:t>Puis parmi les thèmes associés on regarde les mots les plus représentatifs et on ne garde que ceux qui sont aussi des tags.</a:t>
            </a:r>
          </a:p>
          <a:p>
            <a:endParaRPr lang="fr-FR" dirty="0"/>
          </a:p>
          <a:p>
            <a:r>
              <a:rPr lang="fr-FR" dirty="0"/>
              <a:t>Au final, c’est plus une approche semi-supervisée.</a:t>
            </a:r>
          </a:p>
        </p:txBody>
      </p:sp>
    </p:spTree>
    <p:extLst>
      <p:ext uri="{BB962C8B-B14F-4D97-AF65-F5344CB8AC3E}">
        <p14:creationId xmlns:p14="http://schemas.microsoft.com/office/powerpoint/2010/main" val="5529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806E-A566-4678-901C-900DC66F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non-supervisée – Validation croisée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9F-2222-49A6-B6B4-9DA5746C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4 paramètres obtenus par validation croisée:</a:t>
            </a:r>
          </a:p>
          <a:p>
            <a:endParaRPr lang="fr-FR" dirty="0"/>
          </a:p>
          <a:p>
            <a:pPr lvl="1"/>
            <a:r>
              <a:rPr lang="fr-FR" dirty="0"/>
              <a:t>Nombre de thèmes: 10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Learning </a:t>
            </a:r>
            <a:r>
              <a:rPr lang="fr-FR" dirty="0" err="1"/>
              <a:t>decay</a:t>
            </a:r>
            <a:r>
              <a:rPr lang="fr-FR" dirty="0"/>
              <a:t> (paramètre qui contrôle la vitesse d’apprentissage de la LDA): 0.9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Seuil de probabilité pour associer un thème à une question: 0.2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Nombre de mots à considérer dans chaque thème: 30</a:t>
            </a:r>
          </a:p>
          <a:p>
            <a:pPr lvl="1"/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1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8D56-A9B9-45EE-ABE7-D2FA58DC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non-supervisée – 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0E03-4B5B-4112-B732-268599A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832103"/>
            <a:ext cx="4733544" cy="52082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FR" sz="2800" dirty="0"/>
              <a:t>Score sur le jeu de test: 0.06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A9A71-174B-4C2C-9505-70E685B8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6365"/>
            <a:ext cx="5099305" cy="45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4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855C-E7B9-4C4E-A019-38FDCF4D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non-supervisée - 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2EC9-C439-4250-8215-7779DF18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Score faible car:</a:t>
            </a:r>
          </a:p>
          <a:p>
            <a:endParaRPr lang="fr-FR" dirty="0"/>
          </a:p>
          <a:p>
            <a:pPr lvl="1"/>
            <a:r>
              <a:rPr lang="fr-FR" dirty="0"/>
              <a:t>Trop de tags retournés: à chaque thème associé à une question ça va tout de suite être 3 à 4 tags associés d’un coup.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Ne peut retourner que des tags qui sont aussi présents dans le texte alors que parfois ils n’y sont pas.</a:t>
            </a:r>
          </a:p>
        </p:txBody>
      </p:sp>
    </p:spTree>
    <p:extLst>
      <p:ext uri="{BB962C8B-B14F-4D97-AF65-F5344CB8AC3E}">
        <p14:creationId xmlns:p14="http://schemas.microsoft.com/office/powerpoint/2010/main" val="2241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DFE9-15D9-421D-8B0E-0FDA1C98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non-supervisée - Thèmes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E53F7-39D0-4B41-9CF4-B189A1213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008" y="2514600"/>
            <a:ext cx="8137984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3B08-72CF-469C-8021-6F729E08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deux approches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3F83D-AA8D-444C-A983-0CFF04FFC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Approche supervisée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DFF1-1A39-48A1-AB42-528BD117B04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Bonnes performances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Rapide une fois que le modèle est entraîné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Très peu de faux positifs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6F8F4-CAB9-41D8-BA5B-4A2A5CB91F13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/>
              <a:t>Approche non-supervisée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3228A-5D7F-4E75-87B8-B9C6A8DD14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Bonne vision des sujets abordés dans un corpus de documents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Peut faire ressortir des nouveaux sujets pas encore couverts par les tags actuels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Stack Overflow </a:t>
            </a:r>
            <a:r>
              <a:rPr lang="en-US" dirty="0" err="1"/>
              <a:t>est</a:t>
            </a:r>
            <a:r>
              <a:rPr lang="en-US" dirty="0"/>
              <a:t> un site célèbre de question-</a:t>
            </a:r>
            <a:r>
              <a:rPr lang="en-US" dirty="0" err="1"/>
              <a:t>réponses</a:t>
            </a:r>
            <a:r>
              <a:rPr lang="en-US" dirty="0"/>
              <a:t> </a:t>
            </a:r>
            <a:r>
              <a:rPr lang="en-US" dirty="0" err="1"/>
              <a:t>liées</a:t>
            </a:r>
            <a:r>
              <a:rPr lang="en-US" dirty="0"/>
              <a:t> au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Plusieurs</a:t>
            </a:r>
            <a:r>
              <a:rPr lang="en-US" dirty="0"/>
              <a:t> tags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associés</a:t>
            </a:r>
            <a:r>
              <a:rPr lang="en-US" dirty="0"/>
              <a:t> à </a:t>
            </a:r>
            <a:r>
              <a:rPr lang="en-US" dirty="0" err="1"/>
              <a:t>chaque</a:t>
            </a:r>
            <a:r>
              <a:rPr lang="en-US" dirty="0"/>
              <a:t> question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pouvoir</a:t>
            </a:r>
            <a:r>
              <a:rPr lang="en-US" dirty="0"/>
              <a:t> </a:t>
            </a:r>
            <a:r>
              <a:rPr lang="en-US" dirty="0" err="1"/>
              <a:t>retrouver</a:t>
            </a:r>
            <a:r>
              <a:rPr lang="en-US" dirty="0"/>
              <a:t> </a:t>
            </a:r>
            <a:r>
              <a:rPr lang="en-US" dirty="0" err="1"/>
              <a:t>facilement</a:t>
            </a:r>
            <a:r>
              <a:rPr lang="en-US" dirty="0"/>
              <a:t> la question par la suite. </a:t>
            </a:r>
          </a:p>
          <a:p>
            <a:endParaRPr lang="en-US" dirty="0"/>
          </a:p>
          <a:p>
            <a:r>
              <a:rPr lang="en-US" dirty="0"/>
              <a:t>Objectif: </a:t>
            </a:r>
            <a:r>
              <a:rPr lang="en-US" dirty="0" err="1"/>
              <a:t>développer</a:t>
            </a:r>
            <a:r>
              <a:rPr lang="en-US" dirty="0"/>
              <a:t> un </a:t>
            </a:r>
            <a:r>
              <a:rPr lang="en-US" dirty="0" err="1"/>
              <a:t>système</a:t>
            </a:r>
            <a:r>
              <a:rPr lang="en-US" dirty="0"/>
              <a:t> de suggestion de tag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un </a:t>
            </a:r>
            <a:r>
              <a:rPr lang="en-US" dirty="0" err="1"/>
              <a:t>algorithme</a:t>
            </a:r>
            <a:r>
              <a:rPr lang="en-US" dirty="0"/>
              <a:t> de machine learning. </a:t>
            </a:r>
          </a:p>
          <a:p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approches</a:t>
            </a:r>
            <a:r>
              <a:rPr lang="en-US" dirty="0"/>
              <a:t> </a:t>
            </a:r>
            <a:r>
              <a:rPr lang="en-US" dirty="0" err="1"/>
              <a:t>testées</a:t>
            </a:r>
            <a:r>
              <a:rPr lang="en-US" dirty="0"/>
              <a:t>: </a:t>
            </a:r>
            <a:r>
              <a:rPr lang="en-US" dirty="0" err="1"/>
              <a:t>supervisée</a:t>
            </a:r>
            <a:r>
              <a:rPr lang="en-US" dirty="0"/>
              <a:t> et non-</a:t>
            </a:r>
            <a:r>
              <a:rPr lang="en-US" dirty="0" err="1"/>
              <a:t>supervisée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B483-89FD-4365-925E-AA2BB108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Déploiement des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9C8C-BA71-4958-B4EE-E95D64AC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API: </a:t>
            </a:r>
            <a:r>
              <a:rPr lang="fr-FR" dirty="0">
                <a:hlinkClick r:id="rId2"/>
              </a:rPr>
              <a:t>http://weber-thomas.fr/ocr/project6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https://github.com/serphone/stackoverflow_tags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4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32CD-5C9A-4952-9F76-482D5774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des données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E04C-1612-45EA-AFB4-2C328659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SELECT Id, </a:t>
            </a:r>
            <a:r>
              <a:rPr lang="fr-FR" dirty="0" err="1"/>
              <a:t>CreationDate</a:t>
            </a:r>
            <a:r>
              <a:rPr lang="fr-FR" dirty="0"/>
              <a:t>, Body, </a:t>
            </a:r>
            <a:r>
              <a:rPr lang="fr-FR" dirty="0" err="1"/>
              <a:t>Title</a:t>
            </a:r>
            <a:r>
              <a:rPr lang="fr-FR" dirty="0"/>
              <a:t>, Tags FROM </a:t>
            </a:r>
            <a:r>
              <a:rPr lang="fr-FR" dirty="0" err="1"/>
              <a:t>Posts</a:t>
            </a:r>
            <a:endParaRPr lang="fr-FR" dirty="0"/>
          </a:p>
          <a:p>
            <a:pPr marL="109728" indent="0">
              <a:buNone/>
            </a:pPr>
            <a:r>
              <a:rPr lang="fr-FR" dirty="0"/>
              <a:t>WHERE </a:t>
            </a:r>
            <a:r>
              <a:rPr lang="fr-FR" dirty="0" err="1"/>
              <a:t>PostTypeId</a:t>
            </a:r>
            <a:r>
              <a:rPr lang="fr-FR" dirty="0"/>
              <a:t> = 1 ORDER BY Rand()</a:t>
            </a:r>
          </a:p>
          <a:p>
            <a:pPr marL="109728" indent="0">
              <a:buNone/>
            </a:pPr>
            <a:r>
              <a:rPr lang="fr-FR" dirty="0"/>
              <a:t>ASC OFFSET 0 ROWS FETCH NEXT 50000 ROWS ONLY</a:t>
            </a:r>
          </a:p>
        </p:txBody>
      </p:sp>
    </p:spTree>
    <p:extLst>
      <p:ext uri="{BB962C8B-B14F-4D97-AF65-F5344CB8AC3E}">
        <p14:creationId xmlns:p14="http://schemas.microsoft.com/office/powerpoint/2010/main" val="15954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7F1B-3F25-401E-AB47-E209AD08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3272"/>
            <a:ext cx="10972800" cy="1066800"/>
          </a:xfrm>
        </p:spPr>
        <p:txBody>
          <a:bodyPr/>
          <a:lstStyle/>
          <a:p>
            <a:r>
              <a:rPr lang="fr-FR" dirty="0"/>
              <a:t>Pré-traitement des données textuelles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31C65F-6E24-4758-99D5-1E825DBD87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4833" y="2014728"/>
            <a:ext cx="4769231" cy="348718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2687C5-6250-47EA-BB7E-577AA308AC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5852161"/>
            <a:ext cx="9639699" cy="84272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CAE673D-15F5-4143-8A1D-BEB7DAFE704E}"/>
              </a:ext>
            </a:extLst>
          </p:cNvPr>
          <p:cNvSpPr/>
          <p:nvPr/>
        </p:nvSpPr>
        <p:spPr>
          <a:xfrm>
            <a:off x="5303520" y="5340096"/>
            <a:ext cx="466344" cy="484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1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A7F4-1AD5-46EF-83B1-74B5DFB1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des données textuelles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2A1D-376A-48BF-A95C-D15F0AAF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76856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Suppression des bouts de code</a:t>
            </a:r>
          </a:p>
          <a:p>
            <a:endParaRPr lang="fr-FR" dirty="0"/>
          </a:p>
          <a:p>
            <a:r>
              <a:rPr lang="fr-FR" dirty="0"/>
              <a:t>Suppression des balises HTML, chiffres, </a:t>
            </a:r>
            <a:r>
              <a:rPr lang="fr-FR" dirty="0" err="1"/>
              <a:t>urls</a:t>
            </a:r>
            <a:r>
              <a:rPr lang="fr-FR" dirty="0"/>
              <a:t> et ponctuation</a:t>
            </a:r>
          </a:p>
          <a:p>
            <a:endParaRPr lang="fr-FR" dirty="0"/>
          </a:p>
          <a:p>
            <a:r>
              <a:rPr lang="fr-FR" dirty="0"/>
              <a:t>Passage en minuscule</a:t>
            </a:r>
          </a:p>
          <a:p>
            <a:endParaRPr lang="fr-FR" dirty="0"/>
          </a:p>
          <a:p>
            <a:r>
              <a:rPr lang="fr-FR" dirty="0"/>
              <a:t>Tokenisation: transformation d’un texte en liste de mots</a:t>
            </a:r>
          </a:p>
          <a:p>
            <a:endParaRPr lang="fr-FR" dirty="0"/>
          </a:p>
          <a:p>
            <a:r>
              <a:rPr lang="fr-FR" dirty="0"/>
              <a:t>Lemmatisation: transformation des différentes formes d’un mot sous une même racine</a:t>
            </a:r>
          </a:p>
        </p:txBody>
      </p:sp>
    </p:spTree>
    <p:extLst>
      <p:ext uri="{BB962C8B-B14F-4D97-AF65-F5344CB8AC3E}">
        <p14:creationId xmlns:p14="http://schemas.microsoft.com/office/powerpoint/2010/main" val="37344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9D7A-F750-42D1-AFC4-AA42B8ED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des données textuelles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15DB8-4056-432E-B7E8-63FE4A99FF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7390" y="2793325"/>
            <a:ext cx="8837220" cy="12713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DC3AB-C130-45A8-9407-273387688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77390" y="4648200"/>
            <a:ext cx="8837220" cy="185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D0A65-AE93-4602-AC05-2E2B10F8671F}"/>
              </a:ext>
            </a:extLst>
          </p:cNvPr>
          <p:cNvSpPr txBox="1"/>
          <p:nvPr/>
        </p:nvSpPr>
        <p:spPr>
          <a:xfrm>
            <a:off x="269214" y="3105834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NLTK </a:t>
            </a:r>
          </a:p>
          <a:p>
            <a:pPr algn="ctr"/>
            <a:r>
              <a:rPr lang="fr-FR" dirty="0" err="1"/>
              <a:t>stopwords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54519-192D-46D0-A56A-EB04C8725544}"/>
              </a:ext>
            </a:extLst>
          </p:cNvPr>
          <p:cNvSpPr txBox="1"/>
          <p:nvPr/>
        </p:nvSpPr>
        <p:spPr>
          <a:xfrm>
            <a:off x="269214" y="5251301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Additionnal</a:t>
            </a:r>
            <a:endParaRPr lang="fr-FR" dirty="0"/>
          </a:p>
          <a:p>
            <a:pPr algn="ctr"/>
            <a:r>
              <a:rPr lang="fr-FR" dirty="0" err="1"/>
              <a:t>stopwords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27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3A76-3E9E-432F-9BA0-75AE0B37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des données textuelles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1B9A9-2E83-4472-8E23-15A9819C27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Transformation des tags sous forme de liste.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Filtrage des tags pour ne garder que les principaux (nombre d’occurrences &gt; 150)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MultiLabelBinarizer</a:t>
            </a:r>
            <a:r>
              <a:rPr lang="fr-FR" dirty="0"/>
              <a:t>: transformation de </a:t>
            </a:r>
            <a:r>
              <a:rPr lang="fr-FR" dirty="0" err="1"/>
              <a:t>scikit-learn</a:t>
            </a:r>
            <a:r>
              <a:rPr lang="fr-FR" dirty="0"/>
              <a:t> adaptée à des problèmes multi-label.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C42012F-0988-4F0D-940E-6D04896A37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724359"/>
            <a:ext cx="5384800" cy="3392069"/>
          </a:xfrm>
        </p:spPr>
      </p:pic>
    </p:spTree>
    <p:extLst>
      <p:ext uri="{BB962C8B-B14F-4D97-AF65-F5344CB8AC3E}">
        <p14:creationId xmlns:p14="http://schemas.microsoft.com/office/powerpoint/2010/main" val="28203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02B8-7419-455D-86BD-1B0C189E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d’une métrique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F00FDE9-F5BD-4AE9-8432-9ED2B55AB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fr-FR" dirty="0"/>
                  <a:t>Score de similarité de Jaccard:</a:t>
                </a:r>
              </a:p>
              <a:p>
                <a:endParaRPr lang="fr-F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109728" indent="0">
                  <a:buNone/>
                </a:pPr>
                <a:endParaRPr lang="fr-FR" dirty="0"/>
              </a:p>
              <a:p>
                <a:pPr marL="109728" indent="0">
                  <a:buNone/>
                </a:pPr>
                <a:r>
                  <a:rPr lang="fr-FR" dirty="0"/>
                  <a:t>A = l’ensemble des tags réels</a:t>
                </a:r>
              </a:p>
              <a:p>
                <a:pPr marL="109728" indent="0">
                  <a:buNone/>
                </a:pPr>
                <a:r>
                  <a:rPr lang="fr-FR" dirty="0"/>
                  <a:t>B = l’ensemble des tags prédits</a:t>
                </a:r>
              </a:p>
              <a:p>
                <a:pPr marL="109728" indent="0">
                  <a:buNone/>
                </a:pPr>
                <a:endParaRPr lang="fr-FR" dirty="0"/>
              </a:p>
              <a:p>
                <a:pPr marL="109728" indent="0">
                  <a:buNone/>
                </a:pPr>
                <a:r>
                  <a:rPr lang="fr-FR" dirty="0"/>
                  <a:t>Score entre 0 (deux ensembles disjoints) et 1 (deux ensemble égaux).</a:t>
                </a:r>
              </a:p>
              <a:p>
                <a:pPr marL="10972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F00FDE9-F5BD-4AE9-8432-9ED2B55AB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" t="-1268" b="-8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51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3C44-D9C6-426B-BD44-FEC4E766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supervisée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0C2C-3EB9-4721-A2B8-54CC1CAE4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Modèle choisi: Régression logistique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Seuil de probabilité variable (modification de la classe </a:t>
            </a:r>
            <a:r>
              <a:rPr lang="fr-FR" dirty="0" err="1"/>
              <a:t>LogisticRegression</a:t>
            </a:r>
            <a:r>
              <a:rPr lang="fr-FR" dirty="0"/>
              <a:t> de </a:t>
            </a:r>
            <a:r>
              <a:rPr lang="fr-FR" dirty="0" err="1"/>
              <a:t>Scikit-learn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Préparation des entrées: Transformation TF-IDF (</a:t>
            </a:r>
            <a:r>
              <a:rPr lang="fr-FR" dirty="0" err="1"/>
              <a:t>Term</a:t>
            </a:r>
            <a:r>
              <a:rPr lang="fr-FR" dirty="0"/>
              <a:t> Frequency – Inverse Document Frequency)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F1D17-4073-4E2A-A3BF-C5535E20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2" y="2547366"/>
            <a:ext cx="5444170" cy="37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1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5661</TotalTime>
  <Words>708</Words>
  <Application>Microsoft Office PowerPoint</Application>
  <PresentationFormat>Grand écran</PresentationFormat>
  <Paragraphs>142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Georgia</vt:lpstr>
      <vt:lpstr>Wingdings 2</vt:lpstr>
      <vt:lpstr>Training presentation</vt:lpstr>
      <vt:lpstr>Catégorisation automatique de questions</vt:lpstr>
      <vt:lpstr>Introduction</vt:lpstr>
      <vt:lpstr>Récupération des données - SQL</vt:lpstr>
      <vt:lpstr>Pré-traitement des données textuelles</vt:lpstr>
      <vt:lpstr>Pré-traitement des données textuelles</vt:lpstr>
      <vt:lpstr>Pré-traitement des données textuelles</vt:lpstr>
      <vt:lpstr>Pré-traitement des données textuelles</vt:lpstr>
      <vt:lpstr>Choix d’une métrique </vt:lpstr>
      <vt:lpstr>Approche supervisée</vt:lpstr>
      <vt:lpstr>Approche supervisée – Validation croisée</vt:lpstr>
      <vt:lpstr>Approche supervisée – Résultats</vt:lpstr>
      <vt:lpstr>Approche supervisée – Résultats</vt:lpstr>
      <vt:lpstr>Approche non-supervisée</vt:lpstr>
      <vt:lpstr>Approche non-supervisée </vt:lpstr>
      <vt:lpstr>Approche non-supervisée – Validation croisée</vt:lpstr>
      <vt:lpstr>Approche non-supervisée – Résultats</vt:lpstr>
      <vt:lpstr>Approche non-supervisée - Analyse</vt:lpstr>
      <vt:lpstr>Approche non-supervisée - Thèmes</vt:lpstr>
      <vt:lpstr>Comparaison des deux approches</vt:lpstr>
      <vt:lpstr>Déploiement des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Serphone</dc:creator>
  <cp:lastModifiedBy>Serphone</cp:lastModifiedBy>
  <cp:revision>100</cp:revision>
  <dcterms:created xsi:type="dcterms:W3CDTF">2018-07-23T11:55:42Z</dcterms:created>
  <dcterms:modified xsi:type="dcterms:W3CDTF">2019-03-07T18:41:23Z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