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71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nutritionnelles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4721-3080-4EA7-B90E-7C7C109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 – Valeurs aberrantes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7E28-4A40-47B1-A58B-EAC59291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élimine certaines lignes si:</a:t>
            </a:r>
          </a:p>
          <a:p>
            <a:pPr lvl="1"/>
            <a:r>
              <a:rPr lang="fr-FR" dirty="0"/>
              <a:t>Nombre de calories &gt; 900</a:t>
            </a:r>
          </a:p>
          <a:p>
            <a:pPr lvl="1"/>
            <a:r>
              <a:rPr lang="fr-FR" dirty="0" err="1"/>
              <a:t>Quantitié</a:t>
            </a:r>
            <a:r>
              <a:rPr lang="fr-FR" dirty="0"/>
              <a:t> d’un nutriment pour 100g &gt; 100g</a:t>
            </a:r>
          </a:p>
          <a:p>
            <a:pPr lvl="1"/>
            <a:r>
              <a:rPr lang="fr-FR" dirty="0"/>
              <a:t>Somme des nutriments pour 100g &gt; 100g (à 10% près)</a:t>
            </a:r>
          </a:p>
          <a:p>
            <a:pPr lvl="1"/>
            <a:r>
              <a:rPr lang="fr-FR" dirty="0"/>
              <a:t>Nombre de calories différent à plus de 10% près de:</a:t>
            </a:r>
          </a:p>
          <a:p>
            <a:pPr marL="704088" lvl="2" indent="0">
              <a:buNone/>
            </a:pPr>
            <a:r>
              <a:rPr lang="fr-FR" dirty="0"/>
              <a:t>9 * lipides + 4 * (glucides + protéines) + 1.9 * fibres</a:t>
            </a:r>
          </a:p>
          <a:p>
            <a:endParaRPr lang="fr-FR" dirty="0"/>
          </a:p>
          <a:p>
            <a:r>
              <a:rPr lang="fr-FR" dirty="0"/>
              <a:t>On passe de 61 000 à 59 000 lignes.</a:t>
            </a:r>
          </a:p>
        </p:txBody>
      </p:sp>
    </p:spTree>
    <p:extLst>
      <p:ext uri="{BB962C8B-B14F-4D97-AF65-F5344CB8AC3E}">
        <p14:creationId xmlns:p14="http://schemas.microsoft.com/office/powerpoint/2010/main" val="12164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7602-C9D5-4999-96D3-E3F5CDD2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semblables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624B-A81F-420B-8F27-A2283D56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Choix d’une variable « catégorie »</a:t>
            </a:r>
          </a:p>
          <a:p>
            <a:pPr lvl="1"/>
            <a:r>
              <a:rPr lang="fr-FR" dirty="0"/>
              <a:t>Pour les 7 choix possibles, on regarde le nombre d’occurrences différentes pour chacune. </a:t>
            </a:r>
          </a:p>
          <a:p>
            <a:pPr lvl="1"/>
            <a:r>
              <a:rPr lang="fr-FR" dirty="0"/>
              <a:t>‘pnns_groups_1’ est la seule avec un nombre raisonnable d’occurrences pour permettre une analyse plus tard.</a:t>
            </a:r>
          </a:p>
          <a:p>
            <a:endParaRPr lang="fr-FR" dirty="0"/>
          </a:p>
          <a:p>
            <a:r>
              <a:rPr lang="fr-FR" dirty="0"/>
              <a:t>Choix d’une variable « marque »</a:t>
            </a:r>
          </a:p>
          <a:p>
            <a:pPr lvl="1"/>
            <a:r>
              <a:rPr lang="fr-FR" dirty="0"/>
              <a:t>2 choix possibles, brands et </a:t>
            </a:r>
            <a:r>
              <a:rPr lang="fr-FR" dirty="0" err="1"/>
              <a:t>brands_tags</a:t>
            </a:r>
            <a:r>
              <a:rPr lang="fr-FR" dirty="0"/>
              <a:t> mais identiques (sauf au niveau de la casse).</a:t>
            </a:r>
          </a:p>
          <a:p>
            <a:pPr lvl="1"/>
            <a:r>
              <a:rPr lang="fr-FR" dirty="0"/>
              <a:t>On garde « brands ».</a:t>
            </a:r>
          </a:p>
        </p:txBody>
      </p:sp>
    </p:spTree>
    <p:extLst>
      <p:ext uri="{BB962C8B-B14F-4D97-AF65-F5344CB8AC3E}">
        <p14:creationId xmlns:p14="http://schemas.microsoft.com/office/powerpoint/2010/main" val="37119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64A-AB70-41A6-80D2-A0AC6B26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semblables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09BA5-07FE-4009-81B3-0D3CE036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585"/>
            <a:ext cx="5554338" cy="3953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EB97C-1EDD-4FDD-B958-A955AA6F4E01}"/>
              </a:ext>
            </a:extLst>
          </p:cNvPr>
          <p:cNvSpPr txBox="1"/>
          <p:nvPr/>
        </p:nvSpPr>
        <p:spPr>
          <a:xfrm>
            <a:off x="609600" y="2854532"/>
            <a:ext cx="500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Entre sel et sodium: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Il s’agit de la même chose:</a:t>
            </a:r>
          </a:p>
          <a:p>
            <a:r>
              <a:rPr lang="fr-FR" sz="2400" dirty="0"/>
              <a:t>1g de sodium = 2.54g de sel</a:t>
            </a:r>
          </a:p>
        </p:txBody>
      </p:sp>
    </p:spTree>
    <p:extLst>
      <p:ext uri="{BB962C8B-B14F-4D97-AF65-F5344CB8AC3E}">
        <p14:creationId xmlns:p14="http://schemas.microsoft.com/office/powerpoint/2010/main" val="2878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9521-39C4-4951-AE18-DF11C205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749808"/>
            <a:ext cx="10972800" cy="1066800"/>
          </a:xfrm>
        </p:spPr>
        <p:txBody>
          <a:bodyPr/>
          <a:lstStyle/>
          <a:p>
            <a:r>
              <a:rPr lang="fr-FR" dirty="0"/>
              <a:t>Analyse univariée - Catégories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A83783-0D76-4A5C-B269-49A52D886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1216" y="1697736"/>
            <a:ext cx="5925312" cy="51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B6B4-88B6-4049-948B-92470437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795528"/>
            <a:ext cx="10972800" cy="1066800"/>
          </a:xfrm>
        </p:spPr>
        <p:txBody>
          <a:bodyPr/>
          <a:lstStyle/>
          <a:p>
            <a:r>
              <a:rPr lang="fr-FR" dirty="0"/>
              <a:t>Analyse univariée - Marques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01DAB-FCB5-407B-8787-A9BF16A22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792224"/>
            <a:ext cx="6416721" cy="4781614"/>
          </a:xfrm>
        </p:spPr>
      </p:pic>
    </p:spTree>
    <p:extLst>
      <p:ext uri="{BB962C8B-B14F-4D97-AF65-F5344CB8AC3E}">
        <p14:creationId xmlns:p14="http://schemas.microsoft.com/office/powerpoint/2010/main" val="18454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221-FDFE-4BC6-AFE8-D83CCDE3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univariée – Apport énergétique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A0DE-1055-4A29-B271-73223DBF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" y="2209800"/>
            <a:ext cx="7913179" cy="4324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93A84-52CD-42B5-81E0-A5E49C4E3D2F}"/>
              </a:ext>
            </a:extLst>
          </p:cNvPr>
          <p:cNvSpPr txBox="1"/>
          <p:nvPr/>
        </p:nvSpPr>
        <p:spPr>
          <a:xfrm>
            <a:off x="8531352" y="3356312"/>
            <a:ext cx="3465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 pluri-modale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Excentrée vers la gauche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Majorité des produits &lt; 550 kcal</a:t>
            </a:r>
          </a:p>
        </p:txBody>
      </p:sp>
    </p:spTree>
    <p:extLst>
      <p:ext uri="{BB962C8B-B14F-4D97-AF65-F5344CB8AC3E}">
        <p14:creationId xmlns:p14="http://schemas.microsoft.com/office/powerpoint/2010/main" val="38884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F169-F29D-4D21-8A0F-81631330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univariée – Lipides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D7DE8-B305-4CE9-A5DB-B08F69AE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4265"/>
            <a:ext cx="10972800" cy="3288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84838-7B0C-4A8E-A500-7EDDA748C69B}"/>
              </a:ext>
            </a:extLst>
          </p:cNvPr>
          <p:cNvSpPr txBox="1"/>
          <p:nvPr/>
        </p:nvSpPr>
        <p:spPr>
          <a:xfrm>
            <a:off x="1133856" y="5349240"/>
            <a:ext cx="3337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Excentrée vers la gauche</a:t>
            </a:r>
          </a:p>
          <a:p>
            <a:endParaRPr lang="fr-FR" dirty="0"/>
          </a:p>
          <a:p>
            <a:r>
              <a:rPr lang="fr-FR" dirty="0"/>
              <a:t>Moyenne: 13.56g</a:t>
            </a:r>
          </a:p>
          <a:p>
            <a:r>
              <a:rPr lang="fr-FR" dirty="0"/>
              <a:t>Ecart-type: 16.52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21.7g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E2A0B-9844-42E1-8688-3CC925684612}"/>
              </a:ext>
            </a:extLst>
          </p:cNvPr>
          <p:cNvSpPr txBox="1"/>
          <p:nvPr/>
        </p:nvSpPr>
        <p:spPr>
          <a:xfrm>
            <a:off x="6885432" y="5413248"/>
            <a:ext cx="5050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Excentrée vers la gauche</a:t>
            </a:r>
          </a:p>
          <a:p>
            <a:r>
              <a:rPr lang="fr-FR" dirty="0"/>
              <a:t>Moyennes: 5.46g</a:t>
            </a:r>
          </a:p>
          <a:p>
            <a:r>
              <a:rPr lang="fr-FR" dirty="0"/>
              <a:t>Ecart-type: 8.32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7.5g</a:t>
            </a:r>
          </a:p>
          <a:p>
            <a:r>
              <a:rPr lang="fr-FR" dirty="0"/>
              <a:t>Les produits les plus gras: l’huile de coco</a:t>
            </a:r>
          </a:p>
        </p:txBody>
      </p:sp>
    </p:spTree>
    <p:extLst>
      <p:ext uri="{BB962C8B-B14F-4D97-AF65-F5344CB8AC3E}">
        <p14:creationId xmlns:p14="http://schemas.microsoft.com/office/powerpoint/2010/main" val="6760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C6D-6B90-4060-9DD1-17790285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univariée - Glucides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67865-DF3F-4EAF-91FC-C16CAC83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4781"/>
            <a:ext cx="10972800" cy="3165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7A90B-4AF0-45FA-946F-B0B5C2D48840}"/>
              </a:ext>
            </a:extLst>
          </p:cNvPr>
          <p:cNvSpPr txBox="1"/>
          <p:nvPr/>
        </p:nvSpPr>
        <p:spPr>
          <a:xfrm>
            <a:off x="1252728" y="5276088"/>
            <a:ext cx="4178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 </a:t>
            </a:r>
            <a:r>
              <a:rPr lang="fr-FR" dirty="0" err="1"/>
              <a:t>bi-modale</a:t>
            </a:r>
            <a:endParaRPr lang="fr-FR" dirty="0"/>
          </a:p>
          <a:p>
            <a:endParaRPr lang="fr-FR" dirty="0"/>
          </a:p>
          <a:p>
            <a:r>
              <a:rPr lang="fr-FR" dirty="0"/>
              <a:t>Moyenne: 27.93g</a:t>
            </a:r>
          </a:p>
          <a:p>
            <a:r>
              <a:rPr lang="fr-FR" dirty="0"/>
              <a:t>Ecart-type: 27.15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53.1g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AE791-CD30-47E1-B855-AE352C89FB84}"/>
              </a:ext>
            </a:extLst>
          </p:cNvPr>
          <p:cNvSpPr txBox="1"/>
          <p:nvPr/>
        </p:nvSpPr>
        <p:spPr>
          <a:xfrm>
            <a:off x="6958584" y="5290368"/>
            <a:ext cx="432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 excentrée à gauche</a:t>
            </a:r>
          </a:p>
          <a:p>
            <a:endParaRPr lang="fr-FR" dirty="0"/>
          </a:p>
          <a:p>
            <a:r>
              <a:rPr lang="fr-FR" dirty="0"/>
              <a:t>Moyenne: 13.59g</a:t>
            </a:r>
          </a:p>
          <a:p>
            <a:r>
              <a:rPr lang="fr-FR" dirty="0"/>
              <a:t>Ecart-type: 19.12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18.4g</a:t>
            </a:r>
          </a:p>
        </p:txBody>
      </p:sp>
    </p:spTree>
    <p:extLst>
      <p:ext uri="{BB962C8B-B14F-4D97-AF65-F5344CB8AC3E}">
        <p14:creationId xmlns:p14="http://schemas.microsoft.com/office/powerpoint/2010/main" val="2510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6B97-AF82-4DCB-BA2C-C7FE5E6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univariée – Protéines, fibres et sel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D167F-A88A-48B3-9BEF-577B04BB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112265"/>
            <a:ext cx="11734800" cy="2523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0C09E-412D-409A-823A-D6C3C6AA4062}"/>
              </a:ext>
            </a:extLst>
          </p:cNvPr>
          <p:cNvSpPr txBox="1"/>
          <p:nvPr/>
        </p:nvSpPr>
        <p:spPr>
          <a:xfrm>
            <a:off x="243840" y="4791670"/>
            <a:ext cx="336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Excentrée vers la gauche</a:t>
            </a:r>
          </a:p>
          <a:p>
            <a:endParaRPr lang="fr-FR" dirty="0"/>
          </a:p>
          <a:p>
            <a:r>
              <a:rPr lang="fr-FR" dirty="0"/>
              <a:t>Moyenne: 7.84g</a:t>
            </a:r>
          </a:p>
          <a:p>
            <a:r>
              <a:rPr lang="fr-FR" dirty="0"/>
              <a:t>Ecart-type: 7.68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11g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FD82-1535-4507-9EE6-A10339082FAA}"/>
              </a:ext>
            </a:extLst>
          </p:cNvPr>
          <p:cNvSpPr txBox="1"/>
          <p:nvPr/>
        </p:nvSpPr>
        <p:spPr>
          <a:xfrm>
            <a:off x="4620768" y="4791670"/>
            <a:ext cx="336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Excentrée vers la gauche</a:t>
            </a:r>
          </a:p>
          <a:p>
            <a:endParaRPr lang="fr-FR" dirty="0"/>
          </a:p>
          <a:p>
            <a:r>
              <a:rPr lang="fr-FR" dirty="0"/>
              <a:t>Moyenne: 2.47g</a:t>
            </a:r>
          </a:p>
          <a:p>
            <a:r>
              <a:rPr lang="fr-FR" dirty="0"/>
              <a:t>Ecart-type: 3.97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3.2g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BDD51-557A-4C7E-83A7-C26848C032B9}"/>
              </a:ext>
            </a:extLst>
          </p:cNvPr>
          <p:cNvSpPr txBox="1"/>
          <p:nvPr/>
        </p:nvSpPr>
        <p:spPr>
          <a:xfrm>
            <a:off x="8610600" y="4791670"/>
            <a:ext cx="336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Excentrée vers la gauche</a:t>
            </a:r>
          </a:p>
          <a:p>
            <a:endParaRPr lang="fr-FR" dirty="0"/>
          </a:p>
          <a:p>
            <a:r>
              <a:rPr lang="fr-FR" dirty="0"/>
              <a:t>Moyenne: 1.06g</a:t>
            </a:r>
          </a:p>
          <a:p>
            <a:r>
              <a:rPr lang="fr-FR" dirty="0"/>
              <a:t>Ecart-type: 3.53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quartile: 1.25g</a:t>
            </a:r>
          </a:p>
        </p:txBody>
      </p:sp>
    </p:spTree>
    <p:extLst>
      <p:ext uri="{BB962C8B-B14F-4D97-AF65-F5344CB8AC3E}">
        <p14:creationId xmlns:p14="http://schemas.microsoft.com/office/powerpoint/2010/main" val="36057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3A93-334F-4713-A275-75D9D59A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univariée – Note nutritionnelle (entre A et 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2FCC8-FE03-4398-81B2-3254F6700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67" y="2273808"/>
            <a:ext cx="5084450" cy="432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D5123-7E87-4C1D-B6A0-994E4EFC2107}"/>
              </a:ext>
            </a:extLst>
          </p:cNvPr>
          <p:cNvSpPr txBox="1"/>
          <p:nvPr/>
        </p:nvSpPr>
        <p:spPr>
          <a:xfrm>
            <a:off x="7498080" y="4141142"/>
            <a:ext cx="40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Répartition homogène</a:t>
            </a:r>
          </a:p>
        </p:txBody>
      </p:sp>
    </p:spTree>
    <p:extLst>
      <p:ext uri="{BB962C8B-B14F-4D97-AF65-F5344CB8AC3E}">
        <p14:creationId xmlns:p14="http://schemas.microsoft.com/office/powerpoint/2010/main" val="37771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site </a:t>
            </a:r>
            <a:r>
              <a:rPr lang="en-US" dirty="0" err="1"/>
              <a:t>Lamarmite</a:t>
            </a:r>
            <a:r>
              <a:rPr lang="en-US" dirty="0"/>
              <a:t> </a:t>
            </a:r>
            <a:r>
              <a:rPr lang="en-US" dirty="0" err="1"/>
              <a:t>souhaite</a:t>
            </a:r>
            <a:r>
              <a:rPr lang="en-US" dirty="0"/>
              <a:t> </a:t>
            </a:r>
            <a:r>
              <a:rPr lang="en-US" dirty="0" err="1"/>
              <a:t>réaliser</a:t>
            </a:r>
            <a:r>
              <a:rPr lang="en-US" dirty="0"/>
              <a:t> un </a:t>
            </a:r>
            <a:r>
              <a:rPr lang="en-US" dirty="0" err="1"/>
              <a:t>générateur</a:t>
            </a:r>
            <a:r>
              <a:rPr lang="en-US" dirty="0"/>
              <a:t> de </a:t>
            </a:r>
            <a:r>
              <a:rPr lang="en-US" dirty="0" err="1"/>
              <a:t>recettes</a:t>
            </a:r>
            <a:r>
              <a:rPr lang="en-US" dirty="0"/>
              <a:t> </a:t>
            </a:r>
            <a:r>
              <a:rPr lang="en-US" dirty="0" err="1"/>
              <a:t>saines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Source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nutritionnelles</a:t>
            </a:r>
            <a:r>
              <a:rPr lang="en-US" dirty="0"/>
              <a:t>: Open Food Facts (</a:t>
            </a:r>
            <a:r>
              <a:rPr lang="en-US" dirty="0" err="1"/>
              <a:t>une</a:t>
            </a:r>
            <a:r>
              <a:rPr lang="en-US" dirty="0"/>
              <a:t> base de </a:t>
            </a:r>
            <a:r>
              <a:rPr lang="en-US" dirty="0" err="1"/>
              <a:t>données</a:t>
            </a:r>
            <a:r>
              <a:rPr lang="en-US" dirty="0"/>
              <a:t> libre et ouverte).</a:t>
            </a:r>
          </a:p>
          <a:p>
            <a:endParaRPr lang="en-US" dirty="0"/>
          </a:p>
          <a:p>
            <a:r>
              <a:rPr lang="en-US" dirty="0"/>
              <a:t>Objectif: </a:t>
            </a:r>
            <a:r>
              <a:rPr lang="en-US" dirty="0" err="1"/>
              <a:t>nettoyer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r>
              <a:rPr lang="en-US" dirty="0"/>
              <a:t> et </a:t>
            </a: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38F0-22CA-464E-A641-ED6B3166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univariée – Score nutritionnel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74DBC-2215-4140-9309-BDDB6E331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4" y="2209800"/>
            <a:ext cx="7913179" cy="43243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BFD6F-8BC3-42D2-A6AB-61732E61CEF4}"/>
              </a:ext>
            </a:extLst>
          </p:cNvPr>
          <p:cNvSpPr txBox="1"/>
          <p:nvPr/>
        </p:nvSpPr>
        <p:spPr>
          <a:xfrm>
            <a:off x="8842248" y="3438144"/>
            <a:ext cx="2892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Distribution </a:t>
            </a:r>
            <a:r>
              <a:rPr lang="fr-FR" dirty="0" err="1"/>
              <a:t>bi-modale</a:t>
            </a:r>
            <a:r>
              <a:rPr lang="fr-FR" dirty="0"/>
              <a:t> </a:t>
            </a:r>
          </a:p>
          <a:p>
            <a:r>
              <a:rPr lang="fr-FR" dirty="0"/>
              <a:t>(autour de 0 et 13)</a:t>
            </a:r>
          </a:p>
          <a:p>
            <a:endParaRPr lang="fr-FR" dirty="0"/>
          </a:p>
          <a:p>
            <a:r>
              <a:rPr lang="fr-FR" dirty="0"/>
              <a:t>Moyenne: 8.80</a:t>
            </a:r>
          </a:p>
          <a:p>
            <a:r>
              <a:rPr lang="fr-FR" dirty="0"/>
              <a:t>Ecart-type: 9.04</a:t>
            </a:r>
          </a:p>
        </p:txBody>
      </p:sp>
    </p:spTree>
    <p:extLst>
      <p:ext uri="{BB962C8B-B14F-4D97-AF65-F5344CB8AC3E}">
        <p14:creationId xmlns:p14="http://schemas.microsoft.com/office/powerpoint/2010/main" val="37848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63C-4AE9-452D-B0F5-A06240E1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1792"/>
            <a:ext cx="10972800" cy="1066800"/>
          </a:xfrm>
        </p:spPr>
        <p:txBody>
          <a:bodyPr/>
          <a:lstStyle/>
          <a:p>
            <a:r>
              <a:rPr lang="fr-FR" dirty="0"/>
              <a:t>Analyse multivariée – </a:t>
            </a:r>
            <a:r>
              <a:rPr lang="fr-FR" dirty="0" err="1"/>
              <a:t>Heatmap</a:t>
            </a:r>
            <a:r>
              <a:rPr lang="fr-FR" dirty="0"/>
              <a:t> corrélation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62153F-1562-4194-86FD-DDC1C4B1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687"/>
            <a:ext cx="6721590" cy="52303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00AB8-298E-42D0-99E1-96FC97B319BC}"/>
              </a:ext>
            </a:extLst>
          </p:cNvPr>
          <p:cNvSpPr txBox="1"/>
          <p:nvPr/>
        </p:nvSpPr>
        <p:spPr>
          <a:xfrm>
            <a:off x="7754112" y="1792224"/>
            <a:ext cx="4096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Corrélations à examiner:</a:t>
            </a:r>
          </a:p>
          <a:p>
            <a:pPr lvl="1"/>
            <a:r>
              <a:rPr lang="fr-FR" dirty="0"/>
              <a:t>Energie / Lipides</a:t>
            </a:r>
          </a:p>
          <a:p>
            <a:pPr lvl="1"/>
            <a:r>
              <a:rPr lang="fr-FR" dirty="0"/>
              <a:t>Energie / Glucides</a:t>
            </a:r>
          </a:p>
          <a:p>
            <a:pPr lvl="1"/>
            <a:r>
              <a:rPr lang="fr-FR" dirty="0"/>
              <a:t>Lipides / Graisses saturées</a:t>
            </a:r>
          </a:p>
          <a:p>
            <a:pPr lvl="1"/>
            <a:r>
              <a:rPr lang="fr-FR" dirty="0"/>
              <a:t>Glucides / Sucres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E90C4-BF32-4FC9-B679-F5DD4CD153DE}"/>
              </a:ext>
            </a:extLst>
          </p:cNvPr>
          <p:cNvSpPr txBox="1"/>
          <p:nvPr/>
        </p:nvSpPr>
        <p:spPr>
          <a:xfrm>
            <a:off x="7754112" y="3578674"/>
            <a:ext cx="4096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 qui semblent augmenter le score nutritionnel:</a:t>
            </a:r>
          </a:p>
          <a:p>
            <a:pPr lvl="1"/>
            <a:r>
              <a:rPr lang="fr-FR" dirty="0"/>
              <a:t>Energie</a:t>
            </a:r>
          </a:p>
          <a:p>
            <a:pPr lvl="1"/>
            <a:r>
              <a:rPr lang="fr-FR" dirty="0"/>
              <a:t>Lipides/Graisses saturées</a:t>
            </a:r>
          </a:p>
          <a:p>
            <a:pPr lvl="1"/>
            <a:r>
              <a:rPr lang="fr-FR" dirty="0"/>
              <a:t>Sucres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autres ont l’air d’avoir peu d’effet significatif sur le score. </a:t>
            </a:r>
          </a:p>
        </p:txBody>
      </p:sp>
    </p:spTree>
    <p:extLst>
      <p:ext uri="{BB962C8B-B14F-4D97-AF65-F5344CB8AC3E}">
        <p14:creationId xmlns:p14="http://schemas.microsoft.com/office/powerpoint/2010/main" val="18930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781A-3A1C-46CE-AA23-7A08DC60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Energie/Lipides/Glucides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96C3BB-4021-4F9A-900F-7141970C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7672"/>
            <a:ext cx="4586045" cy="4578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B00571-B6C4-4977-9B9B-BA63EFC27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72"/>
            <a:ext cx="4586045" cy="4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E637-1056-444A-8953-F54F761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Lipides/Graisses saturées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C327F-9316-4277-A40F-4456270C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4331347" cy="4324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9D8DA-FA9A-4F2C-ADB8-49778679F702}"/>
              </a:ext>
            </a:extLst>
          </p:cNvPr>
          <p:cNvSpPr txBox="1"/>
          <p:nvPr/>
        </p:nvSpPr>
        <p:spPr>
          <a:xfrm>
            <a:off x="6190488" y="2663815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graisses saturées sont un type de lipides:</a:t>
            </a:r>
          </a:p>
          <a:p>
            <a:r>
              <a:rPr lang="fr-FR" dirty="0"/>
              <a:t>d’où le coefficient de corrélation élevé (0.75).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L’inverse est fausse. C’est pourquoi on n’a pas plus l’allure d’une droite.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 cadre d’une alimentation saine, il faudra trouver des produits le plus loin possible de la ligne rouge.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exemple, à l’extrême en bas à droite on retrouve l’huile d’olive.</a:t>
            </a:r>
          </a:p>
        </p:txBody>
      </p:sp>
    </p:spTree>
    <p:extLst>
      <p:ext uri="{BB962C8B-B14F-4D97-AF65-F5344CB8AC3E}">
        <p14:creationId xmlns:p14="http://schemas.microsoft.com/office/powerpoint/2010/main" val="94711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9A3D-F6D4-4F14-B397-80FA4FCB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Glucides/Sucres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C3F24-F1A6-4404-AF1D-558EDB6B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" y="2206752"/>
            <a:ext cx="4573292" cy="4565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DA77-BFC5-49DF-BC9A-BB7851497DE6}"/>
              </a:ext>
            </a:extLst>
          </p:cNvPr>
          <p:cNvSpPr txBox="1"/>
          <p:nvPr/>
        </p:nvSpPr>
        <p:spPr>
          <a:xfrm>
            <a:off x="6190488" y="2663815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Même constat que pour les lipides/graisses saturées, les sucres sont un type de glucides.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L’inverse est fausse. C’est pourquoi on n’a pas plus l’allure d’une droite.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 cadre d’une alimentation saine, il faudra trouver des produits le plus loin possible de la ligne rouge.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exemple, en bas à droite on retrouve les céréales comme le riz ou les pâtes.</a:t>
            </a:r>
          </a:p>
        </p:txBody>
      </p:sp>
    </p:spTree>
    <p:extLst>
      <p:ext uri="{BB962C8B-B14F-4D97-AF65-F5344CB8AC3E}">
        <p14:creationId xmlns:p14="http://schemas.microsoft.com/office/powerpoint/2010/main" val="41348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CAC8-D47D-43E2-8918-9524A9EC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71" y="731520"/>
            <a:ext cx="10972800" cy="1066800"/>
          </a:xfrm>
        </p:spPr>
        <p:txBody>
          <a:bodyPr/>
          <a:lstStyle/>
          <a:p>
            <a:r>
              <a:rPr lang="fr-FR" dirty="0"/>
              <a:t>Analyse multivariée – Note nutritionnelle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F3432-C360-4BA5-AE3D-1B35BC78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1" y="1802130"/>
            <a:ext cx="5276887" cy="432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6F253-8902-4A39-B3D4-1158EFF30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44" y="1804416"/>
            <a:ext cx="5291149" cy="4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7519-0D48-4C0D-8162-DBA5BA5E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59536"/>
            <a:ext cx="10972800" cy="1066800"/>
          </a:xfrm>
        </p:spPr>
        <p:txBody>
          <a:bodyPr/>
          <a:lstStyle/>
          <a:p>
            <a:r>
              <a:rPr lang="fr-FR" dirty="0"/>
              <a:t>Analyse multivariée – Note nutritionnelle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0EB6D-C424-4475-AA47-EAF43E1CC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72120"/>
            <a:ext cx="5276887" cy="432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FF53B-3389-4D0D-9189-36EA5F50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72120"/>
            <a:ext cx="5276887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E419-F853-4DEE-B215-14286539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2416"/>
            <a:ext cx="10972800" cy="1066800"/>
          </a:xfrm>
        </p:spPr>
        <p:txBody>
          <a:bodyPr/>
          <a:lstStyle/>
          <a:p>
            <a:r>
              <a:rPr lang="fr-FR" dirty="0"/>
              <a:t>Analyse multivariée – Note nutritionnelle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0C55-667C-4A8A-9E16-4D3488728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2794"/>
            <a:ext cx="4069080" cy="33777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27EAA-9C10-42A4-A643-08F27B59C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542794"/>
            <a:ext cx="4069080" cy="3427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466C6-12C1-4390-8306-5BE65D0F9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1" y="2542795"/>
            <a:ext cx="4069080" cy="34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4F1-8326-4C02-B615-BC8F4549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Catégories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F3644-5E36-430C-802F-140937F36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5179486" cy="432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C6609-FB05-441A-8898-1E32BD722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09800"/>
            <a:ext cx="517948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5F81-93BB-4CC4-AA47-7E08471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Catégories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86E9E-D50C-4D0A-95D3-6ADD3FEB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9488"/>
            <a:ext cx="5179486" cy="432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4EA4-4BDD-42D2-9164-8410A4DE1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9489"/>
            <a:ext cx="517948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 – les bases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49018A-9AAC-447A-A571-2823B9162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670" y="2295144"/>
            <a:ext cx="4986754" cy="4315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94C44-D5F0-4E71-822D-12E411A5423B}"/>
              </a:ext>
            </a:extLst>
          </p:cNvPr>
          <p:cNvSpPr txBox="1"/>
          <p:nvPr/>
        </p:nvSpPr>
        <p:spPr>
          <a:xfrm>
            <a:off x="6096000" y="2011680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Lipides: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Acides gras saturés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Acides gras insaturés (mono et poly)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Glucides: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Sucres (ou glucides simples) – Fruits, lait, bonbons, biscuits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Glucides complexes – Riz, pâtes, céréales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Protéines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Fibres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397C8-0415-4693-9698-9755992CA48E}"/>
              </a:ext>
            </a:extLst>
          </p:cNvPr>
          <p:cNvSpPr txBox="1"/>
          <p:nvPr/>
        </p:nvSpPr>
        <p:spPr>
          <a:xfrm>
            <a:off x="6013930" y="5004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1g de lipides = 9 kcal </a:t>
            </a:r>
          </a:p>
          <a:p>
            <a:r>
              <a:rPr lang="fr-FR" dirty="0"/>
              <a:t>1g de glucides = 4 kcal</a:t>
            </a:r>
          </a:p>
          <a:p>
            <a:r>
              <a:rPr lang="fr-FR" dirty="0"/>
              <a:t>1g de protéines = 4 kcal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5B7F-6FF8-47BA-901E-69E88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– Catégories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4269B-8B65-4A94-8EC6-BA97C486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5179486" cy="4324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DC561-57E9-431D-9833-99925F44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9801"/>
            <a:ext cx="517948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C5D9-E686-4766-85D3-5C775C30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0352"/>
            <a:ext cx="10972800" cy="1066800"/>
          </a:xfrm>
        </p:spPr>
        <p:txBody>
          <a:bodyPr/>
          <a:lstStyle/>
          <a:p>
            <a:r>
              <a:rPr lang="fr-FR" dirty="0"/>
              <a:t>Analyse multivariée – Catégories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35D04B-8573-4445-AFB4-53BFB2FD6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92" y="1536867"/>
            <a:ext cx="9043415" cy="5036971"/>
          </a:xfrm>
        </p:spPr>
      </p:pic>
    </p:spTree>
    <p:extLst>
      <p:ext uri="{BB962C8B-B14F-4D97-AF65-F5344CB8AC3E}">
        <p14:creationId xmlns:p14="http://schemas.microsoft.com/office/powerpoint/2010/main" val="3683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C873-23E6-471A-B186-5D7FA66D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632"/>
            <a:ext cx="10972800" cy="1066800"/>
          </a:xfrm>
        </p:spPr>
        <p:txBody>
          <a:bodyPr/>
          <a:lstStyle/>
          <a:p>
            <a:r>
              <a:rPr lang="fr-FR" dirty="0"/>
              <a:t>Analyse multivariée – Catégories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F1655-4421-4C73-BC4F-23023928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89" y="1691640"/>
            <a:ext cx="8756822" cy="4854766"/>
          </a:xfrm>
        </p:spPr>
      </p:pic>
    </p:spTree>
    <p:extLst>
      <p:ext uri="{BB962C8B-B14F-4D97-AF65-F5344CB8AC3E}">
        <p14:creationId xmlns:p14="http://schemas.microsoft.com/office/powerpoint/2010/main" val="34796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FD74-8CDD-4B6F-8DFE-2C2A6BB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- Marques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AFBD1-024B-4252-B998-D70A8F75D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868744"/>
            <a:ext cx="5256052" cy="5925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03F54-EDAC-4A64-965B-4ADF06460BC7}"/>
              </a:ext>
            </a:extLst>
          </p:cNvPr>
          <p:cNvSpPr txBox="1"/>
          <p:nvPr/>
        </p:nvSpPr>
        <p:spPr>
          <a:xfrm>
            <a:off x="923544" y="3324762"/>
            <a:ext cx="5245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Mélange de marques et de distributeurs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Filtrage possible pour garder les marques « saines »</a:t>
            </a:r>
          </a:p>
        </p:txBody>
      </p:sp>
    </p:spTree>
    <p:extLst>
      <p:ext uri="{BB962C8B-B14F-4D97-AF65-F5344CB8AC3E}">
        <p14:creationId xmlns:p14="http://schemas.microsoft.com/office/powerpoint/2010/main" val="4271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907C-C898-47CA-A42A-A0799679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de modélisation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620D-2277-4730-B44C-9FF14352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Filtrer davantage pour ne garder qu’un ensemble de produits sains:</a:t>
            </a:r>
          </a:p>
          <a:p>
            <a:pPr lvl="1"/>
            <a:r>
              <a:rPr lang="fr-FR" dirty="0"/>
              <a:t>Par score ou note nutritionnelle</a:t>
            </a:r>
          </a:p>
          <a:p>
            <a:pPr lvl="1"/>
            <a:r>
              <a:rPr lang="fr-FR" dirty="0"/>
              <a:t>Par catégorie de produits</a:t>
            </a:r>
          </a:p>
          <a:p>
            <a:pPr lvl="1"/>
            <a:r>
              <a:rPr lang="fr-FR" dirty="0"/>
              <a:t>Par marque</a:t>
            </a:r>
          </a:p>
          <a:p>
            <a:endParaRPr lang="fr-FR" dirty="0"/>
          </a:p>
          <a:p>
            <a:r>
              <a:rPr lang="fr-FR" dirty="0"/>
              <a:t>Utiliser le score nutritionnel ou la note comme output </a:t>
            </a:r>
            <a:r>
              <a:rPr lang="fr-FR"/>
              <a:t>des modèles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0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alimentation </a:t>
            </a:r>
            <a:r>
              <a:rPr lang="en-US" dirty="0" err="1"/>
              <a:t>saine</a:t>
            </a:r>
            <a:r>
              <a:rPr lang="en-US" dirty="0"/>
              <a:t>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D73853-5337-4D6C-8B15-920A1641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6939"/>
            <a:ext cx="4927600" cy="3022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96B5F-CBC1-41D5-B65C-CE15C29FB213}"/>
              </a:ext>
            </a:extLst>
          </p:cNvPr>
          <p:cNvSpPr txBox="1"/>
          <p:nvPr/>
        </p:nvSpPr>
        <p:spPr>
          <a:xfrm>
            <a:off x="676656" y="3090672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Limiter (sans éliminer):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Acides gras saturés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Sucres (glucides simples)</a:t>
            </a:r>
          </a:p>
          <a:p>
            <a:endParaRPr lang="fr-FR" dirty="0"/>
          </a:p>
          <a:p>
            <a:r>
              <a:rPr lang="fr-FR" dirty="0"/>
              <a:t>Privilégier: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Fruits, légumes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8922-5ACC-417D-B071-0CF96DCE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nutritionnel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A5151-13E7-4BCA-BB01-0E063FA4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31" y="1310608"/>
            <a:ext cx="4221210" cy="899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D2529-2E95-4DE2-BC99-59171E45A541}"/>
              </a:ext>
            </a:extLst>
          </p:cNvPr>
          <p:cNvSpPr txBox="1"/>
          <p:nvPr/>
        </p:nvSpPr>
        <p:spPr>
          <a:xfrm>
            <a:off x="609600" y="2459736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score calculé entre -15 (meilleure note) et 40 (plus mauvaise note). Un barème donne la notation entre A et E pour plus de lisibilité sur les emballages.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facteurs qui améliorent la note: la teneur en fruits et légumes (en %), les fibres et éventuellement les protéines.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facteurs qui détériorent la note: le nombre de calories, les acides gras saturés, les sucres, la teneur en sel.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Une valeur de sortie pour le générateur de recettes.</a:t>
            </a:r>
          </a:p>
        </p:txBody>
      </p:sp>
    </p:spTree>
    <p:extLst>
      <p:ext uri="{BB962C8B-B14F-4D97-AF65-F5344CB8AC3E}">
        <p14:creationId xmlns:p14="http://schemas.microsoft.com/office/powerpoint/2010/main" val="23286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Nettoyage</a:t>
            </a:r>
            <a:r>
              <a:rPr lang="en-US" dirty="0"/>
              <a:t> – Vue </a:t>
            </a:r>
            <a:r>
              <a:rPr lang="en-US" dirty="0" err="1"/>
              <a:t>d’ensemble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459737"/>
            <a:ext cx="10719816" cy="3538727"/>
          </a:xfrm>
        </p:spPr>
        <p:txBody>
          <a:bodyPr/>
          <a:lstStyle/>
          <a:p>
            <a:r>
              <a:rPr lang="en-US" dirty="0"/>
              <a:t>Environ 320 000 </a:t>
            </a:r>
            <a:r>
              <a:rPr lang="en-US" dirty="0" err="1"/>
              <a:t>lignes</a:t>
            </a:r>
            <a:r>
              <a:rPr lang="en-US" dirty="0"/>
              <a:t> et 162 features pour la base de </a:t>
            </a:r>
            <a:r>
              <a:rPr lang="en-US" dirty="0" err="1"/>
              <a:t>données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libre et ouverte à tout le monde =&gt; </a:t>
            </a:r>
            <a:r>
              <a:rPr lang="en-US" dirty="0" err="1"/>
              <a:t>Peu</a:t>
            </a:r>
            <a:r>
              <a:rPr lang="en-US" dirty="0"/>
              <a:t> de </a:t>
            </a:r>
            <a:r>
              <a:rPr lang="en-US" dirty="0" err="1"/>
              <a:t>consistance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Parmi</a:t>
            </a:r>
            <a:r>
              <a:rPr lang="en-US" dirty="0"/>
              <a:t> les features, on </a:t>
            </a:r>
            <a:r>
              <a:rPr lang="en-US" dirty="0" err="1"/>
              <a:t>retrouve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générales</a:t>
            </a:r>
            <a:r>
              <a:rPr lang="en-US" dirty="0"/>
              <a:t> (nom du </a:t>
            </a:r>
            <a:r>
              <a:rPr lang="en-US" dirty="0" err="1"/>
              <a:t>produit</a:t>
            </a:r>
            <a:r>
              <a:rPr lang="en-US" dirty="0"/>
              <a:t>, date de creation, auteur)</a:t>
            </a:r>
          </a:p>
          <a:p>
            <a:pPr lvl="1"/>
            <a:r>
              <a:rPr lang="en-US" dirty="0"/>
              <a:t>Des tags (categories, marques, pays de vente, pays de fabrication)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informations</a:t>
            </a:r>
            <a:r>
              <a:rPr lang="en-US" dirty="0"/>
              <a:t> sur le </a:t>
            </a:r>
            <a:r>
              <a:rPr lang="en-US" dirty="0" err="1"/>
              <a:t>produit</a:t>
            </a:r>
            <a:r>
              <a:rPr lang="en-US" dirty="0"/>
              <a:t> (ingredients, </a:t>
            </a:r>
            <a:r>
              <a:rPr lang="en-US" dirty="0" err="1"/>
              <a:t>allergènes</a:t>
            </a:r>
            <a:r>
              <a:rPr lang="en-US" dirty="0"/>
              <a:t>, </a:t>
            </a:r>
            <a:r>
              <a:rPr lang="en-US" dirty="0" err="1"/>
              <a:t>additifs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nutritionnelles</a:t>
            </a:r>
            <a:r>
              <a:rPr lang="en-US" dirty="0"/>
              <a:t> </a:t>
            </a:r>
            <a:r>
              <a:rPr lang="en-US" dirty="0" err="1"/>
              <a:t>détaillées</a:t>
            </a:r>
            <a:r>
              <a:rPr lang="en-US" dirty="0"/>
              <a:t> (macro-nutriments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sels</a:t>
            </a:r>
            <a:r>
              <a:rPr lang="en-US" dirty="0"/>
              <a:t> </a:t>
            </a:r>
            <a:r>
              <a:rPr lang="en-US" dirty="0" err="1"/>
              <a:t>minéraux</a:t>
            </a:r>
            <a:r>
              <a:rPr lang="en-US" dirty="0"/>
              <a:t>, </a:t>
            </a:r>
            <a:r>
              <a:rPr lang="en-US" dirty="0" err="1"/>
              <a:t>vitamines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333-9D1C-4823-A672-E98A8E97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Adaptation au marché français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B1C5-5F79-4536-9A69-C0D81EE4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Filtrage uniquement sur les produits vendus en France</a:t>
            </a:r>
          </a:p>
          <a:p>
            <a:pPr lvl="1"/>
            <a:r>
              <a:rPr lang="fr-FR" dirty="0"/>
              <a:t>On passe de 320 000 lignes à 98 000.</a:t>
            </a:r>
          </a:p>
          <a:p>
            <a:pPr lvl="1"/>
            <a:endParaRPr lang="fr-FR" dirty="0"/>
          </a:p>
          <a:p>
            <a:r>
              <a:rPr lang="fr-FR" dirty="0"/>
              <a:t>Conversion de l’énergie de kilojoules en calories</a:t>
            </a:r>
          </a:p>
          <a:p>
            <a:pPr lvl="1"/>
            <a:r>
              <a:rPr lang="fr-FR" dirty="0"/>
              <a:t>1 kcal = 4.184 kJ </a:t>
            </a:r>
          </a:p>
          <a:p>
            <a:pPr lvl="1"/>
            <a:endParaRPr lang="fr-FR" dirty="0"/>
          </a:p>
          <a:p>
            <a:r>
              <a:rPr lang="fr-FR" dirty="0"/>
              <a:t>Deux scores nutritionnels (FR et UK)</a:t>
            </a:r>
          </a:p>
          <a:p>
            <a:pPr lvl="1"/>
            <a:r>
              <a:rPr lang="fr-FR" dirty="0"/>
              <a:t>Très proches mais avec un barème différent pour les boissons, les fromages ou les matières grasses.</a:t>
            </a:r>
          </a:p>
          <a:p>
            <a:pPr lvl="1"/>
            <a:r>
              <a:rPr lang="fr-FR" dirty="0"/>
              <a:t>On garde le score français.</a:t>
            </a:r>
          </a:p>
        </p:txBody>
      </p:sp>
    </p:spTree>
    <p:extLst>
      <p:ext uri="{BB962C8B-B14F-4D97-AF65-F5344CB8AC3E}">
        <p14:creationId xmlns:p14="http://schemas.microsoft.com/office/powerpoint/2010/main" val="33531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0593-04A2-44BE-8481-8997BF01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Filtrage des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AB5C-8024-427A-86A3-D96A40B4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77" y="1965960"/>
            <a:ext cx="7501443" cy="4809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63378-B8BA-4F74-B14C-6B863549A691}"/>
              </a:ext>
            </a:extLst>
          </p:cNvPr>
          <p:cNvSpPr txBox="1"/>
          <p:nvPr/>
        </p:nvSpPr>
        <p:spPr>
          <a:xfrm>
            <a:off x="484632" y="2359152"/>
            <a:ext cx="3685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élimine les </a:t>
            </a:r>
            <a:r>
              <a:rPr lang="fr-FR" dirty="0" err="1"/>
              <a:t>features</a:t>
            </a:r>
            <a:r>
              <a:rPr lang="fr-FR" dirty="0"/>
              <a:t> avec plus de </a:t>
            </a:r>
            <a:r>
              <a:rPr lang="fr-FR" b="1" dirty="0"/>
              <a:t>60%</a:t>
            </a:r>
            <a:r>
              <a:rPr lang="fr-FR" dirty="0"/>
              <a:t> de valeurs manquantes.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passe de 162 à 43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Parmi celles restantes, un certain sont sans intérêts (timestamps, code barre,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passe de 43 à 24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AE4B-9D02-4556-8A97-CCAF105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Valeurs manquantes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3284-CBB7-4FCD-8BFE-62139606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 la ligne s’il manque:</a:t>
            </a:r>
          </a:p>
          <a:p>
            <a:pPr lvl="1"/>
            <a:r>
              <a:rPr lang="fr-FR" dirty="0"/>
              <a:t>Le nom du produit</a:t>
            </a:r>
          </a:p>
          <a:p>
            <a:pPr lvl="1"/>
            <a:r>
              <a:rPr lang="fr-FR" dirty="0"/>
              <a:t>Le nombre de calories</a:t>
            </a:r>
          </a:p>
          <a:p>
            <a:pPr lvl="1"/>
            <a:r>
              <a:rPr lang="fr-FR" dirty="0"/>
              <a:t>Le score nutritionnel (entre -15 et 40)</a:t>
            </a:r>
          </a:p>
          <a:p>
            <a:pPr lvl="1"/>
            <a:endParaRPr lang="fr-FR" dirty="0"/>
          </a:p>
          <a:p>
            <a:r>
              <a:rPr lang="fr-FR" dirty="0"/>
              <a:t>On passe de 98 000 à 61 000 lignes.</a:t>
            </a:r>
          </a:p>
          <a:p>
            <a:pPr lvl="1"/>
            <a:endParaRPr lang="fr-FR" dirty="0"/>
          </a:p>
          <a:p>
            <a:r>
              <a:rPr lang="fr-FR" dirty="0"/>
              <a:t>Pour les lignes restantes: on complète avec </a:t>
            </a:r>
            <a:r>
              <a:rPr lang="fr-FR" dirty="0" err="1"/>
              <a:t>np.NaN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0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210</TotalTime>
  <Words>1172</Words>
  <Application>Microsoft Office PowerPoint</Application>
  <PresentationFormat>Widescreen</PresentationFormat>
  <Paragraphs>215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Georgia</vt:lpstr>
      <vt:lpstr>Wingdings</vt:lpstr>
      <vt:lpstr>Wingdings 2</vt:lpstr>
      <vt:lpstr>Training presentation</vt:lpstr>
      <vt:lpstr> Analyse de données nutritionnelles</vt:lpstr>
      <vt:lpstr>Introduction</vt:lpstr>
      <vt:lpstr>Nutrition – les bases</vt:lpstr>
      <vt:lpstr>Qu’est qu’une alimentation saine ?</vt:lpstr>
      <vt:lpstr>Score nutritionnel</vt:lpstr>
      <vt:lpstr>Nettoyage – Vue d’ensemble</vt:lpstr>
      <vt:lpstr>Nettoyage – Adaptation au marché français</vt:lpstr>
      <vt:lpstr>Nettoyage – Filtrage des features</vt:lpstr>
      <vt:lpstr>Nettoyage – Valeurs manquantes</vt:lpstr>
      <vt:lpstr>Nettoyage – Valeurs aberrantes</vt:lpstr>
      <vt:lpstr>Nettoyage – Features semblables</vt:lpstr>
      <vt:lpstr>Nettoyage – Features semblables</vt:lpstr>
      <vt:lpstr>Analyse univariée - Catégories</vt:lpstr>
      <vt:lpstr>Analyse univariée - Marques</vt:lpstr>
      <vt:lpstr>Analyse univariée – Apport énergétique</vt:lpstr>
      <vt:lpstr>Analyse univariée – Lipides</vt:lpstr>
      <vt:lpstr>Analyse univariée - Glucides</vt:lpstr>
      <vt:lpstr>Analyse univariée – Protéines, fibres et sel</vt:lpstr>
      <vt:lpstr>Analyse univariée – Note nutritionnelle (entre A et E)</vt:lpstr>
      <vt:lpstr>Analyse univariée – Score nutritionnel</vt:lpstr>
      <vt:lpstr>Analyse multivariée – Heatmap corrélation</vt:lpstr>
      <vt:lpstr>Analyse multivariée – Energie/Lipides/Glucides</vt:lpstr>
      <vt:lpstr>Analyse multivariée – Lipides/Graisses saturées</vt:lpstr>
      <vt:lpstr>Analyse multivariée – Glucides/Sucres</vt:lpstr>
      <vt:lpstr>Analyse multivariée – Note nutritionnelle</vt:lpstr>
      <vt:lpstr>Analyse multivariée – Note nutritionnelle 2</vt:lpstr>
      <vt:lpstr>Analyse multivariée – Note nutritionnelle 3</vt:lpstr>
      <vt:lpstr>Analyse multivariée – Catégories 1</vt:lpstr>
      <vt:lpstr>Analyse multivariée – Catégories 2</vt:lpstr>
      <vt:lpstr>Analyse multivariée – Catégories 3</vt:lpstr>
      <vt:lpstr>Analyse multivariée – Catégories 4</vt:lpstr>
      <vt:lpstr>Analyse multivariée – Catégories 5</vt:lpstr>
      <vt:lpstr>Analyse multivariée - Marques</vt:lpstr>
      <vt:lpstr>Pistes de 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 nutritionnelles</dc:title>
  <dc:creator>Serphone</dc:creator>
  <cp:lastModifiedBy>Serphone</cp:lastModifiedBy>
  <cp:revision>19</cp:revision>
  <dcterms:created xsi:type="dcterms:W3CDTF">2018-05-28T06:15:54Z</dcterms:created>
  <dcterms:modified xsi:type="dcterms:W3CDTF">2018-05-28T10:54:14Z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