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80" r:id="rId4"/>
    <p:sldId id="281" r:id="rId5"/>
    <p:sldId id="282" r:id="rId6"/>
    <p:sldId id="289" r:id="rId7"/>
    <p:sldId id="283" r:id="rId8"/>
    <p:sldId id="290" r:id="rId9"/>
    <p:sldId id="284" r:id="rId10"/>
    <p:sldId id="291" r:id="rId11"/>
    <p:sldId id="292" r:id="rId12"/>
    <p:sldId id="293" r:id="rId13"/>
    <p:sldId id="285" r:id="rId14"/>
    <p:sldId id="294" r:id="rId15"/>
    <p:sldId id="286" r:id="rId16"/>
    <p:sldId id="288" r:id="rId17"/>
    <p:sldId id="297" r:id="rId18"/>
    <p:sldId id="287" r:id="rId19"/>
    <p:sldId id="295" r:id="rId20"/>
    <p:sldId id="296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C2F927-067B-4194-9D8D-54EBCD24EC45}">
          <p14:sldIdLst>
            <p14:sldId id="257"/>
            <p14:sldId id="258"/>
            <p14:sldId id="280"/>
            <p14:sldId id="281"/>
            <p14:sldId id="282"/>
            <p14:sldId id="289"/>
            <p14:sldId id="283"/>
            <p14:sldId id="290"/>
            <p14:sldId id="284"/>
            <p14:sldId id="291"/>
          </p14:sldIdLst>
        </p14:section>
        <p14:section name="Untitled Section" id="{AAA77577-EDC6-4DD7-9942-EE1100CCC182}">
          <p14:sldIdLst>
            <p14:sldId id="292"/>
            <p14:sldId id="293"/>
            <p14:sldId id="285"/>
            <p14:sldId id="294"/>
            <p14:sldId id="286"/>
            <p14:sldId id="288"/>
            <p14:sldId id="297"/>
            <p14:sldId id="287"/>
            <p14:sldId id="295"/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89911" autoAdjust="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presentation will benefit audience: Adult learners are more interested in a subject if they know how or why it is important to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10/4/2018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10/4/2018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Segmentation de clients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Weber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EDB8-702F-4C2A-AB9F-87CFBEE5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- </a:t>
            </a:r>
            <a:r>
              <a:rPr lang="fr-FR" dirty="0" err="1"/>
              <a:t>KMeans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8975-32EF-435F-B5C3-3B67CCAD9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Nombre de clusters testés: 2 à 9</a:t>
            </a:r>
          </a:p>
          <a:p>
            <a:endParaRPr lang="fr-FR" dirty="0"/>
          </a:p>
          <a:p>
            <a:r>
              <a:rPr lang="fr-FR" dirty="0"/>
              <a:t>Calcul du coefficient de silhouette</a:t>
            </a:r>
          </a:p>
          <a:p>
            <a:pPr marL="411480" lvl="1" indent="0">
              <a:buNone/>
            </a:pPr>
            <a:endParaRPr lang="fr-FR" dirty="0"/>
          </a:p>
          <a:p>
            <a:r>
              <a:rPr lang="fr-FR" dirty="0"/>
              <a:t>Affichage des valeurs médianes de chaque cluster</a:t>
            </a:r>
          </a:p>
          <a:p>
            <a:endParaRPr lang="fr-FR" dirty="0"/>
          </a:p>
          <a:p>
            <a:r>
              <a:rPr lang="fr-FR" dirty="0"/>
              <a:t>Affichage des clusters selon les axes RFM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Nombre de clusters retenu: 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766B59-967F-4ACC-9268-3A991AECDA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2050" y="2701131"/>
            <a:ext cx="5295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1727-7413-4222-A923-55AB9546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– Choix entre 4 et 5 clusters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2381236-AEA0-487F-B40D-FD5CAB3DFC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06258" y="4517136"/>
            <a:ext cx="6876142" cy="1818163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1112964-1408-4EEC-B8C9-D79BF6C35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5440" y="2249456"/>
            <a:ext cx="3732784" cy="43418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5 groupes identifiés:</a:t>
            </a:r>
          </a:p>
          <a:p>
            <a:pPr lvl="1"/>
            <a:r>
              <a:rPr lang="fr-FR" dirty="0"/>
              <a:t>« Meilleurs clients »: ceux qui achètent le plus, le plus souvent (top 15%)</a:t>
            </a:r>
          </a:p>
          <a:p>
            <a:pPr lvl="1"/>
            <a:r>
              <a:rPr lang="fr-FR" dirty="0"/>
              <a:t>« Client réguliers »</a:t>
            </a:r>
          </a:p>
          <a:p>
            <a:pPr lvl="1"/>
            <a:r>
              <a:rPr lang="fr-FR" dirty="0"/>
              <a:t>« Grossistes »: ceux qui achètent de grandes quantités</a:t>
            </a:r>
          </a:p>
          <a:p>
            <a:pPr lvl="1"/>
            <a:r>
              <a:rPr lang="fr-FR" dirty="0"/>
              <a:t>« Clients perdus »: ceux qui ont acheté une fois au moins mais ne sont pas revenus depuis longtemps</a:t>
            </a:r>
          </a:p>
          <a:p>
            <a:pPr lvl="1"/>
            <a:r>
              <a:rPr lang="fr-FR" dirty="0"/>
              <a:t>« Nouveaux clients »: un achat récent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B61121-BC9E-4CDB-A759-7F2A2FFF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2541079"/>
            <a:ext cx="6896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705C-D25A-471C-B6B6-1325D2C7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- Visualisation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235761-DED7-4DB4-AA4E-CE3E2AC3E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027" y="2209800"/>
            <a:ext cx="10701945" cy="43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2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1B61-9910-4390-8955-CF0E2832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Stabilité du clustering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298932-A1C1-4973-B86F-7F423F322F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19466" y="2249424"/>
            <a:ext cx="6515941" cy="19242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B095C2-5740-405C-9BFE-F760E291C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249424"/>
            <a:ext cx="3038856" cy="4341875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r>
              <a:rPr lang="fr-FR" dirty="0"/>
              <a:t>Jeu de données entier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/>
              <a:t>Jeu d’entraînement (75%)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207EA-0F37-4831-B46D-C33A11DD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466" y="4420361"/>
            <a:ext cx="6540366" cy="19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8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D926-78C2-458C-AB3B-95A64770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Stabilité temporelle du clustering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C7E375D-64D1-4F8D-8660-A2A83FEDA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88"/>
            <a:ext cx="2974848" cy="4341812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09728" indent="0">
              <a:buNone/>
            </a:pPr>
            <a:r>
              <a:rPr lang="fr-FR" dirty="0"/>
              <a:t>Jeu de données entier</a:t>
            </a:r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endParaRPr lang="fr-FR" dirty="0"/>
          </a:p>
          <a:p>
            <a:pPr marL="109728" indent="0">
              <a:buNone/>
            </a:pPr>
            <a:r>
              <a:rPr lang="fr-FR" dirty="0"/>
              <a:t>Données jusqu’au 31/8</a:t>
            </a:r>
          </a:p>
          <a:p>
            <a:pPr marL="109728" indent="0">
              <a:buNone/>
            </a:pPr>
            <a:r>
              <a:rPr lang="fr-FR" dirty="0"/>
              <a:t>(env. 9 mois)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1E177B-5981-4DA6-86F0-4ED10B25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786" y="2466881"/>
            <a:ext cx="6515941" cy="1924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30EE3-5BF7-4959-92AD-9789FD83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786" y="4648200"/>
            <a:ext cx="6515940" cy="195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D032-1F5E-4EA8-A629-D7ACD77C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21B37B-8118-453D-AD0D-FABA3F83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4 modèles:</a:t>
            </a:r>
          </a:p>
          <a:p>
            <a:pPr lvl="1"/>
            <a:r>
              <a:rPr lang="fr-FR" dirty="0"/>
              <a:t>Régression logistique</a:t>
            </a:r>
          </a:p>
          <a:p>
            <a:pPr lvl="1"/>
            <a:r>
              <a:rPr lang="fr-FR" dirty="0"/>
              <a:t>SVM</a:t>
            </a:r>
          </a:p>
          <a:p>
            <a:pPr lvl="1"/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Neighbors</a:t>
            </a:r>
          </a:p>
          <a:p>
            <a:pPr lvl="1"/>
            <a:r>
              <a:rPr lang="fr-FR" dirty="0" err="1"/>
              <a:t>Random</a:t>
            </a:r>
            <a:r>
              <a:rPr lang="fr-FR" dirty="0"/>
              <a:t> Forest</a:t>
            </a:r>
          </a:p>
          <a:p>
            <a:pPr lvl="1"/>
            <a:endParaRPr lang="fr-FR" dirty="0"/>
          </a:p>
          <a:p>
            <a:r>
              <a:rPr lang="fr-FR" dirty="0"/>
              <a:t>3 stratégies multi-classes:</a:t>
            </a:r>
          </a:p>
          <a:p>
            <a:pPr lvl="1"/>
            <a:r>
              <a:rPr lang="fr-FR" dirty="0"/>
              <a:t>OVO: One versus One</a:t>
            </a:r>
          </a:p>
          <a:p>
            <a:pPr lvl="1"/>
            <a:r>
              <a:rPr lang="fr-FR" dirty="0"/>
              <a:t>OVR: One versus </a:t>
            </a:r>
            <a:r>
              <a:rPr lang="fr-FR" dirty="0" err="1"/>
              <a:t>Rest</a:t>
            </a:r>
            <a:endParaRPr lang="fr-FR" dirty="0"/>
          </a:p>
          <a:p>
            <a:pPr lvl="1"/>
            <a:r>
              <a:rPr lang="fr-FR" dirty="0"/>
              <a:t>CS: </a:t>
            </a:r>
            <a:r>
              <a:rPr lang="fr-FR" dirty="0" err="1"/>
              <a:t>Crammer</a:t>
            </a:r>
            <a:r>
              <a:rPr lang="fr-FR" dirty="0"/>
              <a:t>-Singer (uniquement SVM)</a:t>
            </a:r>
          </a:p>
          <a:p>
            <a:pPr lvl="1"/>
            <a:endParaRPr lang="fr-FR" dirty="0"/>
          </a:p>
          <a:p>
            <a:r>
              <a:rPr lang="fr-FR" dirty="0"/>
              <a:t>Choix des </a:t>
            </a:r>
            <a:r>
              <a:rPr lang="fr-FR" dirty="0" err="1"/>
              <a:t>hyper-paramètres</a:t>
            </a:r>
            <a:r>
              <a:rPr lang="fr-FR" dirty="0"/>
              <a:t> par validation croisée</a:t>
            </a:r>
          </a:p>
        </p:txBody>
      </p:sp>
    </p:spTree>
    <p:extLst>
      <p:ext uri="{BB962C8B-B14F-4D97-AF65-F5344CB8AC3E}">
        <p14:creationId xmlns:p14="http://schemas.microsoft.com/office/powerpoint/2010/main" val="355595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DF1-9300-4077-8FBF-98F1F7BB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logistique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218D5-38B0-484F-9151-A41E8DA95D1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Modèle de classification binaire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1}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Transformation logistique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𝐿𝑜𝑔𝑖𝑠𝑡𝑖𝑐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Prédiction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sup>
                        </m:sSup>
                      </m:den>
                    </m:f>
                  </m:oMath>
                </a14:m>
                <a:endParaRPr lang="fr-FR" b="0" dirty="0"/>
              </a:p>
              <a:p>
                <a:endParaRPr lang="fr-FR" dirty="0"/>
              </a:p>
              <a:p>
                <a:r>
                  <a:rPr lang="fr-FR" dirty="0"/>
                  <a:t>Calcul des paramètres par la méthode du maximum de vraisemblance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B218D5-38B0-484F-9151-A41E8DA95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7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onction logistique">
            <a:extLst>
              <a:ext uri="{FF2B5EF4-FFF2-40B4-BE49-F238E27FC236}">
                <a16:creationId xmlns:a16="http://schemas.microsoft.com/office/drawing/2014/main" id="{70A65725-02F0-4ACA-8F34-C01B77935A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2564695"/>
            <a:ext cx="5384800" cy="371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E7DC-D340-4BED-B8B8-E7C2ECB9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multi-classes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9B2EB-1614-4A98-89EC-C27F230C3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Stratégie One-versus-</a:t>
            </a:r>
            <a:r>
              <a:rPr lang="fr-FR" dirty="0" err="1"/>
              <a:t>Rest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E8CB6-6780-44FB-B354-CD73689BD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/>
          <a:p>
            <a:r>
              <a:rPr lang="fr-FR" dirty="0"/>
              <a:t>1 classifieur par classe pour séparer les points de cette classe de tous les autres points</a:t>
            </a:r>
          </a:p>
          <a:p>
            <a:r>
              <a:rPr lang="fr-FR" dirty="0"/>
              <a:t>Pour chaque point on a alors sa probabilité d’appartenir à chacune des k classes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192963-3B1C-4A88-88D6-00542789266B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FR" dirty="0"/>
              <a:t>Stratégie One-versus-One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EE7A16-40EB-4987-9B0B-910DD8E4E6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1 classifieur par couple de classes (k(k-1) classifieurs en tout)</a:t>
            </a:r>
          </a:p>
          <a:p>
            <a:r>
              <a:rPr lang="fr-FR" dirty="0"/>
              <a:t>Pour chaque point, la classe prédite en majorité est retenue</a:t>
            </a:r>
          </a:p>
        </p:txBody>
      </p:sp>
      <p:pic>
        <p:nvPicPr>
          <p:cNvPr id="3074" name="Picture 2" descr="Chaque droite sÃ©pare (parfois avec des erreurs) les points d'une classe de tous les autres.">
            <a:extLst>
              <a:ext uri="{FF2B5EF4-FFF2-40B4-BE49-F238E27FC236}">
                <a16:creationId xmlns:a16="http://schemas.microsoft.com/office/drawing/2014/main" id="{320606A7-59D1-415E-9AB0-850DCA0C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13" y="4237561"/>
            <a:ext cx="4434840" cy="248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n sÃ©pare la classe 1 de la classe 2 en ignorant les autres classes.">
            <a:extLst>
              <a:ext uri="{FF2B5EF4-FFF2-40B4-BE49-F238E27FC236}">
                <a16:creationId xmlns:a16="http://schemas.microsoft.com/office/drawing/2014/main" id="{D4352D24-4B3D-4EE5-9C30-C8981E55C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13" y="4109545"/>
            <a:ext cx="3742952" cy="248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9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467F-820C-4E0D-B9E2-3FA96E26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B41E30-094A-4239-A0B6-C693E3BFB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155" y="2663126"/>
            <a:ext cx="8005689" cy="33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8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89E9-44A4-4E23-819C-7AB68415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Matrice de confusion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6199C4-12CB-4CFA-ABFF-76317060D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4456176" cy="4341875"/>
          </a:xfrm>
        </p:spPr>
        <p:txBody>
          <a:bodyPr/>
          <a:lstStyle/>
          <a:p>
            <a:r>
              <a:rPr lang="fr-FR" dirty="0"/>
              <a:t>Peu d’erreurs</a:t>
            </a:r>
          </a:p>
          <a:p>
            <a:endParaRPr lang="fr-FR" dirty="0"/>
          </a:p>
          <a:p>
            <a:r>
              <a:rPr lang="fr-FR" dirty="0"/>
              <a:t>Client réguliers: le plus d’erreurs</a:t>
            </a:r>
          </a:p>
          <a:p>
            <a:pPr lvl="1"/>
            <a:r>
              <a:rPr lang="fr-FR" dirty="0"/>
              <a:t>Normal car c’est la classe « intermédiaire »</a:t>
            </a:r>
          </a:p>
          <a:p>
            <a:endParaRPr lang="fr-FR" dirty="0"/>
          </a:p>
          <a:p>
            <a:r>
              <a:rPr lang="fr-FR" dirty="0"/>
              <a:t>Pas de confusion entre nouveaux clients et clients perdus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E700716-C84F-43F0-8CD2-4E3E95FB24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5776" y="1143000"/>
            <a:ext cx="6516624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5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Datazon</a:t>
            </a:r>
            <a:r>
              <a:rPr lang="en-US" dirty="0"/>
              <a:t> </a:t>
            </a:r>
            <a:r>
              <a:rPr lang="en-US" dirty="0" err="1"/>
              <a:t>cherche</a:t>
            </a:r>
            <a:r>
              <a:rPr lang="en-US" dirty="0"/>
              <a:t> à </a:t>
            </a:r>
            <a:r>
              <a:rPr lang="en-US" dirty="0" err="1"/>
              <a:t>comprendre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différents</a:t>
            </a:r>
            <a:r>
              <a:rPr lang="en-US" dirty="0"/>
              <a:t> types de clients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pouvoir</a:t>
            </a:r>
            <a:r>
              <a:rPr lang="en-US" dirty="0"/>
              <a:t> </a:t>
            </a:r>
            <a:r>
              <a:rPr lang="en-US" dirty="0" err="1"/>
              <a:t>réaliser</a:t>
            </a:r>
            <a:r>
              <a:rPr lang="en-US" dirty="0"/>
              <a:t> des operations marketing plus </a:t>
            </a:r>
            <a:r>
              <a:rPr lang="en-US" dirty="0" err="1"/>
              <a:t>ciblées</a:t>
            </a:r>
            <a:r>
              <a:rPr lang="en-US" dirty="0"/>
              <a:t> et </a:t>
            </a:r>
            <a:r>
              <a:rPr lang="en-US" dirty="0" err="1"/>
              <a:t>efficaces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 des </a:t>
            </a:r>
            <a:r>
              <a:rPr lang="en-US" dirty="0" err="1"/>
              <a:t>données</a:t>
            </a:r>
            <a:r>
              <a:rPr lang="en-US" dirty="0"/>
              <a:t>: 1 an de transactions (</a:t>
            </a:r>
            <a:r>
              <a:rPr lang="en-US" dirty="0" err="1"/>
              <a:t>déc</a:t>
            </a:r>
            <a:r>
              <a:rPr lang="en-US" dirty="0"/>
              <a:t>. 2010 – </a:t>
            </a:r>
            <a:r>
              <a:rPr lang="en-US" dirty="0" err="1"/>
              <a:t>déc</a:t>
            </a:r>
            <a:r>
              <a:rPr lang="en-US" dirty="0"/>
              <a:t>. 2011) : environ 500 000 transactions</a:t>
            </a:r>
          </a:p>
          <a:p>
            <a:endParaRPr lang="en-US" dirty="0"/>
          </a:p>
          <a:p>
            <a:r>
              <a:rPr lang="en-US" dirty="0"/>
              <a:t>Objectif: </a:t>
            </a:r>
          </a:p>
          <a:p>
            <a:pPr lvl="1"/>
            <a:r>
              <a:rPr lang="en-US" dirty="0" err="1"/>
              <a:t>Trouver</a:t>
            </a:r>
            <a:r>
              <a:rPr lang="en-US" dirty="0"/>
              <a:t> des variables qui </a:t>
            </a:r>
            <a:r>
              <a:rPr lang="en-US" dirty="0" err="1"/>
              <a:t>permettent</a:t>
            </a:r>
            <a:r>
              <a:rPr lang="en-US" dirty="0"/>
              <a:t> de </a:t>
            </a:r>
            <a:r>
              <a:rPr lang="en-US" dirty="0" err="1"/>
              <a:t>catégoriser</a:t>
            </a:r>
            <a:r>
              <a:rPr lang="en-US" dirty="0"/>
              <a:t> les </a:t>
            </a:r>
            <a:r>
              <a:rPr lang="en-US" dirty="0" err="1"/>
              <a:t>différents</a:t>
            </a:r>
            <a:r>
              <a:rPr lang="en-US" dirty="0"/>
              <a:t> types de clients</a:t>
            </a:r>
          </a:p>
          <a:p>
            <a:pPr lvl="1"/>
            <a:r>
              <a:rPr lang="en-US" dirty="0" err="1"/>
              <a:t>Effectuer</a:t>
            </a:r>
            <a:r>
              <a:rPr lang="en-US" dirty="0"/>
              <a:t> un clustering </a:t>
            </a:r>
            <a:r>
              <a:rPr lang="en-US" dirty="0" err="1"/>
              <a:t>représentatif</a:t>
            </a:r>
            <a:endParaRPr lang="en-US" dirty="0"/>
          </a:p>
          <a:p>
            <a:pPr lvl="1"/>
            <a:r>
              <a:rPr lang="en-US" dirty="0" err="1"/>
              <a:t>Entraîner</a:t>
            </a:r>
            <a:r>
              <a:rPr lang="en-US" dirty="0"/>
              <a:t> </a:t>
            </a:r>
            <a:r>
              <a:rPr lang="en-US" dirty="0" err="1"/>
              <a:t>ensuite</a:t>
            </a:r>
            <a:r>
              <a:rPr lang="en-US" dirty="0"/>
              <a:t> un </a:t>
            </a:r>
            <a:r>
              <a:rPr lang="en-US" dirty="0" err="1"/>
              <a:t>modèle</a:t>
            </a:r>
            <a:r>
              <a:rPr lang="en-US" dirty="0"/>
              <a:t> de classification qui </a:t>
            </a:r>
            <a:r>
              <a:rPr lang="en-US" dirty="0" err="1"/>
              <a:t>soit</a:t>
            </a:r>
            <a:r>
              <a:rPr lang="en-US" dirty="0"/>
              <a:t> capable de </a:t>
            </a:r>
            <a:r>
              <a:rPr lang="en-US" dirty="0" err="1"/>
              <a:t>catégoriser</a:t>
            </a:r>
            <a:r>
              <a:rPr lang="en-US" dirty="0"/>
              <a:t> de nouveaux clients</a:t>
            </a: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12CD-1278-4722-BF9B-A0C1C49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Nouveaux clients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8B923F-A01D-4671-A9AE-42FC8B0A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Paramètres de la régression logistique et de la standardisation sont exportés via pickle</a:t>
            </a:r>
          </a:p>
          <a:p>
            <a:endParaRPr lang="fr-FR" dirty="0"/>
          </a:p>
          <a:p>
            <a:r>
              <a:rPr lang="fr-FR" dirty="0"/>
              <a:t>En entrée, le programme prend un fichier csv avec la liste des transactions (même format que le jeu de données)</a:t>
            </a:r>
          </a:p>
          <a:p>
            <a:endParaRPr lang="fr-FR" dirty="0"/>
          </a:p>
          <a:p>
            <a:r>
              <a:rPr lang="fr-FR" dirty="0"/>
              <a:t>En sortie, il donne la liste des clients (id) avec le groupe auquel ils appartiennent</a:t>
            </a:r>
          </a:p>
        </p:txBody>
      </p:sp>
    </p:spTree>
    <p:extLst>
      <p:ext uri="{BB962C8B-B14F-4D97-AF65-F5344CB8AC3E}">
        <p14:creationId xmlns:p14="http://schemas.microsoft.com/office/powerpoint/2010/main" val="74495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6B30-2C8A-4277-AAF3-B9EA334A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Nouveaux clients -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D6E4B-98F0-4CA9-A31E-E7B7E6AD8B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Client 1: 4 transactions (tous les 3 mois à peu près)</a:t>
            </a:r>
          </a:p>
          <a:p>
            <a:endParaRPr lang="fr-FR" dirty="0"/>
          </a:p>
          <a:p>
            <a:r>
              <a:rPr lang="fr-FR" dirty="0"/>
              <a:t>Client 2: 9 transactions (tous les 1-2 mois)</a:t>
            </a:r>
          </a:p>
          <a:p>
            <a:endParaRPr lang="fr-FR" dirty="0"/>
          </a:p>
          <a:p>
            <a:r>
              <a:rPr lang="fr-FR" dirty="0"/>
              <a:t>Client 3: 1 transaction lors du dernier mois</a:t>
            </a:r>
          </a:p>
          <a:p>
            <a:endParaRPr lang="fr-FR" dirty="0"/>
          </a:p>
          <a:p>
            <a:r>
              <a:rPr lang="fr-FR" dirty="0"/>
              <a:t>Client 4: 1 transaction il y a plus de 6 mois</a:t>
            </a:r>
          </a:p>
          <a:p>
            <a:endParaRPr lang="fr-FR" dirty="0"/>
          </a:p>
          <a:p>
            <a:r>
              <a:rPr lang="fr-FR" dirty="0"/>
              <a:t>Client 5: 1 transaction, avec de très grosses quantités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2BF51F-594D-4719-B97B-7834B35042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1829" y="3429000"/>
            <a:ext cx="3994755" cy="205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86B3-98AB-4EF9-BEB8-DBCC0D84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000D4-B261-45B3-98F2-4AB6724364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CustomerID</a:t>
            </a:r>
            <a:r>
              <a:rPr lang="fr-FR" dirty="0"/>
              <a:t>: suppression des valeurs manquantes</a:t>
            </a:r>
          </a:p>
          <a:p>
            <a:endParaRPr lang="fr-FR" dirty="0"/>
          </a:p>
          <a:p>
            <a:r>
              <a:rPr lang="fr-FR" dirty="0"/>
              <a:t>Pays: limitation au Royaume-Uni (+90% des transactions)</a:t>
            </a:r>
          </a:p>
          <a:p>
            <a:endParaRPr lang="fr-FR" dirty="0"/>
          </a:p>
          <a:p>
            <a:r>
              <a:rPr lang="fr-FR" dirty="0"/>
              <a:t>Suppression des doublons (env. 5 000 lignes)</a:t>
            </a:r>
          </a:p>
          <a:p>
            <a:endParaRPr lang="fr-FR" dirty="0"/>
          </a:p>
          <a:p>
            <a:r>
              <a:rPr lang="fr-FR" dirty="0" err="1"/>
              <a:t>StockCode</a:t>
            </a:r>
            <a:r>
              <a:rPr lang="fr-FR" dirty="0"/>
              <a:t>: suppression des valeurs non pertinentes</a:t>
            </a:r>
          </a:p>
          <a:p>
            <a:endParaRPr lang="fr-FR" dirty="0"/>
          </a:p>
          <a:p>
            <a:r>
              <a:rPr lang="fr-FR" dirty="0" err="1"/>
              <a:t>Quantity</a:t>
            </a:r>
            <a:r>
              <a:rPr lang="fr-FR" dirty="0"/>
              <a:t>: suppression des </a:t>
            </a:r>
            <a:r>
              <a:rPr lang="fr-FR" dirty="0" err="1"/>
              <a:t>outliers</a:t>
            </a:r>
            <a:r>
              <a:rPr lang="fr-FR" dirty="0"/>
              <a:t> (&gt; 50000)</a:t>
            </a:r>
          </a:p>
          <a:p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CCCE06-3F9B-4D60-87F5-86B826C537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2" y="2697481"/>
            <a:ext cx="4136692" cy="301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1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065C-87E0-4C46-A544-F1DAC43B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0F3FE8-8EBF-4923-929C-6EEE82FE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2 variables:</a:t>
            </a:r>
          </a:p>
          <a:p>
            <a:endParaRPr lang="fr-FR" dirty="0"/>
          </a:p>
          <a:p>
            <a:pPr lvl="1"/>
            <a:r>
              <a:rPr lang="fr-FR" dirty="0"/>
              <a:t>Prix total payé par article:</a:t>
            </a:r>
          </a:p>
          <a:p>
            <a:pPr marL="704088" lvl="2" indent="0">
              <a:buNone/>
            </a:pPr>
            <a:r>
              <a:rPr lang="fr-FR" dirty="0"/>
              <a:t>		Price = </a:t>
            </a:r>
            <a:r>
              <a:rPr lang="fr-FR" dirty="0" err="1"/>
              <a:t>Quantity</a:t>
            </a:r>
            <a:r>
              <a:rPr lang="fr-FR" dirty="0"/>
              <a:t> * </a:t>
            </a:r>
            <a:r>
              <a:rPr lang="fr-FR" dirty="0" err="1"/>
              <a:t>UnitPrice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Si la commande est une annulation (valeur booléenne):</a:t>
            </a:r>
          </a:p>
          <a:p>
            <a:pPr marL="704088" lvl="2" indent="0">
              <a:buNone/>
            </a:pPr>
            <a:r>
              <a:rPr lang="fr-FR" dirty="0"/>
              <a:t>		</a:t>
            </a:r>
            <a:r>
              <a:rPr lang="fr-FR" dirty="0" err="1"/>
              <a:t>Cancelled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 if </a:t>
            </a:r>
            <a:r>
              <a:rPr lang="fr-FR" dirty="0" err="1"/>
              <a:t>InvoiceNo</a:t>
            </a:r>
            <a:r>
              <a:rPr lang="fr-FR" dirty="0"/>
              <a:t> starts </a:t>
            </a:r>
            <a:r>
              <a:rPr lang="fr-FR" dirty="0" err="1"/>
              <a:t>with</a:t>
            </a:r>
            <a:r>
              <a:rPr lang="fr-FR" dirty="0"/>
              <a:t> ‘C’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35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C60A-A09C-4A9B-978F-BF6536F0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– Panier moyen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8BA4FC-3027-4D90-B66B-FDA790680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683" y="2209800"/>
            <a:ext cx="6592633" cy="40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4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8597-B49B-4955-9294-243006A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- Saisonnalité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79DEAA-2801-4605-8F2A-F5407F450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0515" y="2209800"/>
            <a:ext cx="6230969" cy="38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7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1672-46D2-48C9-8CFD-99CF33A6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</a:t>
            </a:r>
            <a:r>
              <a:rPr lang="fr-FR" dirty="0" err="1"/>
              <a:t>features</a:t>
            </a:r>
            <a:r>
              <a:rPr lang="fr-FR" dirty="0"/>
              <a:t> – Score RFM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A6CA7-49A0-490C-8C21-7B582923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/>
          <a:lstStyle/>
          <a:p>
            <a:r>
              <a:rPr lang="fr-FR" dirty="0"/>
              <a:t>Métrique de base dans la segmentation client:</a:t>
            </a:r>
          </a:p>
          <a:p>
            <a:pPr lvl="1"/>
            <a:r>
              <a:rPr lang="fr-FR" dirty="0"/>
              <a:t>R pour </a:t>
            </a:r>
            <a:r>
              <a:rPr lang="fr-FR" dirty="0" err="1"/>
              <a:t>Recency</a:t>
            </a:r>
            <a:r>
              <a:rPr lang="fr-FR" dirty="0"/>
              <a:t>: nombre de jours depuis la dernière transaction</a:t>
            </a:r>
          </a:p>
          <a:p>
            <a:pPr lvl="1"/>
            <a:r>
              <a:rPr lang="fr-FR" dirty="0"/>
              <a:t>F pour Frequency: nombre de transactions</a:t>
            </a:r>
          </a:p>
          <a:p>
            <a:pPr lvl="1"/>
            <a:r>
              <a:rPr lang="fr-FR" dirty="0"/>
              <a:t>M pour </a:t>
            </a:r>
            <a:r>
              <a:rPr lang="fr-FR" dirty="0" err="1"/>
              <a:t>Monetary</a:t>
            </a:r>
            <a:r>
              <a:rPr lang="fr-FR" dirty="0"/>
              <a:t> value: montant total des commandes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1026" name="Picture 2" descr="https://cdn-images-1.medium.com/max/800/1*tfHBghAMkF_dUcaQa72tpQ.png">
            <a:extLst>
              <a:ext uri="{FF2B5EF4-FFF2-40B4-BE49-F238E27FC236}">
                <a16:creationId xmlns:a16="http://schemas.microsoft.com/office/drawing/2014/main" id="{0CA32043-93B2-457E-ACF9-7CF96B237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3" y="4606290"/>
            <a:ext cx="6083554" cy="12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ABF9-DC03-411B-8494-58922CBF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3E7C-F5A3-44FF-B595-124026D3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 </a:t>
            </a:r>
            <a:r>
              <a:rPr lang="fr-FR" dirty="0" err="1"/>
              <a:t>features</a:t>
            </a:r>
            <a:r>
              <a:rPr lang="fr-FR" dirty="0"/>
              <a:t> supplémentaires:</a:t>
            </a:r>
          </a:p>
          <a:p>
            <a:endParaRPr lang="fr-FR" dirty="0"/>
          </a:p>
          <a:p>
            <a:pPr lvl="1"/>
            <a:r>
              <a:rPr lang="fr-FR" dirty="0" err="1"/>
              <a:t>Client_since</a:t>
            </a:r>
            <a:r>
              <a:rPr lang="fr-FR" dirty="0"/>
              <a:t>: nombre de jours depuis la 1</a:t>
            </a:r>
            <a:r>
              <a:rPr lang="fr-FR" baseline="30000" dirty="0"/>
              <a:t>e</a:t>
            </a:r>
            <a:r>
              <a:rPr lang="fr-FR" dirty="0"/>
              <a:t> transaction 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Quantity_mean</a:t>
            </a:r>
            <a:r>
              <a:rPr lang="fr-FR" dirty="0"/>
              <a:t>: quantité moyenne commandée par article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Cancel_rate</a:t>
            </a:r>
            <a:r>
              <a:rPr lang="fr-FR" dirty="0"/>
              <a:t>: taux d’annulation des commandes</a:t>
            </a:r>
          </a:p>
        </p:txBody>
      </p:sp>
    </p:spTree>
    <p:extLst>
      <p:ext uri="{BB962C8B-B14F-4D97-AF65-F5344CB8AC3E}">
        <p14:creationId xmlns:p14="http://schemas.microsoft.com/office/powerpoint/2010/main" val="29858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85EA-5D1B-48D6-AAFF-7F2BCA63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- Préparation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0A0BB-6B1F-4B5D-8CEA-62811CF99C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Passage d’une liste de transactions à une table clients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Vérification des corrélations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Transformation des variables:</a:t>
            </a:r>
          </a:p>
          <a:p>
            <a:pPr lvl="1"/>
            <a:r>
              <a:rPr lang="fr-FR" dirty="0"/>
              <a:t>Passage au log</a:t>
            </a:r>
          </a:p>
          <a:p>
            <a:pPr lvl="1"/>
            <a:r>
              <a:rPr lang="fr-FR" dirty="0"/>
              <a:t>Standardisation</a:t>
            </a:r>
          </a:p>
          <a:p>
            <a:pPr lvl="1"/>
            <a:r>
              <a:rPr lang="fr-FR" dirty="0"/>
              <a:t>ACP (3 composantes)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B70E69-60BD-4E05-AAB4-E8D7798501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4400" y="2386894"/>
            <a:ext cx="5588000" cy="422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7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4226</TotalTime>
  <Words>653</Words>
  <Application>Microsoft Office PowerPoint</Application>
  <PresentationFormat>Widescreen</PresentationFormat>
  <Paragraphs>156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Wingdings 2</vt:lpstr>
      <vt:lpstr>Training presentation</vt:lpstr>
      <vt:lpstr>Segmentation de clients</vt:lpstr>
      <vt:lpstr>Introduction</vt:lpstr>
      <vt:lpstr>Nettoyage</vt:lpstr>
      <vt:lpstr>Feature engineering</vt:lpstr>
      <vt:lpstr>Exploration – Panier moyen</vt:lpstr>
      <vt:lpstr>Exploration - Saisonnalité</vt:lpstr>
      <vt:lpstr>Sélection des features – Score RFM</vt:lpstr>
      <vt:lpstr>Sélection des features</vt:lpstr>
      <vt:lpstr>Clustering - Préparation</vt:lpstr>
      <vt:lpstr>Clustering - KMeans</vt:lpstr>
      <vt:lpstr>Clustering – Choix entre 4 et 5 clusters</vt:lpstr>
      <vt:lpstr>Clustering - Visualisation</vt:lpstr>
      <vt:lpstr>Stabilité du clustering</vt:lpstr>
      <vt:lpstr>Stabilité temporelle du clustering</vt:lpstr>
      <vt:lpstr>Classification</vt:lpstr>
      <vt:lpstr>Régression logistique</vt:lpstr>
      <vt:lpstr>Classification multi-classes</vt:lpstr>
      <vt:lpstr>Résultats</vt:lpstr>
      <vt:lpstr>Matrice de confusion</vt:lpstr>
      <vt:lpstr>Nouveaux clients</vt:lpstr>
      <vt:lpstr>Nouveaux clients -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Serphone</dc:creator>
  <cp:lastModifiedBy>Serphone</cp:lastModifiedBy>
  <cp:revision>75</cp:revision>
  <dcterms:created xsi:type="dcterms:W3CDTF">2018-07-23T11:55:42Z</dcterms:created>
  <dcterms:modified xsi:type="dcterms:W3CDTF">2018-10-05T07:45:58Z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