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6" r:id="rId11"/>
    <p:sldId id="332" r:id="rId12"/>
    <p:sldId id="328" r:id="rId13"/>
    <p:sldId id="327" r:id="rId14"/>
    <p:sldId id="330" r:id="rId15"/>
    <p:sldId id="334" r:id="rId16"/>
    <p:sldId id="331" r:id="rId17"/>
    <p:sldId id="33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2F927-067B-4194-9D8D-54EBCD24EC45}">
          <p14:sldIdLst>
            <p14:sldId id="257"/>
            <p14:sldId id="258"/>
            <p14:sldId id="317"/>
            <p14:sldId id="318"/>
            <p14:sldId id="319"/>
            <p14:sldId id="320"/>
            <p14:sldId id="322"/>
            <p14:sldId id="323"/>
            <p14:sldId id="324"/>
            <p14:sldId id="326"/>
            <p14:sldId id="332"/>
            <p14:sldId id="328"/>
            <p14:sldId id="327"/>
            <p14:sldId id="330"/>
            <p14:sldId id="334"/>
            <p14:sldId id="331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Accuracy en fonction des filtres utilisés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filter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</c:v>
                </c:pt>
                <c:pt idx="1">
                  <c:v>0.61860000000000004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4-4C3E-8E65-74ECCE4133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Equalizing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0.72060000000000002</c:v>
                </c:pt>
                <c:pt idx="1">
                  <c:v>0.61019999999999996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4-4C3E-8E65-74ECCE4133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0.73529999999999995</c:v>
                </c:pt>
                <c:pt idx="1">
                  <c:v>0.64410000000000001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04-4C3E-8E65-74ECCE4133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Gaussian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0.70589999999999997</c:v>
                </c:pt>
                <c:pt idx="1">
                  <c:v>0.56779999999999997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04-4C3E-8E65-74ECCE4133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0.67649999999999999</c:v>
                </c:pt>
                <c:pt idx="1">
                  <c:v>0.59319999999999995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04-4C3E-8E65-74ECCE4133A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Non-local means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0.70589999999999997</c:v>
                </c:pt>
                <c:pt idx="1">
                  <c:v>0.59319999999999995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04-4C3E-8E65-74ECCE4133A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Whitening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 races</c:v>
                </c:pt>
                <c:pt idx="1">
                  <c:v>3 races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0.58819999999999995</c:v>
                </c:pt>
                <c:pt idx="1">
                  <c:v>0.61019999999999996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04-4C3E-8E65-74ECCE413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05800"/>
        <c:axId val="226657312"/>
      </c:barChart>
      <c:catAx>
        <c:axId val="80205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657312"/>
        <c:crosses val="autoZero"/>
        <c:auto val="1"/>
        <c:lblAlgn val="ctr"/>
        <c:lblOffset val="100"/>
        <c:noMultiLvlLbl val="0"/>
      </c:catAx>
      <c:valAx>
        <c:axId val="226657312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205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fonction</a:t>
            </a:r>
            <a:r>
              <a:rPr lang="en-US" baseline="0" dirty="0"/>
              <a:t> du </a:t>
            </a:r>
            <a:r>
              <a:rPr lang="en-US" baseline="0" dirty="0" err="1"/>
              <a:t>nombre</a:t>
            </a:r>
            <a:r>
              <a:rPr lang="en-US" baseline="0" dirty="0"/>
              <a:t> de clusters</a:t>
            </a:r>
            <a:br>
              <a:rPr lang="en-US" baseline="0" dirty="0"/>
            </a:br>
            <a:r>
              <a:rPr lang="en-US" baseline="0" dirty="0"/>
              <a:t>2 races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Nombre de clusters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0.62939999999999996</c:v>
                </c:pt>
                <c:pt idx="1">
                  <c:v>0.66469999999999996</c:v>
                </c:pt>
                <c:pt idx="2">
                  <c:v>0.68089999999999995</c:v>
                </c:pt>
                <c:pt idx="3">
                  <c:v>0.71319999999999995</c:v>
                </c:pt>
                <c:pt idx="4">
                  <c:v>0.72209999999999996</c:v>
                </c:pt>
                <c:pt idx="5">
                  <c:v>0.73240000000000005</c:v>
                </c:pt>
                <c:pt idx="6">
                  <c:v>0.74560000000000004</c:v>
                </c:pt>
                <c:pt idx="7">
                  <c:v>0.70879999999999999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4C-49C2-8A74-E6C0D894C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198904"/>
        <c:axId val="327199232"/>
      </c:lineChart>
      <c:catAx>
        <c:axId val="32719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199232"/>
        <c:crosses val="autoZero"/>
        <c:auto val="1"/>
        <c:lblAlgn val="ctr"/>
        <c:lblOffset val="100"/>
        <c:noMultiLvlLbl val="0"/>
      </c:catAx>
      <c:valAx>
        <c:axId val="3271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19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Accuracy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fonction</a:t>
            </a:r>
            <a:r>
              <a:rPr lang="en-US" baseline="0" dirty="0"/>
              <a:t> du </a:t>
            </a:r>
            <a:r>
              <a:rPr lang="en-US" baseline="0" dirty="0" err="1"/>
              <a:t>nombre</a:t>
            </a:r>
            <a:r>
              <a:rPr lang="en-US" baseline="0" dirty="0"/>
              <a:t> de clusters</a:t>
            </a:r>
            <a:br>
              <a:rPr lang="en-US" baseline="0" dirty="0"/>
            </a:br>
            <a:r>
              <a:rPr lang="en-US" baseline="0" dirty="0"/>
              <a:t>3 races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150</c:v>
                </c:pt>
                <c:pt idx="1">
                  <c:v>225</c:v>
                </c:pt>
                <c:pt idx="2">
                  <c:v>300</c:v>
                </c:pt>
                <c:pt idx="3">
                  <c:v>375</c:v>
                </c:pt>
                <c:pt idx="4">
                  <c:v>450</c:v>
                </c:pt>
                <c:pt idx="5">
                  <c:v>600</c:v>
                </c:pt>
                <c:pt idx="6">
                  <c:v>750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0.60589999999999999</c:v>
                </c:pt>
                <c:pt idx="1">
                  <c:v>0.60509999999999997</c:v>
                </c:pt>
                <c:pt idx="2">
                  <c:v>0.61099999999999999</c:v>
                </c:pt>
                <c:pt idx="3">
                  <c:v>0.61270000000000002</c:v>
                </c:pt>
                <c:pt idx="4">
                  <c:v>0.62370000000000003</c:v>
                </c:pt>
                <c:pt idx="5">
                  <c:v>0.62290000000000001</c:v>
                </c:pt>
                <c:pt idx="6">
                  <c:v>0.62629999999999997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0-43E4-A5AE-993F1B41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580776"/>
        <c:axId val="322046144"/>
      </c:lineChart>
      <c:catAx>
        <c:axId val="32358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046144"/>
        <c:crosses val="autoZero"/>
        <c:auto val="1"/>
        <c:lblAlgn val="ctr"/>
        <c:lblOffset val="100"/>
        <c:noMultiLvlLbl val="0"/>
      </c:catAx>
      <c:valAx>
        <c:axId val="322046144"/>
        <c:scaling>
          <c:orientation val="minMax"/>
          <c:max val="0.76000000000000012"/>
          <c:min val="0.560000000000000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58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Accuracy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races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0.75</c:v>
                </c:pt>
                <c:pt idx="1">
                  <c:v>0.64410000000000001</c:v>
                </c:pt>
                <c:pt idx="2">
                  <c:v>0.43980000000000002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AF-4B3B-961D-58232F99F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301872"/>
        <c:axId val="222947320"/>
      </c:lineChart>
      <c:catAx>
        <c:axId val="1133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947320"/>
        <c:crosses val="autoZero"/>
        <c:auto val="1"/>
        <c:lblAlgn val="ctr"/>
        <c:lblOffset val="100"/>
        <c:noMultiLvlLbl val="0"/>
      </c:catAx>
      <c:valAx>
        <c:axId val="22294732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30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0.75</c:v>
                </c:pt>
                <c:pt idx="1">
                  <c:v>0.64410000000000001</c:v>
                </c:pt>
                <c:pt idx="2">
                  <c:v>0.43980000000000002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1-4691-9522-E5F6E56938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 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0.88239999999999996</c:v>
                </c:pt>
                <c:pt idx="1">
                  <c:v>0.70589999999999997</c:v>
                </c:pt>
                <c:pt idx="2">
                  <c:v>0.52600000000000002</c:v>
                </c:pt>
                <c:pt idx="3">
                  <c:v>0.27089999999999997</c:v>
                </c:pt>
                <c:pt idx="4">
                  <c:v>0.1295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1-4691-9522-E5F6E56938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Transfer learning - sans data aug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0.89710000000000001</c:v>
                </c:pt>
                <c:pt idx="1">
                  <c:v>0.84030000000000005</c:v>
                </c:pt>
                <c:pt idx="2">
                  <c:v>0.60419999999999996</c:v>
                </c:pt>
                <c:pt idx="3">
                  <c:v>0.26590000000000003</c:v>
                </c:pt>
                <c:pt idx="4">
                  <c:v>0.21579999999999999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1-4691-9522-E5F6E56938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Transfer learning - avec data aug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0.89710000000000001</c:v>
                </c:pt>
                <c:pt idx="1">
                  <c:v>0.87390000000000001</c:v>
                </c:pt>
                <c:pt idx="2">
                  <c:v>0.625</c:v>
                </c:pt>
                <c:pt idx="3">
                  <c:v>0.26490000000000002</c:v>
                </c:pt>
                <c:pt idx="4">
                  <c:v>0.21940000000000001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1-4691-9522-E5F6E56938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Fine tuning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 races</c:v>
                </c:pt>
                <c:pt idx="1">
                  <c:v>3 races</c:v>
                </c:pt>
                <c:pt idx="2">
                  <c:v>5 races</c:v>
                </c:pt>
                <c:pt idx="3">
                  <c:v>60 races</c:v>
                </c:pt>
                <c:pt idx="4">
                  <c:v>120 races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0.91180000000000005</c:v>
                </c:pt>
                <c:pt idx="1">
                  <c:v>0.93279999999999996</c:v>
                </c:pt>
                <c:pt idx="2">
                  <c:v>0.72399999999999998</c:v>
                </c:pt>
                <c:pt idx="3">
                  <c:v>0.39489999999999997</c:v>
                </c:pt>
                <c:pt idx="4">
                  <c:v>0.32100000000000001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91-4691-9522-E5F6E5693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40440"/>
        <c:axId val="110742736"/>
      </c:barChart>
      <c:catAx>
        <c:axId val="11074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742736"/>
        <c:crosses val="autoZero"/>
        <c:auto val="1"/>
        <c:lblAlgn val="ctr"/>
        <c:lblOffset val="100"/>
        <c:noMultiLvlLbl val="0"/>
      </c:catAx>
      <c:valAx>
        <c:axId val="11074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74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Indexation </a:t>
            </a:r>
            <a:r>
              <a:rPr lang="en-US" dirty="0" err="1"/>
              <a:t>automatique</a:t>
            </a:r>
            <a:r>
              <a:rPr lang="en-US" dirty="0"/>
              <a:t> </a:t>
            </a:r>
            <a:r>
              <a:rPr lang="en-US" dirty="0" err="1"/>
              <a:t>d’images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C2128-189F-4919-9585-1E1DD74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– </a:t>
            </a:r>
            <a:r>
              <a:rPr lang="fr-FR" dirty="0" err="1"/>
              <a:t>Whitening</a:t>
            </a: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6E39F9-FBA2-43D3-BA6E-47155A84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3" y="2209800"/>
            <a:ext cx="10345753" cy="37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78F6-38B8-461B-8599-577C2949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Choix des filtres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E52699-0272-4A2C-ACC3-7A747E260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14025"/>
              </p:ext>
            </p:extLst>
          </p:nvPr>
        </p:nvGraphicFramePr>
        <p:xfrm>
          <a:off x="609600" y="2249488"/>
          <a:ext cx="10972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9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842A9-8943-41F6-8710-2E9321B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26" name="Picture 2" descr="Exemple d'image matching">
            <a:extLst>
              <a:ext uri="{FF2B5EF4-FFF2-40B4-BE49-F238E27FC236}">
                <a16:creationId xmlns:a16="http://schemas.microsoft.com/office/drawing/2014/main" id="{7DE7F8D6-2E5E-472C-B141-C3A2CF2FF1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6" y="2471869"/>
            <a:ext cx="6038088" cy="38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93163B-2104-4001-B72D-A551F27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432" y="2639648"/>
            <a:ext cx="4828032" cy="3557015"/>
          </a:xfrm>
        </p:spPr>
        <p:txBody>
          <a:bodyPr/>
          <a:lstStyle/>
          <a:p>
            <a:pPr marL="109728" indent="0">
              <a:buNone/>
            </a:pPr>
            <a:r>
              <a:rPr lang="fr-FR" dirty="0"/>
              <a:t>Caractéristiques d’une « bonne »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Répétable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Distinctive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27865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7AB5E-F850-4748-B20D-56361211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- SIFT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867E0A-9F8A-4D1E-8E8B-22533253AB8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3531"/>
            <a:ext cx="5384800" cy="40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FB93968-3398-462D-A2F8-AE8A1A848E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93531"/>
            <a:ext cx="5384800" cy="40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161-1384-4D29-9ED7-1C0A8B44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</a:t>
            </a:r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378BE-F21C-460C-AB27-B1C615E3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Nombre de descripteurs SIFT élevé:</a:t>
            </a:r>
          </a:p>
          <a:p>
            <a:pPr lvl="1"/>
            <a:r>
              <a:rPr lang="fr-FR" dirty="0"/>
              <a:t>2 races: 272 515 descripteurs</a:t>
            </a:r>
          </a:p>
          <a:p>
            <a:pPr lvl="1"/>
            <a:r>
              <a:rPr lang="fr-FR" dirty="0"/>
              <a:t>3 races: 400 402 descripteurs</a:t>
            </a:r>
          </a:p>
          <a:p>
            <a:pPr lvl="1"/>
            <a:r>
              <a:rPr lang="fr-FR" dirty="0"/>
              <a:t>5 races: 659 758 descripteurs</a:t>
            </a:r>
          </a:p>
          <a:p>
            <a:endParaRPr lang="fr-FR" dirty="0"/>
          </a:p>
          <a:p>
            <a:r>
              <a:rPr lang="fr-FR" dirty="0"/>
              <a:t>Utilisation de </a:t>
            </a:r>
            <a:r>
              <a:rPr lang="fr-FR" dirty="0" err="1"/>
              <a:t>KMeans</a:t>
            </a:r>
            <a:r>
              <a:rPr lang="fr-FR" dirty="0"/>
              <a:t> pour réduire la dimension</a:t>
            </a:r>
          </a:p>
          <a:p>
            <a:endParaRPr lang="fr-FR" dirty="0"/>
          </a:p>
          <a:p>
            <a:r>
              <a:rPr lang="fr-FR" dirty="0"/>
              <a:t>Nombre de clusters testés:</a:t>
            </a:r>
          </a:p>
          <a:p>
            <a:pPr lvl="1"/>
            <a:r>
              <a:rPr lang="fr-FR" dirty="0"/>
              <a:t>Pour 2 races: [10, 20, 50, 100, 125, 150, 175, 200]</a:t>
            </a:r>
          </a:p>
          <a:p>
            <a:pPr lvl="1"/>
            <a:r>
              <a:rPr lang="fr-FR" dirty="0"/>
              <a:t>Pour 3 races: [150, 225, 300, 375, 450, 600, 750] </a:t>
            </a:r>
          </a:p>
          <a:p>
            <a:endParaRPr lang="fr-FR" dirty="0"/>
          </a:p>
          <a:p>
            <a:r>
              <a:rPr lang="fr-FR" dirty="0"/>
              <a:t>Pour chaque image, on détermine ensuite le nombre de descripteurs dans chaque cluster: bag-of-</a:t>
            </a:r>
            <a:r>
              <a:rPr lang="fr-FR" dirty="0" err="1"/>
              <a:t>words</a:t>
            </a:r>
            <a:r>
              <a:rPr lang="fr-FR" dirty="0"/>
              <a:t> visuels</a:t>
            </a:r>
          </a:p>
        </p:txBody>
      </p:sp>
    </p:spTree>
    <p:extLst>
      <p:ext uri="{BB962C8B-B14F-4D97-AF65-F5344CB8AC3E}">
        <p14:creationId xmlns:p14="http://schemas.microsoft.com/office/powerpoint/2010/main" val="7850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AEA3-C69C-44B2-B422-116B6B6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clusters optimal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2AC85D-868E-4930-B1DF-3AC3D6C24D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3155608"/>
              </p:ext>
            </p:extLst>
          </p:nvPr>
        </p:nvGraphicFramePr>
        <p:xfrm>
          <a:off x="609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241EFED-B0D9-4397-9908-79514F6E31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982445"/>
              </p:ext>
            </p:extLst>
          </p:nvPr>
        </p:nvGraphicFramePr>
        <p:xfrm>
          <a:off x="6197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90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C722D-89C6-4E2C-A008-8F513892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– Régression logistique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9AD971-ABA6-4C54-B2B8-736B775E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pour trouver la meilleure valeur de C</a:t>
            </a:r>
          </a:p>
          <a:p>
            <a:endParaRPr lang="fr-FR" dirty="0"/>
          </a:p>
          <a:p>
            <a:r>
              <a:rPr lang="fr-FR" dirty="0"/>
              <a:t>Par exemple, pour 2 races:</a:t>
            </a:r>
          </a:p>
          <a:p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452C7-675B-4E78-9EBC-12417DDA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77" y="3647790"/>
            <a:ext cx="4779646" cy="3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153D-678E-478D-8F7C-462A5F4A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9B3E6E-78CB-44F4-BECC-8B115F9F20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4365267"/>
              </p:ext>
            </p:extLst>
          </p:nvPr>
        </p:nvGraphicFramePr>
        <p:xfrm>
          <a:off x="609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2EFB33D7-79ED-4CA9-A78B-70E64D8FCB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68" y="2753408"/>
            <a:ext cx="4425696" cy="378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B91-72EC-41A9-912C-C68E526D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FC266-DB3A-40CA-8D2F-19925D4C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stratégies:</a:t>
            </a:r>
          </a:p>
          <a:p>
            <a:pPr lvl="1"/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pPr lvl="1"/>
            <a:r>
              <a:rPr lang="fr-FR" dirty="0"/>
              <a:t>Transfer learning</a:t>
            </a:r>
          </a:p>
          <a:p>
            <a:pPr lvl="1"/>
            <a:endParaRPr lang="fr-FR" dirty="0"/>
          </a:p>
          <a:p>
            <a:r>
              <a:rPr lang="fr-FR" dirty="0"/>
              <a:t>Redimensionnement des images en 100x100</a:t>
            </a:r>
          </a:p>
          <a:p>
            <a:endParaRPr lang="fr-FR" dirty="0"/>
          </a:p>
          <a:p>
            <a:r>
              <a:rPr lang="fr-FR" dirty="0"/>
              <a:t>Utilisation des images en couleur</a:t>
            </a:r>
          </a:p>
          <a:p>
            <a:endParaRPr lang="fr-FR" dirty="0"/>
          </a:p>
          <a:p>
            <a:r>
              <a:rPr lang="fr-FR" dirty="0"/>
              <a:t>Séparation train/validation/test: 60 %/20 %/20 %</a:t>
            </a:r>
          </a:p>
        </p:txBody>
      </p:sp>
    </p:spTree>
    <p:extLst>
      <p:ext uri="{BB962C8B-B14F-4D97-AF65-F5344CB8AC3E}">
        <p14:creationId xmlns:p14="http://schemas.microsoft.com/office/powerpoint/2010/main" val="31227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58DF-D3DC-4671-9334-C398BAE2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D0F2A8-E4E8-4504-9E27-2E89B566B0C8}"/>
              </a:ext>
            </a:extLst>
          </p:cNvPr>
          <p:cNvGrpSpPr/>
          <p:nvPr/>
        </p:nvGrpSpPr>
        <p:grpSpPr>
          <a:xfrm>
            <a:off x="1584201" y="2788919"/>
            <a:ext cx="8127486" cy="3240025"/>
            <a:chOff x="224028" y="2724911"/>
            <a:chExt cx="8127486" cy="32400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6144B9-CE62-45A5-8E75-3902DF78F1F3}"/>
                </a:ext>
              </a:extLst>
            </p:cNvPr>
            <p:cNvSpPr txBox="1"/>
            <p:nvPr/>
          </p:nvSpPr>
          <p:spPr>
            <a:xfrm>
              <a:off x="224028" y="5687937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Size: 100x100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1EE4BB-E1B7-4AAD-84BC-17EE425C0828}"/>
                </a:ext>
              </a:extLst>
            </p:cNvPr>
            <p:cNvGrpSpPr/>
            <p:nvPr/>
          </p:nvGrpSpPr>
          <p:grpSpPr>
            <a:xfrm>
              <a:off x="502920" y="2724911"/>
              <a:ext cx="7848594" cy="3239656"/>
              <a:chOff x="502920" y="2724911"/>
              <a:chExt cx="7848594" cy="323965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94268C-10B5-493C-BEA0-2582168D064E}"/>
                  </a:ext>
                </a:extLst>
              </p:cNvPr>
              <p:cNvSpPr/>
              <p:nvPr/>
            </p:nvSpPr>
            <p:spPr>
              <a:xfrm rot="10800000" flipV="1">
                <a:off x="502920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32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6A1E40B-48F7-446F-9237-CEA480868EE6}"/>
                  </a:ext>
                </a:extLst>
              </p:cNvPr>
              <p:cNvSpPr/>
              <p:nvPr/>
            </p:nvSpPr>
            <p:spPr>
              <a:xfrm rot="10800000" flipV="1">
                <a:off x="1770888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64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E08DC7D-0EB0-4FDC-BE5F-6C8AAD8647B1}"/>
                  </a:ext>
                </a:extLst>
              </p:cNvPr>
              <p:cNvSpPr/>
              <p:nvPr/>
            </p:nvSpPr>
            <p:spPr>
              <a:xfrm rot="10800000" flipV="1">
                <a:off x="3038855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128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17DEBC2-675C-4D4F-A647-AF261308163B}"/>
                  </a:ext>
                </a:extLst>
              </p:cNvPr>
              <p:cNvSpPr/>
              <p:nvPr/>
            </p:nvSpPr>
            <p:spPr>
              <a:xfrm rot="10800000" flipV="1">
                <a:off x="4306821" y="2724912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3x3 </a:t>
                </a:r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conv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, 128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F807A13-5A12-481A-B149-D7BFAB75BB6E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>
                <a:off x="996696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56418E-3BDD-45EA-B455-77CEA5C91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664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048CDC0-3FCF-4490-AE5D-E51B2497F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631" y="4087368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7FE48A-3139-4551-BD96-1271578358B5}"/>
                  </a:ext>
                </a:extLst>
              </p:cNvPr>
              <p:cNvSpPr txBox="1"/>
              <p:nvPr/>
            </p:nvSpPr>
            <p:spPr>
              <a:xfrm>
                <a:off x="1089660" y="408736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BAD330-0E8D-407B-AC32-EAE1604A5E09}"/>
                  </a:ext>
                </a:extLst>
              </p:cNvPr>
              <p:cNvSpPr txBox="1"/>
              <p:nvPr/>
            </p:nvSpPr>
            <p:spPr>
              <a:xfrm>
                <a:off x="2364484" y="408736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9FB2A8-A69A-4944-933F-D17E01E9B895}"/>
                  </a:ext>
                </a:extLst>
              </p:cNvPr>
              <p:cNvSpPr txBox="1"/>
              <p:nvPr/>
            </p:nvSpPr>
            <p:spPr>
              <a:xfrm>
                <a:off x="3632453" y="4087367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0971AF-8E39-4D9B-8076-64CAD37037B3}"/>
                  </a:ext>
                </a:extLst>
              </p:cNvPr>
              <p:cNvSpPr txBox="1"/>
              <p:nvPr/>
            </p:nvSpPr>
            <p:spPr>
              <a:xfrm>
                <a:off x="1579243" y="5687266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49x49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60B6F3-77C2-4A6C-87E4-E6DD85ACD4E1}"/>
                  </a:ext>
                </a:extLst>
              </p:cNvPr>
              <p:cNvSpPr txBox="1"/>
              <p:nvPr/>
            </p:nvSpPr>
            <p:spPr>
              <a:xfrm>
                <a:off x="2847209" y="5687266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23x23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A001F3-4744-441F-86F0-042AACF5F8CF}"/>
                  </a:ext>
                </a:extLst>
              </p:cNvPr>
              <p:cNvSpPr txBox="1"/>
              <p:nvPr/>
            </p:nvSpPr>
            <p:spPr>
              <a:xfrm>
                <a:off x="4115175" y="5687267"/>
                <a:ext cx="877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10x10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DA739F6-51F3-4C2A-AE8A-CC80E3F4CEB6}"/>
                  </a:ext>
                </a:extLst>
              </p:cNvPr>
              <p:cNvSpPr/>
              <p:nvPr/>
            </p:nvSpPr>
            <p:spPr>
              <a:xfrm rot="10800000" flipV="1">
                <a:off x="6589770" y="2724911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fc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 512 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2EA0C7C-627E-4A2D-8A8D-8236F161A7B6}"/>
                  </a:ext>
                </a:extLst>
              </p:cNvPr>
              <p:cNvSpPr/>
              <p:nvPr/>
            </p:nvSpPr>
            <p:spPr>
              <a:xfrm rot="10800000" flipV="1">
                <a:off x="7857738" y="2724911"/>
                <a:ext cx="493776" cy="272491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dirty="0" err="1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fc</a:t>
                </a:r>
                <a:r>
                  <a:rPr lang="fr-FR" dirty="0">
                    <a:effectLst>
                      <a:outerShdw blurRad="50800" dist="50800" sx="92000" sy="92000" algn="ctr" rotWithShape="0">
                        <a:schemeClr val="bg1">
                          <a:alpha val="43000"/>
                        </a:schemeClr>
                      </a:outerShdw>
                    </a:effectLst>
                  </a:rPr>
                  <a:t> 1 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785EDF1-6B50-4AEA-BEBA-B40A1FC12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546" y="4087367"/>
                <a:ext cx="77419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B6F37BA-334B-413C-8542-25E92D55DCBE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4800597" y="4087367"/>
                <a:ext cx="1789173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CE35D2-0849-4DDE-B5F9-0AD29C42AB24}"/>
                  </a:ext>
                </a:extLst>
              </p:cNvPr>
              <p:cNvSpPr txBox="1"/>
              <p:nvPr/>
            </p:nvSpPr>
            <p:spPr>
              <a:xfrm>
                <a:off x="5407909" y="4132118"/>
                <a:ext cx="574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pool/2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682AEF-6F8E-4057-B3AD-C0268569D1BD}"/>
                  </a:ext>
                </a:extLst>
              </p:cNvPr>
              <p:cNvSpPr txBox="1"/>
              <p:nvPr/>
            </p:nvSpPr>
            <p:spPr>
              <a:xfrm>
                <a:off x="6449561" y="5687568"/>
                <a:ext cx="774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Size: 4x4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2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 association de protection des </a:t>
            </a:r>
            <a:r>
              <a:rPr lang="en-US" dirty="0" err="1"/>
              <a:t>chiens</a:t>
            </a:r>
            <a:r>
              <a:rPr lang="en-US" dirty="0"/>
              <a:t> </a:t>
            </a:r>
            <a:r>
              <a:rPr lang="en-US" dirty="0" err="1"/>
              <a:t>souhaite</a:t>
            </a:r>
            <a:r>
              <a:rPr lang="en-US" dirty="0"/>
              <a:t> classer par race </a:t>
            </a:r>
            <a:r>
              <a:rPr lang="en-US" dirty="0" err="1"/>
              <a:t>l’ensemble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pensionnaires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: Stanford Dogs Dataset – 20 580 images pour 120 races.</a:t>
            </a:r>
          </a:p>
          <a:p>
            <a:endParaRPr lang="en-US" dirty="0"/>
          </a:p>
          <a:p>
            <a:r>
              <a:rPr lang="en-US" dirty="0"/>
              <a:t>Objectif: </a:t>
            </a:r>
            <a:r>
              <a:rPr lang="en-US" dirty="0" err="1"/>
              <a:t>Réaliser</a:t>
            </a:r>
            <a:r>
              <a:rPr lang="en-US" dirty="0"/>
              <a:t> un </a:t>
            </a:r>
            <a:r>
              <a:rPr lang="en-US" dirty="0" err="1"/>
              <a:t>algorithme</a:t>
            </a:r>
            <a:r>
              <a:rPr lang="en-US" dirty="0"/>
              <a:t> de </a:t>
            </a:r>
            <a:r>
              <a:rPr lang="en-US" dirty="0" err="1"/>
              <a:t>détection</a:t>
            </a:r>
            <a:r>
              <a:rPr lang="en-US" dirty="0"/>
              <a:t> de la race du </a:t>
            </a:r>
            <a:r>
              <a:rPr lang="en-US" dirty="0" err="1"/>
              <a:t>chien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photo,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d’accélérer</a:t>
            </a:r>
            <a:r>
              <a:rPr lang="en-US" dirty="0"/>
              <a:t> le travail </a:t>
            </a:r>
            <a:r>
              <a:rPr lang="en-US" dirty="0" err="1"/>
              <a:t>d’indexation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1C63C6-738B-4208-BA2D-BFA4D547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" y="1395104"/>
            <a:ext cx="7315200" cy="2672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6D26E-DCC0-4703-91F7-5EA1DB30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1066800"/>
          </a:xfrm>
        </p:spPr>
        <p:txBody>
          <a:bodyPr/>
          <a:lstStyle/>
          <a:p>
            <a:r>
              <a:rPr lang="fr-FR" dirty="0"/>
              <a:t>CNN </a:t>
            </a:r>
            <a:r>
              <a:rPr lang="fr-FR" dirty="0" err="1"/>
              <a:t>from</a:t>
            </a:r>
            <a:r>
              <a:rPr lang="fr-FR" dirty="0"/>
              <a:t> scratch – 2 races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050611A-9C43-4143-914C-64FD6D08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304" y="3477535"/>
            <a:ext cx="3867912" cy="1179576"/>
          </a:xfrm>
        </p:spPr>
        <p:txBody>
          <a:bodyPr/>
          <a:lstStyle/>
          <a:p>
            <a:pPr marL="109728" indent="0" algn="ctr">
              <a:buNone/>
            </a:pPr>
            <a:r>
              <a:rPr lang="fr-FR" dirty="0"/>
              <a:t>Accuracy sur jeu de test:</a:t>
            </a:r>
          </a:p>
          <a:p>
            <a:pPr marL="109728" indent="0" algn="ctr">
              <a:buNone/>
            </a:pPr>
            <a:r>
              <a:rPr lang="fr-FR" dirty="0"/>
              <a:t>82.35%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999D3-6A94-45A0-88FD-87A35AE6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" y="4135137"/>
            <a:ext cx="7315200" cy="2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3E0-8D99-49B9-BA00-6E2ED0F1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1513"/>
            <a:ext cx="10972800" cy="1066800"/>
          </a:xfrm>
        </p:spPr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0A796-6A77-44E6-901F-8BE99A79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46" y="1392632"/>
            <a:ext cx="7562246" cy="274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664C6-30AC-4A37-91A2-521F568C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5" y="4112801"/>
            <a:ext cx="7596187" cy="2745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2CEF6-9E85-41A4-AE4E-1B55EB0EE7BA}"/>
              </a:ext>
            </a:extLst>
          </p:cNvPr>
          <p:cNvSpPr txBox="1"/>
          <p:nvPr/>
        </p:nvSpPr>
        <p:spPr>
          <a:xfrm>
            <a:off x="958659" y="2580565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data-augmentation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7D47E-7B65-44A6-930B-C1B039D085DD}"/>
              </a:ext>
            </a:extLst>
          </p:cNvPr>
          <p:cNvSpPr txBox="1"/>
          <p:nvPr/>
        </p:nvSpPr>
        <p:spPr>
          <a:xfrm>
            <a:off x="958659" y="5300734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data-augmentation </a:t>
            </a:r>
          </a:p>
        </p:txBody>
      </p:sp>
    </p:spTree>
    <p:extLst>
      <p:ext uri="{BB962C8B-B14F-4D97-AF65-F5344CB8AC3E}">
        <p14:creationId xmlns:p14="http://schemas.microsoft.com/office/powerpoint/2010/main" val="5424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E17-087E-417E-A115-84002DCA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6448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Résultats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1A32A-0D6A-4EA1-BC81-A6D92707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02" y="3227638"/>
            <a:ext cx="3718107" cy="2782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DCFF9-AD4C-49C9-910E-82F4EFF7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60" y="3227637"/>
            <a:ext cx="3770944" cy="277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86F3F-5223-41E2-8D86-1F71DD1F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6" y="3227637"/>
            <a:ext cx="3718106" cy="2771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98C9B0-E242-4D13-8E14-A8DE1BDB9033}"/>
              </a:ext>
            </a:extLst>
          </p:cNvPr>
          <p:cNvSpPr txBox="1"/>
          <p:nvPr/>
        </p:nvSpPr>
        <p:spPr>
          <a:xfrm>
            <a:off x="992469" y="2215387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 races: 70.59 %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FA005-ECCF-4585-8B13-9A26708C8379}"/>
              </a:ext>
            </a:extLst>
          </p:cNvPr>
          <p:cNvSpPr txBox="1"/>
          <p:nvPr/>
        </p:nvSpPr>
        <p:spPr>
          <a:xfrm>
            <a:off x="4897192" y="2215387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5 races: 52.60 %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D8FDE-B3C1-42DD-B0C0-4FD2E4259929}"/>
              </a:ext>
            </a:extLst>
          </p:cNvPr>
          <p:cNvSpPr txBox="1"/>
          <p:nvPr/>
        </p:nvSpPr>
        <p:spPr>
          <a:xfrm>
            <a:off x="8801915" y="2215387"/>
            <a:ext cx="211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120 races: 12.95 %</a:t>
            </a:r>
          </a:p>
        </p:txBody>
      </p:sp>
    </p:spTree>
    <p:extLst>
      <p:ext uri="{BB962C8B-B14F-4D97-AF65-F5344CB8AC3E}">
        <p14:creationId xmlns:p14="http://schemas.microsoft.com/office/powerpoint/2010/main" val="15671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8DE2-38C5-43E4-AD5B-DD34246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344E-9905-4381-85F5-B0AEE99C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704088"/>
          </a:xfrm>
        </p:spPr>
        <p:txBody>
          <a:bodyPr/>
          <a:lstStyle/>
          <a:p>
            <a:r>
              <a:rPr lang="fr-FR" dirty="0"/>
              <a:t>Modèle pré-entrainé utilisé: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1E15A-34F5-446E-9DEC-99DE60AB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4225"/>
            <a:ext cx="11582400" cy="239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F2CC1-23EF-4F32-AE1F-3D0D47FC52F6}"/>
              </a:ext>
            </a:extLst>
          </p:cNvPr>
          <p:cNvSpPr/>
          <p:nvPr/>
        </p:nvSpPr>
        <p:spPr>
          <a:xfrm>
            <a:off x="405384" y="3265361"/>
            <a:ext cx="9479280" cy="27656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8EE1-1888-43EC-80CA-7E9D6F6EE46B}"/>
              </a:ext>
            </a:extLst>
          </p:cNvPr>
          <p:cNvSpPr txBox="1"/>
          <p:nvPr/>
        </p:nvSpPr>
        <p:spPr>
          <a:xfrm>
            <a:off x="3791712" y="6158223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Couches de convolution</a:t>
            </a:r>
          </a:p>
        </p:txBody>
      </p:sp>
    </p:spTree>
    <p:extLst>
      <p:ext uri="{BB962C8B-B14F-4D97-AF65-F5344CB8AC3E}">
        <p14:creationId xmlns:p14="http://schemas.microsoft.com/office/powerpoint/2010/main" val="18938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E7B8-64F3-492A-9C00-AB0371A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066800"/>
          </a:xfrm>
        </p:spPr>
        <p:txBody>
          <a:bodyPr/>
          <a:lstStyle/>
          <a:p>
            <a:r>
              <a:rPr lang="fr-FR" dirty="0"/>
              <a:t>Transfer Learning – Extraction de </a:t>
            </a:r>
            <a:r>
              <a:rPr lang="fr-FR" dirty="0" err="1"/>
              <a:t>features</a:t>
            </a:r>
            <a:r>
              <a:rPr lang="fr-FR" dirty="0"/>
              <a:t> (5 races)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0C830-645B-4C93-9FE6-50C75F2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84861"/>
            <a:ext cx="3541776" cy="520643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Sans data-augmentation :</a:t>
            </a:r>
          </a:p>
          <a:p>
            <a:pPr marL="109728" indent="0">
              <a:buNone/>
            </a:pPr>
            <a:r>
              <a:rPr lang="fr-FR" dirty="0"/>
              <a:t>	60.42 %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Avec data-augmentation :</a:t>
            </a:r>
          </a:p>
          <a:p>
            <a:pPr marL="109728" indent="0">
              <a:buNone/>
            </a:pPr>
            <a:r>
              <a:rPr lang="fr-FR" dirty="0"/>
              <a:t>	62.50 %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F1BDD-9C0E-44A5-8B59-9FB2640D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1384861"/>
            <a:ext cx="7062406" cy="254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25B4F-8F07-40C5-BD86-2A470230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96" y="3995928"/>
            <a:ext cx="7062406" cy="25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E7B8-64F3-492A-9C00-AB0371A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fr-FR" dirty="0"/>
              <a:t>Transfer Learning – Extraction de </a:t>
            </a:r>
            <a:r>
              <a:rPr lang="fr-FR" dirty="0" err="1"/>
              <a:t>features</a:t>
            </a:r>
            <a:r>
              <a:rPr lang="fr-FR" dirty="0"/>
              <a:t> (120 races)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0C830-645B-4C93-9FE6-50C75F2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84861"/>
            <a:ext cx="3541776" cy="520643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Sans data-augmentation :</a:t>
            </a:r>
          </a:p>
          <a:p>
            <a:pPr marL="109728" indent="0">
              <a:buNone/>
            </a:pPr>
            <a:r>
              <a:rPr lang="fr-FR" dirty="0"/>
              <a:t>	21.58 %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Avec data-augmentation :</a:t>
            </a:r>
          </a:p>
          <a:p>
            <a:pPr marL="109728" indent="0">
              <a:buNone/>
            </a:pPr>
            <a:r>
              <a:rPr lang="fr-FR" dirty="0"/>
              <a:t>	21.94 %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452F1-FEB6-4D63-89D8-08129428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330" y="4093611"/>
            <a:ext cx="6996684" cy="249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034E8-0F6A-4CAA-98CF-14A702FC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51" y="1406050"/>
            <a:ext cx="6943263" cy="24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93BE-971B-4642-BDEC-A38C4041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Learning –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96C8-E91E-4EFC-A1CA-C19755E7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repart des poids obtenus précédemment avec l’extraction de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re-entraîne aussi les dernières couches de convolution (6 sur 13)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3E121-3481-4307-B833-67E94175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183761"/>
            <a:ext cx="9744075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27C8D2-A8A7-4D38-B8A4-8492D166C141}"/>
              </a:ext>
            </a:extLst>
          </p:cNvPr>
          <p:cNvSpPr/>
          <p:nvPr/>
        </p:nvSpPr>
        <p:spPr>
          <a:xfrm>
            <a:off x="6345936" y="4183760"/>
            <a:ext cx="4581144" cy="23907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E17-087E-417E-A115-84002DCA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CEFB4D-814F-4C93-A5CB-0F68043002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3008901"/>
              </p:ext>
            </p:extLst>
          </p:nvPr>
        </p:nvGraphicFramePr>
        <p:xfrm>
          <a:off x="1274881" y="3008436"/>
          <a:ext cx="3733800" cy="27065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695994188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537866599"/>
                    </a:ext>
                  </a:extLst>
                </a:gridCol>
              </a:tblGrid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Nombre de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149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91.18 %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6355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93.28 %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6809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72.40 %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17214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39.49 %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53976"/>
                  </a:ext>
                </a:extLst>
              </a:tr>
              <a:tr h="451094"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32.10 %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0984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27A811D-8686-4A7C-9C08-7BC33508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21" y="2711988"/>
            <a:ext cx="3853298" cy="32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F05D8B-F925-426A-957D-BFD31F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performances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FBA6290-B44F-4C0E-86BC-0458012EA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890984"/>
              </p:ext>
            </p:extLst>
          </p:nvPr>
        </p:nvGraphicFramePr>
        <p:xfrm>
          <a:off x="609600" y="2258632"/>
          <a:ext cx="109728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CB41D1-29D2-4155-AAA6-E7A06046170B}"/>
              </a:ext>
            </a:extLst>
          </p:cNvPr>
          <p:cNvSpPr txBox="1"/>
          <p:nvPr/>
        </p:nvSpPr>
        <p:spPr>
          <a:xfrm>
            <a:off x="147935" y="3353718"/>
            <a:ext cx="461665" cy="1066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075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A22-2758-46FE-880F-0D35C536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5424-FF11-4A9F-82CF-A4BA616D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Les résultats illustrent l’efficacité des réseaux de neurones </a:t>
            </a:r>
            <a:r>
              <a:rPr lang="fr-FR" dirty="0" err="1"/>
              <a:t>convolutionnels</a:t>
            </a:r>
            <a:endParaRPr lang="fr-FR" dirty="0"/>
          </a:p>
          <a:p>
            <a:endParaRPr lang="fr-FR" dirty="0"/>
          </a:p>
          <a:p>
            <a:r>
              <a:rPr lang="fr-FR" dirty="0"/>
              <a:t>Points importants:</a:t>
            </a:r>
          </a:p>
          <a:p>
            <a:pPr lvl="1"/>
            <a:r>
              <a:rPr lang="fr-FR" dirty="0"/>
              <a:t>Data augmentation pour éviter l’over-</a:t>
            </a:r>
            <a:r>
              <a:rPr lang="fr-FR" dirty="0" err="1"/>
              <a:t>fitting</a:t>
            </a:r>
            <a:r>
              <a:rPr lang="fr-FR" dirty="0"/>
              <a:t> si le nombre de données est faible</a:t>
            </a:r>
          </a:p>
          <a:p>
            <a:pPr lvl="1"/>
            <a:r>
              <a:rPr lang="fr-FR" dirty="0"/>
              <a:t>Fine tuning pour améliorer rapidement les performances</a:t>
            </a:r>
          </a:p>
          <a:p>
            <a:pPr lvl="1"/>
            <a:endParaRPr lang="fr-FR" dirty="0"/>
          </a:p>
          <a:p>
            <a:r>
              <a:rPr lang="fr-FR" dirty="0"/>
              <a:t>Pistes pour améliorer le modèle:</a:t>
            </a:r>
          </a:p>
          <a:p>
            <a:pPr lvl="1"/>
            <a:r>
              <a:rPr lang="fr-FR" dirty="0"/>
              <a:t>Aller plus loin dans le fine tuning en bloquant moins de couches</a:t>
            </a:r>
          </a:p>
          <a:p>
            <a:pPr lvl="1"/>
            <a:r>
              <a:rPr lang="fr-FR" dirty="0"/>
              <a:t>Obtenir plus de données</a:t>
            </a:r>
          </a:p>
        </p:txBody>
      </p:sp>
    </p:spTree>
    <p:extLst>
      <p:ext uri="{BB962C8B-B14F-4D97-AF65-F5344CB8AC3E}">
        <p14:creationId xmlns:p14="http://schemas.microsoft.com/office/powerpoint/2010/main" val="2213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26B92-7DB1-4D4E-9373-9CCBA6A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approches étudiées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20842-0DBB-42F9-B3FD-FD038C6D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088128" cy="457200"/>
          </a:xfrm>
        </p:spPr>
        <p:txBody>
          <a:bodyPr/>
          <a:lstStyle/>
          <a:p>
            <a:r>
              <a:rPr lang="fr-FR" dirty="0"/>
              <a:t>Approche classique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F4E52B-8077-4868-9293-594DBBD5153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088128" cy="3886200"/>
          </a:xfrm>
        </p:spPr>
        <p:txBody>
          <a:bodyPr/>
          <a:lstStyle/>
          <a:p>
            <a:r>
              <a:rPr lang="fr-FR" dirty="0"/>
              <a:t>Pré-traitement des images (filtres)</a:t>
            </a:r>
          </a:p>
          <a:p>
            <a:endParaRPr lang="fr-FR" dirty="0"/>
          </a:p>
          <a:p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(SIFT)</a:t>
            </a:r>
          </a:p>
          <a:p>
            <a:endParaRPr lang="fr-FR" dirty="0"/>
          </a:p>
          <a:p>
            <a:r>
              <a:rPr lang="fr-FR" dirty="0"/>
              <a:t>Réduction de dimensions (clustering)</a:t>
            </a:r>
          </a:p>
          <a:p>
            <a:endParaRPr lang="fr-FR" dirty="0"/>
          </a:p>
          <a:p>
            <a:r>
              <a:rPr lang="fr-FR" dirty="0"/>
              <a:t>Visual bag-of-</a:t>
            </a:r>
            <a:r>
              <a:rPr lang="fr-FR" dirty="0" err="1"/>
              <a:t>words</a:t>
            </a:r>
            <a:endParaRPr lang="fr-FR" dirty="0"/>
          </a:p>
          <a:p>
            <a:endParaRPr lang="fr-FR" dirty="0"/>
          </a:p>
          <a:p>
            <a:r>
              <a:rPr lang="fr-FR" dirty="0"/>
              <a:t>Classification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70B179-226B-475A-86AC-3032EF644C3E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5961888" y="2244970"/>
            <a:ext cx="5722113" cy="457200"/>
          </a:xfrm>
        </p:spPr>
        <p:txBody>
          <a:bodyPr/>
          <a:lstStyle/>
          <a:p>
            <a:r>
              <a:rPr lang="fr-FR" dirty="0"/>
              <a:t>Approche CNN (réseaux de neurones </a:t>
            </a:r>
            <a:r>
              <a:rPr lang="fr-FR" dirty="0" err="1"/>
              <a:t>convolutionnels</a:t>
            </a:r>
            <a:r>
              <a:rPr lang="fr-FR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CD04B1-D635-4916-9840-56E7EA453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7994" y="2708519"/>
            <a:ext cx="5722113" cy="3886200"/>
          </a:xfrm>
        </p:spPr>
        <p:txBody>
          <a:bodyPr/>
          <a:lstStyle/>
          <a:p>
            <a:r>
              <a:rPr lang="fr-FR" dirty="0"/>
              <a:t>CNN basique à partir de zéro (</a:t>
            </a:r>
            <a:r>
              <a:rPr lang="fr-FR" dirty="0" err="1"/>
              <a:t>from</a:t>
            </a:r>
            <a:r>
              <a:rPr lang="fr-FR" dirty="0"/>
              <a:t> scratch)</a:t>
            </a:r>
          </a:p>
          <a:p>
            <a:pPr lvl="1"/>
            <a:r>
              <a:rPr lang="fr-FR" dirty="0"/>
              <a:t>Intérêt de la data augmentation</a:t>
            </a:r>
          </a:p>
          <a:p>
            <a:endParaRPr lang="fr-FR" dirty="0"/>
          </a:p>
          <a:p>
            <a:r>
              <a:rPr lang="fr-FR" dirty="0"/>
              <a:t>Utilisation du </a:t>
            </a:r>
            <a:r>
              <a:rPr lang="fr-FR" dirty="0" err="1"/>
              <a:t>transfer</a:t>
            </a:r>
            <a:r>
              <a:rPr lang="fr-FR" dirty="0"/>
              <a:t> learning:</a:t>
            </a:r>
          </a:p>
          <a:p>
            <a:pPr lvl="1"/>
            <a:r>
              <a:rPr lang="fr-FR" dirty="0"/>
              <a:t>1/ En bloquant la base </a:t>
            </a:r>
            <a:r>
              <a:rPr lang="fr-FR" dirty="0" err="1"/>
              <a:t>convolutionnelle</a:t>
            </a:r>
            <a:r>
              <a:rPr lang="fr-FR" dirty="0"/>
              <a:t> et sans data augmentation</a:t>
            </a:r>
          </a:p>
          <a:p>
            <a:pPr lvl="1"/>
            <a:r>
              <a:rPr lang="fr-FR" dirty="0"/>
              <a:t>2/ En bloquant la base </a:t>
            </a:r>
            <a:r>
              <a:rPr lang="fr-FR" dirty="0" err="1"/>
              <a:t>convolutionnelle</a:t>
            </a:r>
            <a:r>
              <a:rPr lang="fr-FR" dirty="0"/>
              <a:t> et avec data augmentation</a:t>
            </a:r>
          </a:p>
          <a:p>
            <a:pPr lvl="1"/>
            <a:r>
              <a:rPr lang="fr-FR" dirty="0"/>
              <a:t>3/ En bloquant uniquement les premières couches de la base </a:t>
            </a:r>
            <a:r>
              <a:rPr lang="fr-FR" dirty="0" err="1"/>
              <a:t>convolutionnelle</a:t>
            </a:r>
            <a:r>
              <a:rPr lang="fr-FR" dirty="0"/>
              <a:t> et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1773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E6F665-F595-4BE2-8BE3-C52D9F78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classique – Pré-traitement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E8E76E-1F46-4127-A776-DD4B86B6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Redimensionnement: 500x375 px</a:t>
            </a:r>
          </a:p>
          <a:p>
            <a:endParaRPr lang="fr-FR" dirty="0"/>
          </a:p>
          <a:p>
            <a:r>
              <a:rPr lang="fr-FR" dirty="0"/>
              <a:t>Passage en niveaux de gris</a:t>
            </a:r>
          </a:p>
          <a:p>
            <a:endParaRPr lang="fr-FR" dirty="0"/>
          </a:p>
          <a:p>
            <a:r>
              <a:rPr lang="fr-FR" dirty="0"/>
              <a:t>Test de plusieurs filtres: </a:t>
            </a:r>
          </a:p>
          <a:p>
            <a:pPr lvl="1"/>
            <a:r>
              <a:rPr lang="fr-FR" dirty="0"/>
              <a:t>Egalisation d’histogrammes</a:t>
            </a:r>
          </a:p>
          <a:p>
            <a:pPr lvl="1"/>
            <a:r>
              <a:rPr lang="fr-FR" dirty="0"/>
              <a:t>Filtres moyenneur, gaussien, médian, « non-local </a:t>
            </a:r>
            <a:r>
              <a:rPr lang="fr-FR" dirty="0" err="1"/>
              <a:t>means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Whitening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1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7515-D6EE-4480-BA3F-790DA51A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066800"/>
          </a:xfrm>
        </p:spPr>
        <p:txBody>
          <a:bodyPr/>
          <a:lstStyle/>
          <a:p>
            <a:r>
              <a:rPr lang="fr-FR" dirty="0"/>
              <a:t>Pré-traitement - </a:t>
            </a:r>
            <a:r>
              <a:rPr lang="fr-FR" dirty="0" err="1"/>
              <a:t>Equalization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30E05-CC6F-4FE1-9715-CB46A489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57985"/>
            <a:ext cx="3578352" cy="4433316"/>
          </a:xfrm>
        </p:spPr>
        <p:txBody>
          <a:bodyPr/>
          <a:lstStyle/>
          <a:p>
            <a:r>
              <a:rPr lang="fr-FR" dirty="0"/>
              <a:t>Egalisation d’histogrammes:</a:t>
            </a:r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Améliore le contraste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Donne de la clarté aux détails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2C9641-FD47-4B1E-90D7-AEC3E046B4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8343" y="1911096"/>
            <a:ext cx="6954057" cy="47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moyenneur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23136A-A622-46D0-9B13-BD9CD547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2" y="1539885"/>
            <a:ext cx="7344156" cy="51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gaussien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BACC2B-7619-4F2E-877E-3B5C2091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1539885"/>
            <a:ext cx="7342243" cy="5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01222-5299-46C0-997A-A535BFD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085"/>
            <a:ext cx="10972800" cy="1066800"/>
          </a:xfrm>
        </p:spPr>
        <p:txBody>
          <a:bodyPr>
            <a:normAutofit/>
          </a:bodyPr>
          <a:lstStyle/>
          <a:p>
            <a:r>
              <a:rPr lang="fr-FR" dirty="0"/>
              <a:t>Pré-traitement - Filtre médian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4D54F2-F2A4-41AC-82AB-B92CB318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99" y="1539885"/>
            <a:ext cx="7331202" cy="51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C2128-189F-4919-9585-1E1DD74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– Filtre « Non-local </a:t>
            </a:r>
            <a:r>
              <a:rPr lang="fr-FR" dirty="0" err="1"/>
              <a:t>means</a:t>
            </a:r>
            <a:r>
              <a:rPr lang="fr-FR" dirty="0"/>
              <a:t> »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9D3C0F-9016-47C4-9E2D-C9E7999D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0445391" cy="383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8159</TotalTime>
  <Words>687</Words>
  <Application>Microsoft Office PowerPoint</Application>
  <PresentationFormat>Widescreen</PresentationFormat>
  <Paragraphs>183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Wingdings 2</vt:lpstr>
      <vt:lpstr>Training presentation</vt:lpstr>
      <vt:lpstr>Indexation automatique d’images</vt:lpstr>
      <vt:lpstr>Introduction</vt:lpstr>
      <vt:lpstr>Deux approches étudiées</vt:lpstr>
      <vt:lpstr>Approche classique – Pré-traitement</vt:lpstr>
      <vt:lpstr>Pré-traitement - Equalization</vt:lpstr>
      <vt:lpstr>Pré-traitement - Filtre moyenneur</vt:lpstr>
      <vt:lpstr>Pré-traitement - Filtre gaussien</vt:lpstr>
      <vt:lpstr>Pré-traitement - Filtre médian</vt:lpstr>
      <vt:lpstr>Pré-traitement – Filtre « Non-local means »</vt:lpstr>
      <vt:lpstr>Pré-traitement – Whitening</vt:lpstr>
      <vt:lpstr>Choix des filtres</vt:lpstr>
      <vt:lpstr>Extraction de features</vt:lpstr>
      <vt:lpstr>Extraction de features - SIFT</vt:lpstr>
      <vt:lpstr>Clustering - KMeans</vt:lpstr>
      <vt:lpstr>Nombre de clusters optimal</vt:lpstr>
      <vt:lpstr>Classification – Régression logistique</vt:lpstr>
      <vt:lpstr>Résultats</vt:lpstr>
      <vt:lpstr>Approche CNN</vt:lpstr>
      <vt:lpstr>CNN from scratch</vt:lpstr>
      <vt:lpstr>CNN from scratch – 2 races</vt:lpstr>
      <vt:lpstr>Overfitting</vt:lpstr>
      <vt:lpstr>Résultats</vt:lpstr>
      <vt:lpstr>Transfer Learning</vt:lpstr>
      <vt:lpstr>Transfer Learning – Extraction de features (5 races)</vt:lpstr>
      <vt:lpstr>Transfer Learning – Extraction de features (120 races)</vt:lpstr>
      <vt:lpstr>Transfer Learning – Fine tuning</vt:lpstr>
      <vt:lpstr>Résultats</vt:lpstr>
      <vt:lpstr>Comparaison des performances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142</cp:revision>
  <dcterms:created xsi:type="dcterms:W3CDTF">2018-07-23T11:55:42Z</dcterms:created>
  <dcterms:modified xsi:type="dcterms:W3CDTF">2019-07-05T08:09:18Z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