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88150" cy="100203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Light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BM Plex Sans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dWWKfawzTF6gnW+/EpU99wrt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regular.fntdata"/><Relationship Id="rId22" Type="http://schemas.openxmlformats.org/officeDocument/2006/relationships/font" Target="fonts/IBMPlexSansLight-italic.fntdata"/><Relationship Id="rId21" Type="http://schemas.openxmlformats.org/officeDocument/2006/relationships/font" Target="fonts/IBMPlexSansLight-bold.fntdata"/><Relationship Id="rId24" Type="http://schemas.openxmlformats.org/officeDocument/2006/relationships/font" Target="fonts/Roboto-regular.fntdata"/><Relationship Id="rId23" Type="http://schemas.openxmlformats.org/officeDocument/2006/relationships/font" Target="fonts/IBMPlex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BMPlexSansMedium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Medium-boldItalic.fntdata"/><Relationship Id="rId30" Type="http://schemas.openxmlformats.org/officeDocument/2006/relationships/font" Target="fonts/IBMPlexSans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959e796bf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4959e796bf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13166155e_0_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613166155e_0_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5fe35844b_0_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345fe35844b_0_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65d171771_1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3565d171771_1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13166155e_1_8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3613166155e_1_8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13166155e_0_16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3613166155e_0_16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286"/>
            <a:ext cx="9143995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40"/>
            <a:ext cx="3672000" cy="514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rgbClr val="9B262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0" name="Google Shape;160;p42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0" name="Google Shape;170;p44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5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4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6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47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5474437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red">
  <p:cSld name="Content and image dark red">
    <p:bg>
      <p:bgPr>
        <a:solidFill>
          <a:srgbClr val="9B262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0" name="Google Shape;200;p48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8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">
  <p:cSld name="Two content dark red">
    <p:bg>
      <p:bgPr>
        <a:solidFill>
          <a:srgbClr val="9B262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5" name="Google Shape;205;p49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9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 and tint">
  <p:cSld name="Two content dark red and tint">
    <p:bg>
      <p:bgPr>
        <a:solidFill>
          <a:srgbClr val="9B262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4" name="Google Shape;214;p50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0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E9D4D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1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5" name="Google Shape;2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1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red">
  <p:cSld name="Title and content dark red">
    <p:bg>
      <p:bgPr>
        <a:solidFill>
          <a:srgbClr val="9B262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3" name="Google Shape;23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7" name="Google Shape;237;p52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E9D4D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2" name="Google Shape;242;p53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rgbClr val="9B262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B2620"/>
          </a:solidFill>
          <a:ln cap="flat" cmpd="sng" w="12700">
            <a:solidFill>
              <a:srgbClr val="9B2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5" name="Google Shape;24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616750" y="1171400"/>
            <a:ext cx="5603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lang="sv-S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Delivery Carrier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647704" y="33624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/>
              <a:t>A guide to Mango's delivery process and carrier management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959e796bf_0_0"/>
          <p:cNvSpPr txBox="1"/>
          <p:nvPr>
            <p:ph type="ctrTitle"/>
          </p:nvPr>
        </p:nvSpPr>
        <p:spPr>
          <a:xfrm>
            <a:off x="646575" y="921600"/>
            <a:ext cx="71259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4000"/>
              <a:t>Training are not an expense, but an investment in Human Capital</a:t>
            </a:r>
            <a:endParaRPr sz="4000"/>
          </a:p>
        </p:txBody>
      </p:sp>
      <p:sp>
        <p:nvSpPr>
          <p:cNvPr id="258" name="Google Shape;258;g34959e796bf_0_0"/>
          <p:cNvSpPr txBox="1"/>
          <p:nvPr>
            <p:ph idx="1" type="subTitle"/>
          </p:nvPr>
        </p:nvSpPr>
        <p:spPr>
          <a:xfrm>
            <a:off x="600454" y="29011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Roy H Williams, 2001</a:t>
            </a:r>
            <a:endParaRPr/>
          </a:p>
        </p:txBody>
      </p:sp>
      <p:sp>
        <p:nvSpPr>
          <p:cNvPr id="259" name="Google Shape;259;g34959e796bf_0_0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sv-SE"/>
              <a:t>Transcom </a:t>
            </a:r>
            <a:endParaRPr/>
          </a:p>
        </p:txBody>
      </p:sp>
      <p:pic>
        <p:nvPicPr>
          <p:cNvPr id="260" name="Google Shape;260;g34959e796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4959e796bf_0_0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 txBox="1"/>
          <p:nvPr>
            <p:ph type="title"/>
          </p:nvPr>
        </p:nvSpPr>
        <p:spPr>
          <a:xfrm>
            <a:off x="805950" y="376250"/>
            <a:ext cx="332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 to Mango's Delivery Service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7" name="Google Shape;267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8" name="Google Shape;268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9" name="Google Shape;2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805950" y="1563700"/>
            <a:ext cx="75321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Our Goal: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To provide the best possible shopping experience with reliable and secure delivery.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Carrier Variety: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We work with various trusted carriers, which may differ by country, shipping type, destination, and online store (Mango.com or Mangooutlet.com).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Automatic Assignment: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The system automatically assigns carriers when orders ship from the warehouse.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Pre-Shipment Confirmation: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We usually cannot confirm the specific carrier to the customer before shipping unless only one carrier is used in the country.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13166155e_0_2"/>
          <p:cNvSpPr txBox="1"/>
          <p:nvPr>
            <p:ph type="title"/>
          </p:nvPr>
        </p:nvSpPr>
        <p:spPr>
          <a:xfrm>
            <a:off x="406475" y="376250"/>
            <a:ext cx="8793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Tracking Orders: Accessing &amp; Sharing Information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7" name="Google Shape;277;g3613166155e_0_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78" name="Google Shape;278;g3613166155e_0_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79" name="Google Shape;279;g3613166155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3613166155e_0_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g3613166155e_0_2"/>
          <p:cNvSpPr txBox="1"/>
          <p:nvPr>
            <p:ph idx="1" type="body"/>
          </p:nvPr>
        </p:nvSpPr>
        <p:spPr>
          <a:xfrm>
            <a:off x="173625" y="879475"/>
            <a:ext cx="91440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b="1"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Internal Tracking:</a:t>
            </a: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You can find carrier and tracking details in Salesforce: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Click "Tracking URL" in the "Order" section.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Check the "Order &gt; Shippings" tab.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b="1"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Customer Tracking:</a:t>
            </a: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Customers can track their orders via: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Link in "My Purchases" on their account.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Automatic emails from Mango and the carrier.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Guest users: "My Purchases &gt; I am not registered."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Roboto"/>
              <a:buChar char="●"/>
            </a:pPr>
            <a:r>
              <a:rPr b="1"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Sharing Details:</a:t>
            </a:r>
            <a:r>
              <a:rPr lang="sv-SE" sz="11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Provide customers with the tracking link so they can get real-time updates and carrier contact details.</a:t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3613166155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86" y="3134323"/>
            <a:ext cx="5855574" cy="1796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5fe35844b_0_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88" name="Google Shape;288;g345fe35844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45fe35844b_0_3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g345fe35844b_0_32"/>
          <p:cNvSpPr txBox="1"/>
          <p:nvPr>
            <p:ph type="title"/>
          </p:nvPr>
        </p:nvSpPr>
        <p:spPr>
          <a:xfrm>
            <a:off x="844314" y="27028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Customer Interaction with Carriers Post-Shipment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1" name="Google Shape;291;g345fe35844b_0_32"/>
          <p:cNvSpPr txBox="1"/>
          <p:nvPr>
            <p:ph idx="1" type="body"/>
          </p:nvPr>
        </p:nvSpPr>
        <p:spPr>
          <a:xfrm>
            <a:off x="647700" y="1260875"/>
            <a:ext cx="7784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Direct Contact: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After shipment, customers can contact the carrier to: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Arrange a suitable delivery time.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Confirm the exact delivery date.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Inquire about delivery conditions (e.g., delivery attempts, collection point options, delivery days).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Empowering Customers: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Encourage customers to contact the carrier directly for specific delivery requests or clarifications once the package has shipped.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65d171771_1_0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97" name="Google Shape;297;g3565d17177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565d171771_1_0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9" name="Google Shape;299;g3565d171771_1_0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Internal Resources for Carrier Information &amp; Importance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565d171771_1_0"/>
          <p:cNvSpPr txBox="1"/>
          <p:nvPr>
            <p:ph idx="1" type="body"/>
          </p:nvPr>
        </p:nvSpPr>
        <p:spPr>
          <a:xfrm>
            <a:off x="526950" y="1347800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Accessing Details: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Internal documents provide contact numbers and delivery conditions: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"Delivery conditions of each carrier" in the "Cuestionarios Transportistas" folder.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"Courier telephone numbers excel" document.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"Transport Manual" (couriers per country).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Note: Use ATCXXX@mango.com login &amp; try incognito if encountering errors.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Why This Matters: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Knowing each carrier's terms is vital to: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Provide accurate information to customers.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Identify contract breaches by carriers.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Correctly classify customer cases (information vs. complaint).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13166155e_1_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06" name="Google Shape;306;g3613166155e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613166155e_1_8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8" name="Google Shape;308;g3613166155e_1_8"/>
          <p:cNvSpPr txBox="1"/>
          <p:nvPr>
            <p:ph type="title"/>
          </p:nvPr>
        </p:nvSpPr>
        <p:spPr>
          <a:xfrm>
            <a:off x="845450" y="376250"/>
            <a:ext cx="6463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Subcontracted "Last Mile" Deliveries &amp; Contact Procedures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613166155e_1_8"/>
          <p:cNvSpPr txBox="1"/>
          <p:nvPr>
            <p:ph idx="1" type="body"/>
          </p:nvPr>
        </p:nvSpPr>
        <p:spPr>
          <a:xfrm>
            <a:off x="193075" y="1414650"/>
            <a:ext cx="51162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"Last Mile" Concept: Some carriers subcontract the final delivery leg to local carriers in the destination country.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Intermediary Role: Mango's contracted carrier (e.g., Pilot) acts as an intermediary for bulk shipment.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Who to Contact: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general delivery inquiries or changes before local handover, contact the intermediary (e.g., Pilot). 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provide customers with contact details for delivery arrangements, provide the final local carrier's details once the package is at the destination and visible in tracking.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0" name="Google Shape;310;g3613166155e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475" y="1297970"/>
            <a:ext cx="3999150" cy="300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13166155e_0_16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16" name="Google Shape;316;g3613166155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613166155e_0_16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g3613166155e_0_16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Deliveries &amp; Process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3613166155e_0_16"/>
          <p:cNvSpPr txBox="1"/>
          <p:nvPr>
            <p:ph idx="1" type="body"/>
          </p:nvPr>
        </p:nvSpPr>
        <p:spPr>
          <a:xfrm>
            <a:off x="266900" y="1347800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Mango's Internal Carriers: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Store deliveries are handled by Mango's internal carriers.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 External Tracking: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No external tracking is available, and there's no direct carrier contact for agents or customers.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Automated Emails:</a:t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Email 1: Sent when the order leaves the warehouse, informing the customer it's on its way.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Email 2: Sent when the order arrives at the store, informing the customer it's ready for collection and providing collection details.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E3E3"/>
              </a:buClr>
              <a:buSzPts val="1500"/>
              <a:buFont typeface="Roboto"/>
              <a:buChar char="●"/>
            </a:pPr>
            <a:r>
              <a:t/>
            </a:r>
            <a:endParaRPr b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325" name="Google Shape;325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6" name="Google Shape;326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red template">
  <a:themeElements>
    <a:clrScheme name="Anpassat 81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00A799"/>
      </a:accent2>
      <a:accent3>
        <a:srgbClr val="000082"/>
      </a:accent3>
      <a:accent4>
        <a:srgbClr val="C47D7B"/>
      </a:accent4>
      <a:accent5>
        <a:srgbClr val="66CAC2"/>
      </a:accent5>
      <a:accent6>
        <a:srgbClr val="6666B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