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88150" cy="10020300"/>
  <p:embeddedFontLst>
    <p:embeddedFont>
      <p:font typeface="IBM Plex Sans"/>
      <p:regular r:id="rId15"/>
      <p:bold r:id="rId16"/>
      <p:italic r:id="rId17"/>
      <p:boldItalic r:id="rId18"/>
    </p:embeddedFont>
    <p:embeddedFont>
      <p:font typeface="IBM Plex Sans Light"/>
      <p:regular r:id="rId19"/>
      <p:bold r:id="rId20"/>
      <p:italic r:id="rId21"/>
      <p:boldItalic r:id="rId22"/>
    </p:embeddedFont>
    <p:embeddedFont>
      <p:font typeface="IBM Plex Sans Medium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74">
          <p15:clr>
            <a:srgbClr val="A4A3A4"/>
          </p15:clr>
        </p15:guide>
        <p15:guide id="2" orient="horz" pos="309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hc7zjtKpToEBuzNgGbuvbhgOxI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4"/>
        <p:guide pos="309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Light-bold.fntdata"/><Relationship Id="rId22" Type="http://schemas.openxmlformats.org/officeDocument/2006/relationships/font" Target="fonts/IBMPlexSansLight-boldItalic.fntdata"/><Relationship Id="rId21" Type="http://schemas.openxmlformats.org/officeDocument/2006/relationships/font" Target="fonts/IBMPlexSansLight-italic.fntdata"/><Relationship Id="rId24" Type="http://schemas.openxmlformats.org/officeDocument/2006/relationships/font" Target="fonts/IBMPlexSansMedium-bold.fntdata"/><Relationship Id="rId23" Type="http://schemas.openxmlformats.org/officeDocument/2006/relationships/font" Target="fonts/IBMPlexSansMedium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IBMPlexSansMedium-boldItalic.fntdata"/><Relationship Id="rId25" Type="http://schemas.openxmlformats.org/officeDocument/2006/relationships/font" Target="fonts/IBMPlexSansMedium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IBMPlexSans-regular.fntdata"/><Relationship Id="rId14" Type="http://schemas.openxmlformats.org/officeDocument/2006/relationships/slide" Target="slides/slide7.xml"/><Relationship Id="rId17" Type="http://schemas.openxmlformats.org/officeDocument/2006/relationships/font" Target="fonts/IBMPlexSans-italic.fntdata"/><Relationship Id="rId16" Type="http://schemas.openxmlformats.org/officeDocument/2006/relationships/font" Target="fonts/IBMPlexSans-bold.fntdata"/><Relationship Id="rId19" Type="http://schemas.openxmlformats.org/officeDocument/2006/relationships/font" Target="fonts/IBMPlexSansLight-regular.fntdata"/><Relationship Id="rId18" Type="http://schemas.openxmlformats.org/officeDocument/2006/relationships/font" Target="fonts/IBMPlex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1699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1699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1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4959e796bf_0_0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34959e796bf_0_0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2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45fe35844b_0_41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5" name="Google Shape;385;g345fe35844b_0_41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45fe35844b_0_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g345fe35844b_0_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65d171771_1_0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3" name="Google Shape;403;g3565d171771_1_0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45fe35844b_0_8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g345fe35844b_0_8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jpg"/><Relationship Id="rId3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Relationship Id="rId3" Type="http://schemas.openxmlformats.org/officeDocument/2006/relationships/image" Target="../media/image1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9.jpg"/><Relationship Id="rId3" Type="http://schemas.openxmlformats.org/officeDocument/2006/relationships/image" Target="../media/image2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1.png"/><Relationship Id="rId3" Type="http://schemas.openxmlformats.org/officeDocument/2006/relationships/image" Target="../media/image13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8.jp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2"/>
            <a:ext cx="9267199" cy="52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3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82" name="Google Shape;82;p34"/>
          <p:cNvSpPr txBox="1"/>
          <p:nvPr>
            <p:ph type="title"/>
          </p:nvPr>
        </p:nvSpPr>
        <p:spPr>
          <a:xfrm>
            <a:off x="646580" y="376238"/>
            <a:ext cx="4249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4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4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 (2)">
  <p:cSld name="Content and 2/5 image (2)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35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>
            <a:off x="5704353" y="987424"/>
            <a:ext cx="3212168" cy="34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2" name="Google Shape;9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5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4" name="Google Shape;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black">
  <p:cSld name="Content and image black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8" name="Google Shape;98;p36"/>
          <p:cNvSpPr txBox="1"/>
          <p:nvPr>
            <p:ph type="title"/>
          </p:nvPr>
        </p:nvSpPr>
        <p:spPr>
          <a:xfrm>
            <a:off x="646580" y="376238"/>
            <a:ext cx="42492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646113" y="987425"/>
            <a:ext cx="424973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6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1" name="Google Shape;1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6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6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black">
  <p:cSld name="Two content black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6" name="Google Shape;10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7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grey">
  <p:cSld name="Two content grey">
    <p:bg>
      <p:bgPr>
        <a:solidFill>
          <a:srgbClr val="D8D8D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38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8" name="Google Shape;118;p38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">
  <p:cSld name="Title and content black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1" name="Google Shape;12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9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i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D8D8D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accent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133" name="Google Shape;13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647700" y="987425"/>
            <a:ext cx="784860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2286"/>
            <a:ext cx="9143995" cy="51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40"/>
            <a:ext cx="3672000" cy="514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rgbClr val="9B262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60" name="Google Shape;160;p42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3"/>
          <p:cNvSpPr txBox="1"/>
          <p:nvPr>
            <p:ph idx="1" type="body"/>
          </p:nvPr>
        </p:nvSpPr>
        <p:spPr>
          <a:xfrm>
            <a:off x="647700" y="987425"/>
            <a:ext cx="78486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4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0" name="Google Shape;170;p44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44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5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6" name="Google Shape;176;p45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45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45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83" name="Google Shape;183;p46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46"/>
          <p:cNvSpPr txBox="1"/>
          <p:nvPr>
            <p:ph type="title"/>
          </p:nvPr>
        </p:nvSpPr>
        <p:spPr>
          <a:xfrm>
            <a:off x="646580" y="376238"/>
            <a:ext cx="44397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6"/>
          <p:cNvSpPr txBox="1"/>
          <p:nvPr>
            <p:ph idx="1" type="body"/>
          </p:nvPr>
        </p:nvSpPr>
        <p:spPr>
          <a:xfrm>
            <a:off x="646113" y="987425"/>
            <a:ext cx="4440258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 (2)">
  <p:cSld name="Content and 2/5 image (2)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7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p47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91" name="Google Shape;191;p47"/>
          <p:cNvSpPr txBox="1"/>
          <p:nvPr>
            <p:ph idx="1" type="body"/>
          </p:nvPr>
        </p:nvSpPr>
        <p:spPr>
          <a:xfrm>
            <a:off x="5704353" y="987424"/>
            <a:ext cx="3212168" cy="34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2" name="Google Shape;192;p47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5474437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7"/>
          <p:cNvSpPr txBox="1"/>
          <p:nvPr>
            <p:ph idx="2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4" name="Google Shape;19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dark red">
  <p:cSld name="Content and image dark red">
    <p:bg>
      <p:bgPr>
        <a:solidFill>
          <a:srgbClr val="9B262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7" name="Google Shape;19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00" name="Google Shape;200;p48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48"/>
          <p:cNvSpPr txBox="1"/>
          <p:nvPr>
            <p:ph type="title"/>
          </p:nvPr>
        </p:nvSpPr>
        <p:spPr>
          <a:xfrm>
            <a:off x="646580" y="376238"/>
            <a:ext cx="44397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" type="body"/>
          </p:nvPr>
        </p:nvSpPr>
        <p:spPr>
          <a:xfrm>
            <a:off x="646113" y="987425"/>
            <a:ext cx="4440258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3999" cy="513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0" name="Google Shape;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6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ark red">
  <p:cSld name="Two content dark red">
    <p:bg>
      <p:bgPr>
        <a:solidFill>
          <a:srgbClr val="9B262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/>
          <p:nvPr/>
        </p:nvSpPr>
        <p:spPr>
          <a:xfrm>
            <a:off x="7689600" y="4651200"/>
            <a:ext cx="1310400" cy="360000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5" name="Google Shape;205;p49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6" name="Google Shape;20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9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10" name="Google Shape;210;p49"/>
          <p:cNvSpPr txBox="1"/>
          <p:nvPr>
            <p:ph idx="1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49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ark red and tint">
  <p:cSld name="Two content dark red and tint">
    <p:bg>
      <p:bgPr>
        <a:solidFill>
          <a:srgbClr val="9B262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0"/>
          <p:cNvSpPr/>
          <p:nvPr/>
        </p:nvSpPr>
        <p:spPr>
          <a:xfrm>
            <a:off x="7660800" y="4651200"/>
            <a:ext cx="1339200" cy="381600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4" name="Google Shape;214;p50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rgbClr val="E9D4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5" name="Google Shape;21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0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19" name="Google Shape;219;p50"/>
          <p:cNvSpPr txBox="1"/>
          <p:nvPr>
            <p:ph idx="1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0"/>
          <p:cNvSpPr txBox="1"/>
          <p:nvPr>
            <p:ph idx="2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tint">
  <p:cSld name="Two content tint">
    <p:bg>
      <p:bgPr>
        <a:solidFill>
          <a:srgbClr val="E9D4D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1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3" name="Google Shape;22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1"/>
          <p:cNvSpPr/>
          <p:nvPr/>
        </p:nvSpPr>
        <p:spPr>
          <a:xfrm>
            <a:off x="7665720" y="4648200"/>
            <a:ext cx="1478280" cy="495300"/>
          </a:xfrm>
          <a:prstGeom prst="rect">
            <a:avLst/>
          </a:prstGeom>
          <a:solidFill>
            <a:srgbClr val="E9D4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5" name="Google Shape;22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200" y="4726800"/>
            <a:ext cx="1173600" cy="20502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1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29" name="Google Shape;229;p51"/>
          <p:cNvSpPr txBox="1"/>
          <p:nvPr>
            <p:ph idx="1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51"/>
          <p:cNvSpPr txBox="1"/>
          <p:nvPr>
            <p:ph idx="2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dark red">
  <p:cSld name="Title and content dark red">
    <p:bg>
      <p:bgPr>
        <a:solidFill>
          <a:srgbClr val="9B262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2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33" name="Google Shape;23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5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37" name="Google Shape;237;p52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E9D4D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42" name="Google Shape;242;p53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rgbClr val="9B262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B2620"/>
          </a:solidFill>
          <a:ln cap="flat" cmpd="sng" w="12700">
            <a:solidFill>
              <a:srgbClr val="9B262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245" name="Google Shape;245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1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5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3999" cy="5138927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4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4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2850" y="5003"/>
            <a:ext cx="3672000" cy="513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0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6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6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69" name="Google Shape;26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60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45fe35844b_0_1068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345fe35844b_0_1068"/>
          <p:cNvSpPr txBox="1"/>
          <p:nvPr>
            <p:ph idx="11" type="ftr"/>
          </p:nvPr>
        </p:nvSpPr>
        <p:spPr>
          <a:xfrm>
            <a:off x="646580" y="4767263"/>
            <a:ext cx="30861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45fe35844b_0_1068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6" name="Google Shape;36;g345fe35844b_0_1068"/>
          <p:cNvPicPr preferRelativeResize="0"/>
          <p:nvPr/>
        </p:nvPicPr>
        <p:blipFill rotWithShape="1">
          <a:blip r:embed="rId2">
            <a:alphaModFix/>
          </a:blip>
          <a:srcRect b="189" l="0" r="0" t="199"/>
          <a:stretch/>
        </p:blipFill>
        <p:spPr>
          <a:xfrm>
            <a:off x="1" y="0"/>
            <a:ext cx="36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345fe35844b_0_1068"/>
          <p:cNvSpPr txBox="1"/>
          <p:nvPr>
            <p:ph idx="1" type="body"/>
          </p:nvPr>
        </p:nvSpPr>
        <p:spPr>
          <a:xfrm>
            <a:off x="3868614" y="987425"/>
            <a:ext cx="4627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5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5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6"/>
          <p:cNvSpPr txBox="1"/>
          <p:nvPr>
            <p:ph idx="1" type="body"/>
          </p:nvPr>
        </p:nvSpPr>
        <p:spPr>
          <a:xfrm>
            <a:off x="647700" y="987425"/>
            <a:ext cx="78486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56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5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5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5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89" name="Google Shape;289;p57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57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8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5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5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95" name="Google Shape;295;p58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58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58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9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5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5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02" name="Google Shape;302;p59"/>
          <p:cNvSpPr txBox="1"/>
          <p:nvPr>
            <p:ph type="title"/>
          </p:nvPr>
        </p:nvSpPr>
        <p:spPr>
          <a:xfrm>
            <a:off x="646580" y="376238"/>
            <a:ext cx="4249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3" name="Google Shape;303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9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dark green">
  <p:cSld name="Content and image dark green">
    <p:bg>
      <p:bgPr>
        <a:solidFill>
          <a:schemeClr val="accen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1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07" name="Google Shape;307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6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6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10" name="Google Shape;310;p61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61"/>
          <p:cNvSpPr txBox="1"/>
          <p:nvPr>
            <p:ph type="title"/>
          </p:nvPr>
        </p:nvSpPr>
        <p:spPr>
          <a:xfrm>
            <a:off x="646580" y="376238"/>
            <a:ext cx="44397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1"/>
          <p:cNvSpPr txBox="1"/>
          <p:nvPr>
            <p:ph idx="1" type="body"/>
          </p:nvPr>
        </p:nvSpPr>
        <p:spPr>
          <a:xfrm>
            <a:off x="646113" y="987425"/>
            <a:ext cx="4440258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ark green">
  <p:cSld name="Two content dark green">
    <p:bg>
      <p:bgPr>
        <a:solidFill>
          <a:schemeClr val="accen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2"/>
          <p:cNvSpPr/>
          <p:nvPr/>
        </p:nvSpPr>
        <p:spPr>
          <a:xfrm>
            <a:off x="7689600" y="4651200"/>
            <a:ext cx="13104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5" name="Google Shape;315;p62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16" name="Google Shape;316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62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6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6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20" name="Google Shape;320;p62"/>
          <p:cNvSpPr txBox="1"/>
          <p:nvPr>
            <p:ph idx="1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62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ark green and tint">
  <p:cSld name="Two content dark green and tint">
    <p:bg>
      <p:bgPr>
        <a:solidFill>
          <a:schemeClr val="accen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3"/>
          <p:cNvSpPr/>
          <p:nvPr/>
        </p:nvSpPr>
        <p:spPr>
          <a:xfrm>
            <a:off x="7660800" y="4651200"/>
            <a:ext cx="1339200" cy="3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4" name="Google Shape;324;p63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rgbClr val="D2DC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25" name="Google Shape;325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63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6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6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29" name="Google Shape;329;p63"/>
          <p:cNvSpPr txBox="1"/>
          <p:nvPr>
            <p:ph idx="1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63"/>
          <p:cNvSpPr txBox="1"/>
          <p:nvPr>
            <p:ph idx="2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tint">
  <p:cSld name="Two Content tint">
    <p:bg>
      <p:bgPr>
        <a:solidFill>
          <a:srgbClr val="D2DCDD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4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33" name="Google Shape;333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64"/>
          <p:cNvSpPr/>
          <p:nvPr/>
        </p:nvSpPr>
        <p:spPr>
          <a:xfrm>
            <a:off x="7665720" y="4648200"/>
            <a:ext cx="1478280" cy="495300"/>
          </a:xfrm>
          <a:prstGeom prst="rect">
            <a:avLst/>
          </a:prstGeom>
          <a:solidFill>
            <a:srgbClr val="D2DC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35" name="Google Shape;33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200" y="4726800"/>
            <a:ext cx="1173600" cy="20502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4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6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6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39" name="Google Shape;339;p64"/>
          <p:cNvSpPr txBox="1"/>
          <p:nvPr>
            <p:ph idx="1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0" name="Google Shape;340;p64"/>
          <p:cNvSpPr txBox="1"/>
          <p:nvPr>
            <p:ph idx="2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dark green">
  <p:cSld name="Title and content dark green">
    <p:bg>
      <p:bgPr>
        <a:solidFill>
          <a:schemeClr val="accen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5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43" name="Google Shape;343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65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6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6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47" name="Google Shape;347;p65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1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7"/>
          <p:cNvPicPr preferRelativeResize="0"/>
          <p:nvPr/>
        </p:nvPicPr>
        <p:blipFill rotWithShape="1">
          <a:blip r:embed="rId3">
            <a:alphaModFix/>
          </a:blip>
          <a:srcRect b="0" l="0" r="0" t="-49"/>
          <a:stretch/>
        </p:blipFill>
        <p:spPr>
          <a:xfrm>
            <a:off x="6494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D2DCDD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6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6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6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52" name="Google Shape;352;p66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accen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7"/>
          <p:cNvSpPr/>
          <p:nvPr/>
        </p:nvSpPr>
        <p:spPr>
          <a:xfrm>
            <a:off x="7492752" y="4518734"/>
            <a:ext cx="1651247" cy="6247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355" name="Google Shape;35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1" name="Google Shape;51;p29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3" name="Google Shape;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 showMasterSp="0">
  <p:cSld name="Title slide 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7" name="Google Shape;57;p30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9" name="Google Shape;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5" name="Google Shape;65;p31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18" Type="http://schemas.openxmlformats.org/officeDocument/2006/relationships/theme" Target="../theme/theme4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2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49" name="Google Shape;249;p2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"/>
          <p:cNvSpPr txBox="1"/>
          <p:nvPr>
            <p:ph type="ctrTitle"/>
          </p:nvPr>
        </p:nvSpPr>
        <p:spPr>
          <a:xfrm>
            <a:off x="616750" y="1171400"/>
            <a:ext cx="5603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rPr lang="sv-S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Delivery: Shipping Restrictions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"/>
          <p:cNvSpPr txBox="1"/>
          <p:nvPr>
            <p:ph idx="1" type="subTitle"/>
          </p:nvPr>
        </p:nvSpPr>
        <p:spPr>
          <a:xfrm>
            <a:off x="647704" y="3362425"/>
            <a:ext cx="37410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v-SE"/>
              <a:t> Understanding Shipping Policies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362" name="Google Shape;362;p1"/>
          <p:cNvSpPr txBox="1"/>
          <p:nvPr>
            <p:ph idx="2" type="body"/>
          </p:nvPr>
        </p:nvSpPr>
        <p:spPr>
          <a:xfrm>
            <a:off x="646112" y="378000"/>
            <a:ext cx="5055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v-SE"/>
              <a:t>How to bring us forward!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4959e796bf_0_0"/>
          <p:cNvSpPr txBox="1"/>
          <p:nvPr>
            <p:ph type="ctrTitle"/>
          </p:nvPr>
        </p:nvSpPr>
        <p:spPr>
          <a:xfrm>
            <a:off x="646575" y="921600"/>
            <a:ext cx="71259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</a:pPr>
            <a:r>
              <a:rPr lang="sv-SE" sz="4000"/>
              <a:t>Training are not an expense, but an investment in Human Capital</a:t>
            </a:r>
            <a:endParaRPr sz="4000"/>
          </a:p>
        </p:txBody>
      </p:sp>
      <p:sp>
        <p:nvSpPr>
          <p:cNvPr id="368" name="Google Shape;368;g34959e796bf_0_0"/>
          <p:cNvSpPr txBox="1"/>
          <p:nvPr>
            <p:ph idx="1" type="subTitle"/>
          </p:nvPr>
        </p:nvSpPr>
        <p:spPr>
          <a:xfrm>
            <a:off x="600454" y="2901125"/>
            <a:ext cx="37410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Roy H Williams, 2001</a:t>
            </a:r>
            <a:endParaRPr/>
          </a:p>
        </p:txBody>
      </p:sp>
      <p:sp>
        <p:nvSpPr>
          <p:cNvPr id="369" name="Google Shape;369;g34959e796bf_0_0"/>
          <p:cNvSpPr txBox="1"/>
          <p:nvPr>
            <p:ph idx="2" type="body"/>
          </p:nvPr>
        </p:nvSpPr>
        <p:spPr>
          <a:xfrm>
            <a:off x="646112" y="378000"/>
            <a:ext cx="5055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sv-SE"/>
              <a:t>Transcom </a:t>
            </a:r>
            <a:endParaRPr/>
          </a:p>
        </p:txBody>
      </p:sp>
      <p:pic>
        <p:nvPicPr>
          <p:cNvPr id="370" name="Google Shape;370;g34959e796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274" y="4411975"/>
            <a:ext cx="1393802" cy="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34959e796bf_0_0"/>
          <p:cNvSpPr txBox="1"/>
          <p:nvPr/>
        </p:nvSpPr>
        <p:spPr>
          <a:xfrm>
            <a:off x="6953050" y="4488375"/>
            <a:ext cx="32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sv-SE" sz="29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9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"/>
          <p:cNvSpPr txBox="1"/>
          <p:nvPr>
            <p:ph type="title"/>
          </p:nvPr>
        </p:nvSpPr>
        <p:spPr>
          <a:xfrm>
            <a:off x="3931800" y="376250"/>
            <a:ext cx="53619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Country/Region Selection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7" name="Google Shape;377;p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78" name="Google Shape;378;p2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79" name="Google Shape;37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1" name="Google Shape;381;p2"/>
          <p:cNvSpPr txBox="1"/>
          <p:nvPr>
            <p:ph idx="1" type="body"/>
          </p:nvPr>
        </p:nvSpPr>
        <p:spPr>
          <a:xfrm>
            <a:off x="3671900" y="841850"/>
            <a:ext cx="56898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Rule: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 Shipping addresses must correspond with the country/region selected at the time of order.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Example 1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: If “Spain (Peninsula and Balearic Islands)” is selected, you cannot ship to the Canary Islands, Ceuta, or Melilla.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Example 2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: If “United Kingdom” is selected, you cannot ship to the Channel Islands.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Temporary Unavailability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: Shipping options, stores, or collection points might be temporarily unavailable due to logistical reasons.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Examples of Unavailability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: Store renovations, temporarily closed collection points, suspension of express/urgent shipping during high order volumes.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00" y="1347800"/>
            <a:ext cx="3413901" cy="230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5fe35844b_0_41"/>
          <p:cNvSpPr txBox="1"/>
          <p:nvPr>
            <p:ph type="title"/>
          </p:nvPr>
        </p:nvSpPr>
        <p:spPr>
          <a:xfrm>
            <a:off x="3868626" y="376225"/>
            <a:ext cx="52755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rgbClr val="9B2620"/>
                </a:solidFill>
                <a:latin typeface="Arial"/>
                <a:ea typeface="Arial"/>
                <a:cs typeface="Arial"/>
                <a:sym typeface="Arial"/>
              </a:rPr>
              <a:t>Order Restrictions and Delivery Limitations</a:t>
            </a:r>
            <a:endParaRPr>
              <a:solidFill>
                <a:srgbClr val="9B262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</a:pPr>
            <a:r>
              <a:t/>
            </a:r>
            <a:endParaRPr/>
          </a:p>
        </p:txBody>
      </p:sp>
      <p:sp>
        <p:nvSpPr>
          <p:cNvPr id="388" name="Google Shape;388;g345fe35844b_0_41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89" name="Google Shape;389;g345fe35844b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345fe35844b_0_41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1" name="Google Shape;391;g345fe35844b_0_41"/>
          <p:cNvSpPr txBox="1"/>
          <p:nvPr>
            <p:ph idx="1" type="body"/>
          </p:nvPr>
        </p:nvSpPr>
        <p:spPr>
          <a:xfrm>
            <a:off x="4000175" y="1242125"/>
            <a:ext cx="49788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Order Value Limit: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 Online orders cannot exceed €1,500</a:t>
            </a: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Order Item Limit: 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Online orders cannot contain more than 40 items.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Large Orders: 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For orders exceeding these limits, refer to the “Online Experience FAQ Purchase of large amounts” article.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Prohibited Addresses: 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We do not ship to military bases or PO boxes.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Requirement: 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A valid street address is required for delivery.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45fe35844b_0_3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97" name="Google Shape;397;g345fe35844b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345fe35844b_0_3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9" name="Google Shape;399;g345fe35844b_0_32"/>
          <p:cNvSpPr txBox="1"/>
          <p:nvPr>
            <p:ph type="title"/>
          </p:nvPr>
        </p:nvSpPr>
        <p:spPr>
          <a:xfrm>
            <a:off x="844314" y="27028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Hazardous Goods (Cosmetics) Shipping Policy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g345fe35844b_0_32"/>
          <p:cNvSpPr txBox="1"/>
          <p:nvPr>
            <p:ph idx="1" type="body"/>
          </p:nvPr>
        </p:nvSpPr>
        <p:spPr>
          <a:xfrm>
            <a:off x="647700" y="1260875"/>
            <a:ext cx="77841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Some countries have restrictions on shipping hazardous goods, especially cosmetics like perfumes that contain flammable substances.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Full Country/Region Restriction: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 If an entire country or a specific region within the country selector (e.g., Canary Islands, Channel Islands, French Guiana) is fully restricted, cosmetics will not appear available for sale.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Partial Area Restriction: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 If an area without its own selector (e.g., Azores, Madeira Islands) is restricted, cosmetics will appear available but will trigger a message at checkout.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565d171771_1_0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406" name="Google Shape;406;g3565d17177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3565d171771_1_0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8" name="Google Shape;408;g3565d171771_1_0"/>
          <p:cNvSpPr txBox="1"/>
          <p:nvPr>
            <p:ph type="title"/>
          </p:nvPr>
        </p:nvSpPr>
        <p:spPr>
          <a:xfrm>
            <a:off x="845450" y="376250"/>
            <a:ext cx="4774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Hazardous</a:t>
            </a: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Goods (Cosmetics) Shipping Policy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g3565d171771_1_0"/>
          <p:cNvSpPr txBox="1"/>
          <p:nvPr>
            <p:ph idx="1" type="body"/>
          </p:nvPr>
        </p:nvSpPr>
        <p:spPr>
          <a:xfrm>
            <a:off x="1018200" y="1347800"/>
            <a:ext cx="74781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Checkout Message and Options (Partial Restriction)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The message will state that these products cannot be shipped to the address.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Customers will be given two options: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Continue the purchase without the hazardous goods.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Modify the shipping address.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Removal and Redirection: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If continuing without hazardous goods, they will be removed from the shopping bag.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If the order contains only hazardous goods and the address is restricted, the customer will be redirected to the homepage.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45fe35844b_0_832"/>
          <p:cNvSpPr txBox="1"/>
          <p:nvPr>
            <p:ph type="ctrTitle"/>
          </p:nvPr>
        </p:nvSpPr>
        <p:spPr>
          <a:xfrm>
            <a:off x="646578" y="921600"/>
            <a:ext cx="738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</a:pPr>
            <a:r>
              <a:rPr lang="sv-SE" sz="5400"/>
              <a:t>Let´s be brilliant together!</a:t>
            </a:r>
            <a:endParaRPr/>
          </a:p>
        </p:txBody>
      </p:sp>
      <p:sp>
        <p:nvSpPr>
          <p:cNvPr id="415" name="Google Shape;415;g345fe35844b_0_832"/>
          <p:cNvSpPr txBox="1"/>
          <p:nvPr>
            <p:ph idx="1" type="subTitle"/>
          </p:nvPr>
        </p:nvSpPr>
        <p:spPr>
          <a:xfrm>
            <a:off x="646575" y="2908800"/>
            <a:ext cx="4100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Quality and Training Team Mango and Transcom,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April 2025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416" name="Google Shape;416;g345fe35844b_0_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274" y="4411975"/>
            <a:ext cx="1393802" cy="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345fe35844b_0_832"/>
          <p:cNvSpPr txBox="1"/>
          <p:nvPr/>
        </p:nvSpPr>
        <p:spPr>
          <a:xfrm>
            <a:off x="6953050" y="4488375"/>
            <a:ext cx="32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sv-SE" sz="29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9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red template">
  <a:themeElements>
    <a:clrScheme name="Anpassat 81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9B2620"/>
      </a:accent1>
      <a:accent2>
        <a:srgbClr val="00A799"/>
      </a:accent2>
      <a:accent3>
        <a:srgbClr val="000082"/>
      </a:accent3>
      <a:accent4>
        <a:srgbClr val="C47D7B"/>
      </a:accent4>
      <a:accent5>
        <a:srgbClr val="66CAC2"/>
      </a:accent5>
      <a:accent6>
        <a:srgbClr val="6666B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ck template">
  <a:themeElements>
    <a:clrScheme name="Anpassat 80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9B2620"/>
      </a:accent1>
      <a:accent2>
        <a:srgbClr val="FFB800"/>
      </a:accent2>
      <a:accent3>
        <a:srgbClr val="173EDE"/>
      </a:accent3>
      <a:accent4>
        <a:srgbClr val="C47D7B"/>
      </a:accent4>
      <a:accent5>
        <a:srgbClr val="FFD366"/>
      </a:accent5>
      <a:accent6>
        <a:srgbClr val="748BE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rk green template">
  <a:themeElements>
    <a:clrScheme name="Custom 6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204E4A"/>
      </a:accent1>
      <a:accent2>
        <a:srgbClr val="D4802B"/>
      </a:accent2>
      <a:accent3>
        <a:srgbClr val="FF5046"/>
      </a:accent3>
      <a:accent4>
        <a:srgbClr val="4E7270"/>
      </a:accent4>
      <a:accent5>
        <a:srgbClr val="DD9955"/>
      </a:accent5>
      <a:accent6>
        <a:srgbClr val="FF736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2021-11-15T07:35:57Z</dcterms:created>
  <dc:creator>Maria Wannefalk</dc:creator>
</cp:coreProperties>
</file>