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aM/1dhRcNRCZhITZDkBNe0d4F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mango + texto legal">
  <p:cSld name="logo mango + texto legal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25180" y="3067218"/>
            <a:ext cx="2741638" cy="39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chas gracias + texto legal">
  <p:cSld name="muchas gracias + texto legal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2" y="2769168"/>
            <a:ext cx="12191998" cy="92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>
                <a:schemeClr val="dk1"/>
              </a:buClr>
              <a:buSzPts val="5443"/>
              <a:buFont typeface="Arial"/>
              <a:buNone/>
              <a:defRPr b="0" i="0" sz="544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7507" lvl="1" marL="914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345"/>
              <a:buFont typeface="Arial"/>
              <a:buChar char="•"/>
              <a:defRPr b="0" i="0" sz="2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679" lvl="2" marL="1371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233" lvl="3" marL="1828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0232" lvl="4" marL="22860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0232" lvl="5" marL="27432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0232" lvl="6" marL="3200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0233" lvl="7" marL="3657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0233" lvl="8" marL="4114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ja en blanco">
  <p:cSld name="hoja en blanco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885988" y="586142"/>
            <a:ext cx="6421466" cy="65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>
                <a:schemeClr val="dk1"/>
              </a:buClr>
              <a:buSzPts val="3629"/>
              <a:buFont typeface="Arial"/>
              <a:buNone/>
              <a:defRPr b="0" i="1" sz="3629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7507" lvl="1" marL="914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345"/>
              <a:buFont typeface="Arial"/>
              <a:buChar char="•"/>
              <a:defRPr b="0" i="0" sz="2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679" lvl="2" marL="1371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233" lvl="3" marL="1828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0232" lvl="4" marL="22860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0232" lvl="5" marL="27432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0232" lvl="6" marL="3200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0233" lvl="7" marL="3657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0233" lvl="8" marL="4114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697198" y="1640482"/>
            <a:ext cx="6421466" cy="25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None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507" lvl="1" marL="914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345"/>
              <a:buFont typeface="Arial"/>
              <a:buChar char="•"/>
              <a:defRPr b="0" i="0" sz="2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679" lvl="2" marL="1371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233" lvl="3" marL="1828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0232" lvl="4" marL="22860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0232" lvl="5" marL="27432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0232" lvl="6" marL="3200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0233" lvl="7" marL="3657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0233" lvl="8" marL="4114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3" type="body"/>
          </p:nvPr>
        </p:nvSpPr>
        <p:spPr>
          <a:xfrm>
            <a:off x="2886170" y="333965"/>
            <a:ext cx="6421466" cy="252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>
                <a:schemeClr val="dk1"/>
              </a:buClr>
              <a:buSzPts val="726"/>
              <a:buFont typeface="Arial"/>
              <a:buNone/>
              <a:defRPr b="0" i="0" sz="72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7507" lvl="1" marL="914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2345"/>
              <a:buFont typeface="Arial"/>
              <a:buChar char="•"/>
              <a:defRPr b="0" i="0" sz="2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2679" lvl="2" marL="1371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0233" lvl="3" marL="1828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0232" lvl="4" marL="22860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0232" lvl="5" marL="27432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0232" lvl="6" marL="32004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0233" lvl="7" marL="36576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0233" lvl="8" marL="4114800" marR="0" rtl="0" algn="l"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758"/>
              <a:buFont typeface="Arial"/>
              <a:buChar char="•"/>
              <a:defRPr b="0" i="0" sz="17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/>
        </p:nvSpPr>
        <p:spPr>
          <a:xfrm>
            <a:off x="3223651" y="3951754"/>
            <a:ext cx="184731" cy="3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5"/>
              <a:buFont typeface="Arial"/>
              <a:buNone/>
            </a:pPr>
            <a:r>
              <a:t/>
            </a:r>
            <a:endParaRPr b="0" i="0" sz="198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498007" y="6449248"/>
            <a:ext cx="3195986" cy="28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953"/>
              <a:buFont typeface="Arial"/>
              <a:buNone/>
            </a:pPr>
            <a:r>
              <a:rPr b="0" i="0" lang="es-ES" sz="953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MANGO. Strictly confidential, for internal use only.</a:t>
            </a:r>
            <a:endParaRPr b="0" i="0" sz="953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67">
          <p15:clr>
            <a:srgbClr val="F26B43"/>
          </p15:clr>
        </p15:guide>
        <p15:guide id="2" pos="4333">
          <p15:clr>
            <a:srgbClr val="F26B43"/>
          </p15:clr>
        </p15:guide>
        <p15:guide id="3" pos="2999">
          <p15:clr>
            <a:srgbClr val="F26B43"/>
          </p15:clr>
        </p15:guide>
        <p15:guide id="4" pos="2832">
          <p15:clr>
            <a:srgbClr val="F26B43"/>
          </p15:clr>
        </p15:guide>
        <p15:guide id="5" pos="5467">
          <p15:clr>
            <a:srgbClr val="F26B43"/>
          </p15:clr>
        </p15:guide>
        <p15:guide id="6" pos="5634">
          <p15:clr>
            <a:srgbClr val="F26B43"/>
          </p15:clr>
        </p15:guide>
        <p15:guide id="7" pos="1667">
          <p15:clr>
            <a:srgbClr val="F26B43"/>
          </p15:clr>
        </p15:guide>
        <p15:guide id="8" pos="1500">
          <p15:clr>
            <a:srgbClr val="F26B43"/>
          </p15:clr>
        </p15:guide>
        <p15:guide id="9" pos="6799">
          <p15:clr>
            <a:srgbClr val="F26B43"/>
          </p15:clr>
        </p15:guide>
        <p15:guide id="10" pos="6966">
          <p15:clr>
            <a:srgbClr val="F26B43"/>
          </p15:clr>
        </p15:guide>
        <p15:guide id="11" pos="700">
          <p15:clr>
            <a:srgbClr val="F26B43"/>
          </p15:clr>
        </p15:guide>
        <p15:guide id="12" pos="7766">
          <p15:clr>
            <a:srgbClr val="F26B43"/>
          </p15:clr>
        </p15:guide>
        <p15:guide id="13" pos="332">
          <p15:clr>
            <a:srgbClr val="F26B43"/>
          </p15:clr>
        </p15:guide>
        <p15:guide id="14" pos="8134">
          <p15:clr>
            <a:srgbClr val="F26B43"/>
          </p15:clr>
        </p15:guide>
        <p15:guide id="15" orient="horz" pos="2429">
          <p15:clr>
            <a:srgbClr val="F26B43"/>
          </p15:clr>
        </p15:guide>
        <p15:guide id="16" orient="horz" pos="2308">
          <p15:clr>
            <a:srgbClr val="F26B43"/>
          </p15:clr>
        </p15:guide>
        <p15:guide id="17" orient="horz" pos="1379">
          <p15:clr>
            <a:srgbClr val="F26B43"/>
          </p15:clr>
        </p15:guide>
        <p15:guide id="18" orient="horz" pos="1258">
          <p15:clr>
            <a:srgbClr val="F26B43"/>
          </p15:clr>
        </p15:guide>
        <p15:guide id="19" orient="horz" pos="3383">
          <p15:clr>
            <a:srgbClr val="F26B43"/>
          </p15:clr>
        </p15:guide>
        <p15:guide id="20" orient="horz" pos="3504">
          <p15:clr>
            <a:srgbClr val="F26B43"/>
          </p15:clr>
        </p15:guide>
        <p15:guide id="21" orient="horz" pos="4238">
          <p15:clr>
            <a:srgbClr val="F26B43"/>
          </p15:clr>
        </p15:guide>
        <p15:guide id="22" orient="horz" pos="794">
          <p15:clr>
            <a:srgbClr val="F26B43"/>
          </p15:clr>
        </p15:guide>
        <p15:guide id="23" orient="horz" pos="4481">
          <p15:clr>
            <a:srgbClr val="F26B43"/>
          </p15:clr>
        </p15:guide>
        <p15:guide id="24" orient="horz" pos="549">
          <p15:clr>
            <a:srgbClr val="F26B43"/>
          </p15:clr>
        </p15:guide>
        <p15:guide id="25" orient="horz" pos="2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ES" sz="4000">
                <a:latin typeface="Arial"/>
                <a:ea typeface="Arial"/>
                <a:cs typeface="Arial"/>
                <a:sym typeface="Arial"/>
              </a:rPr>
              <a:t>Digital Receipt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© MANGO. Strictly confidential, for internal use only.​​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9144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ES" sz="3600">
                <a:latin typeface="Arial"/>
                <a:ea typeface="Arial"/>
                <a:cs typeface="Arial"/>
                <a:sym typeface="Arial"/>
              </a:rPr>
              <a:t>What is it?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242241" y="1690688"/>
            <a:ext cx="10301681" cy="3999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Customer receives their purchase ticket in store by email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807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* Only applies to purchase tickets.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s-ES" sz="1400" u="sng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No digital receipt is sent for refunds or exchanges</a:t>
            </a: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, or IPAD orders.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- For exchanges or refunds it is enough to just show it from the mobile.</a:t>
            </a:r>
            <a:b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* </a:t>
            </a:r>
            <a:r>
              <a:rPr b="1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Mango likes you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80707"/>
              </a:buClr>
              <a:buSzPts val="1400"/>
              <a:buFont typeface="Arial"/>
              <a:buChar char="-"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Customers who are part of the Club and who identify themselves in the store with their ID, email or telephone number when purchasing, receive the digital ticket automatically.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* </a:t>
            </a:r>
            <a:r>
              <a:rPr b="1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Section “My Purchases"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80707"/>
                </a:solidFill>
                <a:latin typeface="Arial"/>
                <a:ea typeface="Arial"/>
                <a:cs typeface="Arial"/>
                <a:sym typeface="Arial"/>
              </a:rPr>
              <a:t>- If the customer is registered in MANGO.COM or MANGOOUTLET.COM, they can see their digital tickets in the section "My Purchases" of the website or the APP.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© MANGO. Strictly confidential, for internal use only.​​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ES" sz="3600">
                <a:latin typeface="Arial"/>
                <a:ea typeface="Arial"/>
                <a:cs typeface="Arial"/>
                <a:sym typeface="Arial"/>
              </a:rPr>
              <a:t>Conditions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945159" y="2076233"/>
            <a:ext cx="10301681" cy="2313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Customers must provide their email when paying in store.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It is not mandatory to accept to receive advertising or create an account in order to receive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Available in Mango and Mango Outlet stores, with the exception of stores without </a:t>
            </a: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TEF system</a:t>
            </a: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Countries: in all Mango likes you countries.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© MANGO. Strictly confidential, for internal use only.​​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ES" sz="3600">
                <a:latin typeface="Arial"/>
                <a:ea typeface="Arial"/>
                <a:cs typeface="Arial"/>
                <a:sym typeface="Arial"/>
              </a:rPr>
              <a:t>Digital Receipt Search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494289" y="1579812"/>
            <a:ext cx="9203422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tab “Tickets” of the case in Salesforce.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digital tickets registered with the customer email will be displayed.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</a:t>
            </a: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by date and store number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clicking on the filter icon.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drop-down on the right allows to see the details of the ticket and resend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© MANGO. Strictly confidential, for internal use only.​​</a:t>
            </a:r>
            <a:endParaRPr/>
          </a:p>
        </p:txBody>
      </p:sp>
      <p:pic>
        <p:nvPicPr>
          <p:cNvPr descr="Interfaz de usuario gráfica, Aplicación&#10;&#10;Descripción generada automáticamente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319" y="2412044"/>
            <a:ext cx="5470918" cy="1544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&#10;&#10;Descripción generada automáticamente" id="123" name="Google Shape;1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8393" y="4919345"/>
            <a:ext cx="5652770" cy="143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raportad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2021-05-18T09:55:35Z</dcterms:created>
  <dc:creator>Almudena de La Cruz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877006-7f59-4306-bf6d-96490faf2831_Enabled">
    <vt:lpwstr>true</vt:lpwstr>
  </property>
  <property fmtid="{D5CDD505-2E9C-101B-9397-08002B2CF9AE}" pid="3" name="MSIP_Label_59877006-7f59-4306-bf6d-96490faf2831_SetDate">
    <vt:lpwstr>2021-05-18T09:55:34Z</vt:lpwstr>
  </property>
  <property fmtid="{D5CDD505-2E9C-101B-9397-08002B2CF9AE}" pid="4" name="MSIP_Label_59877006-7f59-4306-bf6d-96490faf2831_Method">
    <vt:lpwstr>Standard</vt:lpwstr>
  </property>
  <property fmtid="{D5CDD505-2E9C-101B-9397-08002B2CF9AE}" pid="5" name="MSIP_Label_59877006-7f59-4306-bf6d-96490faf2831_Name">
    <vt:lpwstr>Public</vt:lpwstr>
  </property>
  <property fmtid="{D5CDD505-2E9C-101B-9397-08002B2CF9AE}" pid="6" name="MSIP_Label_59877006-7f59-4306-bf6d-96490faf2831_SiteId">
    <vt:lpwstr>599df23c-c4a7-4575-ba97-d3d7d28b2b1d</vt:lpwstr>
  </property>
  <property fmtid="{D5CDD505-2E9C-101B-9397-08002B2CF9AE}" pid="7" name="MSIP_Label_59877006-7f59-4306-bf6d-96490faf2831_ActionId">
    <vt:lpwstr>55c904a2-fd67-4130-bfba-f409bcbe3d31</vt:lpwstr>
  </property>
  <property fmtid="{D5CDD505-2E9C-101B-9397-08002B2CF9AE}" pid="8" name="MSIP_Label_59877006-7f59-4306-bf6d-96490faf2831_ContentBits">
    <vt:lpwstr>0</vt:lpwstr>
  </property>
  <property fmtid="{D5CDD505-2E9C-101B-9397-08002B2CF9AE}" pid="9" name="ContentTypeId">
    <vt:lpwstr>0x010100C2BBC03A9048604FA782D854A4CEF185</vt:lpwstr>
  </property>
  <property fmtid="{D5CDD505-2E9C-101B-9397-08002B2CF9AE}" pid="10" name="MediaServiceImageTags">
    <vt:lpwstr/>
  </property>
</Properties>
</file>