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88150" cy="100203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IBM Plex Sans Light"/>
      <p:regular r:id="rId18"/>
      <p:bold r:id="rId19"/>
      <p:italic r:id="rId20"/>
      <p:boldItalic r:id="rId21"/>
    </p:embeddedFont>
    <p:embeddedFont>
      <p:font typeface="IBM Plex Sans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84G873Zoo+p/6KYxPZSq3npJM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italic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IBMPlexSansLight-boldItalic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IBMPlex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IBMPlexSansLight-bold.fntdata"/><Relationship Id="rId18" Type="http://schemas.openxmlformats.org/officeDocument/2006/relationships/font" Target="fonts/IBMPlex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672de9663_0_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35672de9663_0_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672de9663_0_1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672de9663_0_1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5672de9663_0_1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72de9663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672de9663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672de9663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672de9663_0_43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672de9663_0_43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5672de9663_0_43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850" y="5003"/>
            <a:ext cx="3672000" cy="513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0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7" name="Google Shape;15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0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5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6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7" name="Google Shape;177;p57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7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58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58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58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9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0" name="Google Shape;190;p59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9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green">
  <p:cSld name="Content and image dark green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1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5" name="Google Shape;19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8" name="Google Shape;198;p61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61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">
  <p:cSld name="Two content dark green">
    <p:bg>
      <p:bgPr>
        <a:solidFill>
          <a:schemeClr val="accen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2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" name="Google Shape;203;p62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4" name="Google Shape;20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2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8" name="Google Shape;208;p62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2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 and tint">
  <p:cSld name="Two content dark green and tint"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3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63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3" name="Google Shape;21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3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7" name="Google Shape;217;p63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63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D2DCD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4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1" name="Google Shape;22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4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4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7" name="Google Shape;227;p64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64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green">
  <p:cSld name="Title and content dark green"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1" name="Google Shape;23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5" name="Google Shape;235;p65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2DCDD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0" name="Google Shape;240;p66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7"/>
          <p:cNvSpPr/>
          <p:nvPr/>
        </p:nvSpPr>
        <p:spPr>
          <a:xfrm>
            <a:off x="7492752" y="4518734"/>
            <a:ext cx="1651247" cy="624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3" name="Google Shape;24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ctrTitle"/>
          </p:nvPr>
        </p:nvSpPr>
        <p:spPr>
          <a:xfrm>
            <a:off x="616750" y="1171400"/>
            <a:ext cx="58992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IBM Plex Sans"/>
                <a:ea typeface="IBM Plex Sans"/>
                <a:cs typeface="IBM Plex Sans"/>
                <a:sym typeface="IBM Plex Sans"/>
              </a:rPr>
              <a:t>Common Payment Issues</a:t>
            </a:r>
            <a:r>
              <a:rPr b="1" lang="sv-SE" sz="48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4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  <p:pic>
        <p:nvPicPr>
          <p:cNvPr id="250" name="Google Shape;2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100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672de9663_0_2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sv-SE" sz="3000"/>
              <a:t>Agenda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</a:pPr>
            <a:r>
              <a:t/>
            </a:r>
            <a:endParaRPr/>
          </a:p>
        </p:txBody>
      </p:sp>
      <p:sp>
        <p:nvSpPr>
          <p:cNvPr id="256" name="Google Shape;256;g35672de9663_0_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57" name="Google Shape;257;g35672de966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5672de9663_0_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9" name="Google Shape;259;g35672de9663_0_2"/>
          <p:cNvSpPr txBox="1"/>
          <p:nvPr>
            <p:ph idx="1" type="body"/>
          </p:nvPr>
        </p:nvSpPr>
        <p:spPr>
          <a:xfrm>
            <a:off x="3823475" y="1260875"/>
            <a:ext cx="4718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sv-SE" sz="1800"/>
              <a:t>Denied Payment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sv-SE" sz="1800"/>
              <a:t>Duplicate Payment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sv-SE" sz="1800"/>
              <a:t>Fraud &amp; Unauthorized Activity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sv-SE" sz="1800"/>
              <a:t>Wrong Price or Taxes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68400" y="0"/>
            <a:ext cx="379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>
            <p:ph type="title"/>
          </p:nvPr>
        </p:nvSpPr>
        <p:spPr>
          <a:xfrm>
            <a:off x="4705350" y="376250"/>
            <a:ext cx="3791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sv-SE" sz="30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Denied Payment</a:t>
            </a:r>
            <a:endParaRPr b="1" sz="30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7" name="Google Shape;267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8" name="Google Shape;2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4818650" y="1409000"/>
            <a:ext cx="3580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Happens when a payment is rejected by Mango or the bank/card issuer.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sv-SE">
                <a:solidFill>
                  <a:schemeClr val="dk1"/>
                </a:solidFill>
              </a:rPr>
              <a:t>Steps to fix: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Clear browser cookies and 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Try a different browser or use the Mango 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Use a different payment method or try guest checkout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Check order status in the system (e.g.,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-SE">
                <a:solidFill>
                  <a:schemeClr val="dk1"/>
                </a:solidFill>
              </a:rPr>
              <a:t>Salesforce) to confirm the denial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72de9663_0_19"/>
          <p:cNvSpPr txBox="1"/>
          <p:nvPr>
            <p:ph idx="1" type="body"/>
          </p:nvPr>
        </p:nvSpPr>
        <p:spPr>
          <a:xfrm>
            <a:off x="646564" y="1347800"/>
            <a:ext cx="3762000" cy="34512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Occurs when a payment is accidentally processed twice.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Process varies by online or store purchase.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Refer to internal guide (Duplicate Payment KB article) to resolve.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672de9663_0_19"/>
          <p:cNvSpPr txBox="1"/>
          <p:nvPr>
            <p:ph type="title"/>
          </p:nvPr>
        </p:nvSpPr>
        <p:spPr>
          <a:xfrm>
            <a:off x="646580" y="376238"/>
            <a:ext cx="37620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Duplicate Payment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g35672de9663_0_1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79" name="Google Shape;279;g35672de9663_0_19"/>
          <p:cNvSpPr/>
          <p:nvPr>
            <p:ph idx="2" type="pic"/>
          </p:nvPr>
        </p:nvSpPr>
        <p:spPr>
          <a:xfrm>
            <a:off x="6372300" y="0"/>
            <a:ext cx="2771700" cy="5143500"/>
          </a:xfrm>
          <a:prstGeom prst="rect">
            <a:avLst/>
          </a:prstGeom>
        </p:spPr>
      </p:sp>
      <p:sp>
        <p:nvSpPr>
          <p:cNvPr id="280" name="Google Shape;280;g35672de9663_0_19"/>
          <p:cNvSpPr/>
          <p:nvPr>
            <p:ph idx="3" type="pic"/>
          </p:nvPr>
        </p:nvSpPr>
        <p:spPr>
          <a:xfrm>
            <a:off x="7748587" y="4734333"/>
            <a:ext cx="1167000" cy="191700"/>
          </a:xfrm>
          <a:prstGeom prst="rect">
            <a:avLst/>
          </a:prstGeom>
        </p:spPr>
      </p:sp>
      <p:pic>
        <p:nvPicPr>
          <p:cNvPr id="281" name="Google Shape;281;g35672de9663_0_19"/>
          <p:cNvPicPr preferRelativeResize="0"/>
          <p:nvPr/>
        </p:nvPicPr>
        <p:blipFill rotWithShape="1">
          <a:blip r:embed="rId3">
            <a:alphaModFix/>
          </a:blip>
          <a:srcRect b="0" l="11143" r="11150" t="0"/>
          <a:stretch/>
        </p:blipFill>
        <p:spPr>
          <a:xfrm>
            <a:off x="6374649" y="0"/>
            <a:ext cx="2771700" cy="5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672de9663_0_31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Fraud &amp; Unauthorized Activity</a:t>
            </a:r>
            <a:endParaRPr b="1" sz="3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g35672de9663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89" name="Google Shape;289;g35672de9663_0_31"/>
          <p:cNvSpPr txBox="1"/>
          <p:nvPr>
            <p:ph idx="1" type="body"/>
          </p:nvPr>
        </p:nvSpPr>
        <p:spPr>
          <a:xfrm>
            <a:off x="647700" y="987425"/>
            <a:ext cx="78486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Includes:</a:t>
            </a:r>
            <a:endParaRPr b="1"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3050">
                <a:latin typeface="Arial"/>
                <a:ea typeface="Arial"/>
                <a:cs typeface="Arial"/>
                <a:sym typeface="Arial"/>
              </a:rPr>
              <a:t>Fake websites pretending to be Mango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3050">
                <a:latin typeface="Arial"/>
                <a:ea typeface="Arial"/>
                <a:cs typeface="Arial"/>
                <a:sym typeface="Arial"/>
              </a:rPr>
              <a:t>People pretending to be Mango employees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3050">
                <a:latin typeface="Arial"/>
                <a:ea typeface="Arial"/>
                <a:cs typeface="Arial"/>
                <a:sym typeface="Arial"/>
              </a:rPr>
              <a:t>Stolen credit card use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3050">
                <a:latin typeface="Arial"/>
                <a:ea typeface="Arial"/>
                <a:cs typeface="Arial"/>
                <a:sym typeface="Arial"/>
              </a:rPr>
              <a:t>Hacked Mango accounts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What to do:</a:t>
            </a:r>
            <a:endParaRPr b="1"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If it's a fake website: </a:t>
            </a:r>
            <a:r>
              <a:rPr lang="sv-SE" sz="3050">
                <a:latin typeface="Arial"/>
                <a:ea typeface="Arial"/>
                <a:cs typeface="Arial"/>
                <a:sym typeface="Arial"/>
              </a:rPr>
              <a:t>Escalate to a team leader immediately.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If identity theft is suspected:</a:t>
            </a:r>
            <a:r>
              <a:rPr lang="sv-SE" sz="3050">
                <a:latin typeface="Arial"/>
                <a:ea typeface="Arial"/>
                <a:cs typeface="Arial"/>
                <a:sym typeface="Arial"/>
              </a:rPr>
              <a:t> Same escalation process.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If the customer didn’t authorize the purchase: </a:t>
            </a:r>
            <a:r>
              <a:rPr lang="sv-SE" sz="3050">
                <a:latin typeface="Arial"/>
                <a:ea typeface="Arial"/>
                <a:cs typeface="Arial"/>
                <a:sym typeface="Arial"/>
              </a:rPr>
              <a:t>Tell them to contact their bank and local authorities.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-3205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-SE" sz="3050">
                <a:latin typeface="Arial"/>
                <a:ea typeface="Arial"/>
                <a:cs typeface="Arial"/>
                <a:sym typeface="Arial"/>
              </a:rPr>
              <a:t>For official police requests:</a:t>
            </a:r>
            <a:r>
              <a:rPr lang="sv-SE" sz="3050">
                <a:latin typeface="Arial"/>
                <a:ea typeface="Arial"/>
                <a:cs typeface="Arial"/>
                <a:sym typeface="Arial"/>
              </a:rPr>
              <a:t> Ask them to email EquipoEcommerceEU@mango.com</a:t>
            </a:r>
            <a:endParaRPr sz="3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g35672de966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672de9663_0_43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latin typeface="IBM Plex Sans"/>
                <a:ea typeface="IBM Plex Sans"/>
                <a:cs typeface="IBM Plex Sans"/>
                <a:sym typeface="IBM Plex Sans"/>
              </a:rPr>
              <a:t>Wrong Price or Taxes</a:t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g35672de9663_0_43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98" name="Google Shape;298;g35672de9663_0_43"/>
          <p:cNvSpPr txBox="1"/>
          <p:nvPr/>
        </p:nvSpPr>
        <p:spPr>
          <a:xfrm>
            <a:off x="75550" y="1509750"/>
            <a:ext cx="238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Ask for proof of purchase (invoice, receipt, or screenshot)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g35672de9663_0_43"/>
          <p:cNvSpPr txBox="1"/>
          <p:nvPr/>
        </p:nvSpPr>
        <p:spPr>
          <a:xfrm>
            <a:off x="2820163" y="1547100"/>
            <a:ext cx="231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Check order details in Manto and verify pricing/tax details.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g35672de9663_0_43"/>
          <p:cNvSpPr txBox="1"/>
          <p:nvPr/>
        </p:nvSpPr>
        <p:spPr>
          <a:xfrm>
            <a:off x="5526850" y="1133250"/>
            <a:ext cx="203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200">
                <a:solidFill>
                  <a:schemeClr val="dk1"/>
                </a:solidFill>
              </a:rPr>
              <a:t>If a real error is confirmed: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200">
                <a:solidFill>
                  <a:schemeClr val="dk1"/>
                </a:solidFill>
              </a:rPr>
              <a:t>Escalate the case to the E-Business team to double-check and validate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g35672de9663_0_43"/>
          <p:cNvSpPr txBox="1"/>
          <p:nvPr/>
        </p:nvSpPr>
        <p:spPr>
          <a:xfrm>
            <a:off x="5045950" y="26417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/>
              <a:t>If confirmed by E-Business: Inform the customer and process a refund.</a:t>
            </a:r>
            <a:endParaRPr sz="1200"/>
          </a:p>
        </p:txBody>
      </p:sp>
      <p:sp>
        <p:nvSpPr>
          <p:cNvPr id="302" name="Google Shape;302;g35672de9663_0_43"/>
          <p:cNvSpPr txBox="1"/>
          <p:nvPr/>
        </p:nvSpPr>
        <p:spPr>
          <a:xfrm>
            <a:off x="1067025" y="3457525"/>
            <a:ext cx="30000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b="1" lang="sv-SE" sz="1200">
                <a:solidFill>
                  <a:schemeClr val="dk1"/>
                </a:solidFill>
              </a:rPr>
              <a:t>If no error is found: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rPr lang="sv-SE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Explain the situation to the customer and clarify the price/tax breakdown.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03" name="Google Shape;303;g35672de9663_0_43"/>
          <p:cNvCxnSpPr>
            <a:endCxn id="299" idx="1"/>
          </p:cNvCxnSpPr>
          <p:nvPr/>
        </p:nvCxnSpPr>
        <p:spPr>
          <a:xfrm>
            <a:off x="2463763" y="1787550"/>
            <a:ext cx="3564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35672de9663_0_43"/>
          <p:cNvCxnSpPr>
            <a:stCxn id="299" idx="3"/>
            <a:endCxn id="300" idx="1"/>
          </p:cNvCxnSpPr>
          <p:nvPr/>
        </p:nvCxnSpPr>
        <p:spPr>
          <a:xfrm>
            <a:off x="5138563" y="1824150"/>
            <a:ext cx="3882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g35672de9663_0_43"/>
          <p:cNvCxnSpPr/>
          <p:nvPr/>
        </p:nvCxnSpPr>
        <p:spPr>
          <a:xfrm flipH="1">
            <a:off x="6535900" y="2352875"/>
            <a:ext cx="201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35672de9663_0_43"/>
          <p:cNvCxnSpPr/>
          <p:nvPr/>
        </p:nvCxnSpPr>
        <p:spPr>
          <a:xfrm flipH="1">
            <a:off x="4651075" y="3460925"/>
            <a:ext cx="711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g35672de9663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313" name="Google Shape;313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4" name="Google Shape;314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een template">
  <a:themeElements>
    <a:clrScheme name="Custom 6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204E4A"/>
      </a:accent1>
      <a:accent2>
        <a:srgbClr val="D4802B"/>
      </a:accent2>
      <a:accent3>
        <a:srgbClr val="FF5046"/>
      </a:accent3>
      <a:accent4>
        <a:srgbClr val="4E7270"/>
      </a:accent4>
      <a:accent5>
        <a:srgbClr val="DD9955"/>
      </a:accent5>
      <a:accent6>
        <a:srgbClr val="FF736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