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88150" cy="100203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IBM Plex Sans Light"/>
      <p:regular r:id="rId21"/>
      <p:bold r:id="rId22"/>
      <p:italic r:id="rId23"/>
      <p:boldItalic r:id="rId24"/>
    </p:embeddedFont>
    <p:embeddedFont>
      <p:font typeface="IBM Plex Sans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tJy+B9V6Jlx34oQv7QJP0Pw2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22" Type="http://schemas.openxmlformats.org/officeDocument/2006/relationships/font" Target="fonts/IBMPlexSansLight-bold.fntdata"/><Relationship Id="rId21" Type="http://schemas.openxmlformats.org/officeDocument/2006/relationships/font" Target="fonts/IBMPlexSansLight-regular.fntdata"/><Relationship Id="rId24" Type="http://schemas.openxmlformats.org/officeDocument/2006/relationships/font" Target="fonts/IBMPlexSansLight-boldItalic.fntdata"/><Relationship Id="rId23" Type="http://schemas.openxmlformats.org/officeDocument/2006/relationships/font" Target="fonts/IBMPlex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bold.fntdata"/><Relationship Id="rId25" Type="http://schemas.openxmlformats.org/officeDocument/2006/relationships/font" Target="fonts/IBMPlexSansMedium-regular.fntdata"/><Relationship Id="rId28" Type="http://schemas.openxmlformats.org/officeDocument/2006/relationships/font" Target="fonts/IBMPlexSansMedium-boldItalic.fntdata"/><Relationship Id="rId27" Type="http://schemas.openxmlformats.org/officeDocument/2006/relationships/font" Target="fonts/IBMPlex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19" Type="http://schemas.openxmlformats.org/officeDocument/2006/relationships/font" Target="fonts/IBMPlexSans-italic.fntdata"/><Relationship Id="rId1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66017191e_0_1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66017191e_0_1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566017191e_0_132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66017191e_0_3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66017191e_0_3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566017191e_0_3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66017191e_0_5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66017191e_0_5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566017191e_0_52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6017191e_0_143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66017191e_0_143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566017191e_0_143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66017191e_0_7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66017191e_0_7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566017191e_0_72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66017191e_0_9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66017191e_0_9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566017191e_0_94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6017191e_0_10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66017191e_0_10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566017191e_0_109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66017191e_0_12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66017191e_0_12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566017191e_0_12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6" name="Google Shape;3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1" name="Google Shape;51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7" name="Google Shape;57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616750" y="1171400"/>
            <a:ext cx="5603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b="1" lang="sv-SE" sz="4800">
                <a:latin typeface="Arial"/>
                <a:ea typeface="Arial"/>
                <a:cs typeface="Arial"/>
                <a:sym typeface="Arial"/>
              </a:rPr>
              <a:t>Payment methods and Restrictions </a:t>
            </a:r>
            <a:r>
              <a:rPr b="1" lang="sv-SE" sz="4800">
                <a:latin typeface="Arial"/>
                <a:ea typeface="Arial"/>
                <a:cs typeface="Arial"/>
                <a:sym typeface="Arial"/>
              </a:rPr>
              <a:t> 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647704" y="3362425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v-SE" sz="1700"/>
              <a:t>common issues and related process</a:t>
            </a:r>
            <a:endParaRPr sz="2700"/>
          </a:p>
        </p:txBody>
      </p:sp>
      <p:sp>
        <p:nvSpPr>
          <p:cNvPr id="140" name="Google Shape;140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875" y="444342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66017191e_0_132"/>
          <p:cNvSpPr txBox="1"/>
          <p:nvPr>
            <p:ph idx="1" type="body"/>
          </p:nvPr>
        </p:nvSpPr>
        <p:spPr>
          <a:xfrm>
            <a:off x="647700" y="987425"/>
            <a:ext cx="7848600" cy="34560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Mango offers a robust and flexible payment system that supports both global and local needs.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The platform balances convenience, security, and usability across all channels.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With support for installments, fraud prevention strategies, and responsive customer care, Mango ensures a safe and efficient checkout experience for all customers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For an optimal payment experlence, customers should ensure their app or browser is up-to-date and double-check their payment details. If there are any issues such as duplicate charges, missing orders, or suspected fraudulent transactions, itis advisable to contact the bank for assistance.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566017191e_0_132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3000">
                <a:latin typeface="IBM Plex Sans"/>
                <a:ea typeface="IBM Plex Sans"/>
                <a:cs typeface="IBM Plex Sans"/>
                <a:sym typeface="IBM Plex Sans"/>
              </a:rPr>
              <a:t>conclusion</a:t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0" name="Google Shape;230;g3566017191e_0_13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31" name="Google Shape;231;g3566017191e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237" name="Google Shape;237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8" name="Google Shape;238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646580" y="376238"/>
            <a:ext cx="424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5704353" y="987424"/>
            <a:ext cx="32121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2"/>
          <p:cNvSpPr txBox="1"/>
          <p:nvPr>
            <p:ph idx="2" type="body"/>
          </p:nvPr>
        </p:nvSpPr>
        <p:spPr>
          <a:xfrm>
            <a:off x="647700" y="987425"/>
            <a:ext cx="4248300" cy="34560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807"/>
              <a:buFont typeface="Arial"/>
              <a:buNone/>
            </a:pPr>
            <a:r>
              <a:rPr b="1" lang="sv-SE" sz="6607">
                <a:latin typeface="Arial"/>
                <a:ea typeface="Arial"/>
                <a:cs typeface="Arial"/>
                <a:sym typeface="Arial"/>
              </a:rPr>
              <a:t>Agenda</a:t>
            </a:r>
            <a:endParaRPr sz="56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413"/>
              <a:buFont typeface="Arial"/>
              <a:buNone/>
            </a:pPr>
            <a:r>
              <a:t/>
            </a:r>
            <a:endParaRPr b="1" sz="297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503"/>
              <a:buFont typeface="Arial"/>
              <a:buNone/>
            </a:pPr>
            <a:r>
              <a:rPr lang="sv-SE" sz="5671">
                <a:latin typeface="Arial"/>
                <a:ea typeface="Arial"/>
                <a:cs typeface="Arial"/>
                <a:sym typeface="Arial"/>
              </a:rPr>
              <a:t>In this presentation, We will see:</a:t>
            </a:r>
            <a:endParaRPr sz="567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17"/>
              <a:buFont typeface="Arial"/>
              <a:buNone/>
            </a:pPr>
            <a:r>
              <a:t/>
            </a:r>
            <a:endParaRPr sz="3171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25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Payment Methods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Payment Restrictions and Conditions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Managing Payment Methods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Installment Payment Options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sv-SE" sz="6586">
                <a:latin typeface="Arial"/>
                <a:ea typeface="Arial"/>
                <a:cs typeface="Arial"/>
                <a:sym typeface="Arial"/>
              </a:rPr>
              <a:t>aym</a:t>
            </a:r>
            <a:r>
              <a:rPr lang="sv-SE" sz="6586">
                <a:latin typeface="Arial"/>
                <a:ea typeface="Arial"/>
                <a:cs typeface="Arial"/>
                <a:sym typeface="Arial"/>
              </a:rPr>
              <a:t>ent Security Infrastructure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Fraud Prevention &amp; Customer Safety Tips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59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Conclusion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340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6017191e_0_31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Introduction</a:t>
            </a:r>
            <a:endParaRPr b="1" sz="33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9" name="Google Shape;159;g3566017191e_0_3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0" name="Google Shape;160;g3566017191e_0_31"/>
          <p:cNvSpPr txBox="1"/>
          <p:nvPr>
            <p:ph idx="4294967295" type="body"/>
          </p:nvPr>
        </p:nvSpPr>
        <p:spPr>
          <a:xfrm>
            <a:off x="3916300" y="866150"/>
            <a:ext cx="5227800" cy="34560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01783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153"/>
              <a:buChar char="●"/>
            </a:pPr>
            <a:r>
              <a:rPr lang="sv-SE" sz="1540"/>
              <a:t>Mango strives to provide a seamless and secure payment experience for both online and in-store shoppers.</a:t>
            </a:r>
            <a:endParaRPr sz="1540"/>
          </a:p>
          <a:p>
            <a:pPr indent="-301783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53"/>
              <a:buChar char="●"/>
            </a:pPr>
            <a:r>
              <a:rPr lang="sv-SE" sz="1540"/>
              <a:t>The company supports a wide range of payment methods to meet the needs of customers in various countries.</a:t>
            </a:r>
            <a:endParaRPr sz="1540"/>
          </a:p>
          <a:p>
            <a:pPr indent="-301783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53"/>
              <a:buChar char="●"/>
            </a:pPr>
            <a:r>
              <a:rPr lang="sv-SE" sz="1540"/>
              <a:t>Special attention is given to local market preferences, installment options, and data security.</a:t>
            </a:r>
            <a:endParaRPr sz="1540"/>
          </a:p>
          <a:p>
            <a:pPr indent="-301783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53"/>
              <a:buChar char="●"/>
            </a:pPr>
            <a:r>
              <a:rPr lang="sv-SE" sz="1540"/>
              <a:t>Payment features are integrated into both digital and physical shopping environments for convenience.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40"/>
          </a:p>
        </p:txBody>
      </p:sp>
      <p:pic>
        <p:nvPicPr>
          <p:cNvPr id="161" name="Google Shape;161;g3566017191e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66017191e_0_52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2400">
                <a:latin typeface="IBM Plex Sans"/>
                <a:ea typeface="IBM Plex Sans"/>
                <a:cs typeface="IBM Plex Sans"/>
                <a:sym typeface="IBM Plex Sans"/>
              </a:rPr>
              <a:t>What are the Payment Methods?</a:t>
            </a:r>
            <a:endParaRPr b="1" sz="3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g3566017191e_0_5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9" name="Google Shape;169;g3566017191e_0_52"/>
          <p:cNvSpPr txBox="1"/>
          <p:nvPr/>
        </p:nvSpPr>
        <p:spPr>
          <a:xfrm>
            <a:off x="646575" y="1563700"/>
            <a:ext cx="30000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700">
                <a:solidFill>
                  <a:schemeClr val="accent1"/>
                </a:solidFill>
              </a:rPr>
              <a:t>Online Payments</a:t>
            </a:r>
            <a:endParaRPr b="1" sz="1700">
              <a:solidFill>
                <a:schemeClr val="accent1"/>
              </a:solidFill>
            </a:endParaRPr>
          </a:p>
        </p:txBody>
      </p:sp>
      <p:sp>
        <p:nvSpPr>
          <p:cNvPr id="170" name="Google Shape;170;g3566017191e_0_52"/>
          <p:cNvSpPr txBox="1"/>
          <p:nvPr/>
        </p:nvSpPr>
        <p:spPr>
          <a:xfrm>
            <a:off x="227475" y="2147100"/>
            <a:ext cx="46443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Credit/Debit Cards: Visa, Visa Electron, Mastercard, American Express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Digital Wallets: PayPal, Click to Pay, Apple Pay (iOS app only)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Mango Gift Cards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Country-specific options: e.g., Multibanco (Portugal), iDeal (Netherlands)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These methods are supported with specific conditions, available in the Mango Help/KB section.</a:t>
            </a:r>
            <a:endParaRPr/>
          </a:p>
        </p:txBody>
      </p:sp>
      <p:sp>
        <p:nvSpPr>
          <p:cNvPr id="171" name="Google Shape;171;g3566017191e_0_52"/>
          <p:cNvSpPr txBox="1"/>
          <p:nvPr/>
        </p:nvSpPr>
        <p:spPr>
          <a:xfrm>
            <a:off x="5526550" y="1618425"/>
            <a:ext cx="3000000" cy="44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700">
                <a:solidFill>
                  <a:schemeClr val="accent1"/>
                </a:solidFill>
              </a:rPr>
              <a:t>In store Payments</a:t>
            </a:r>
            <a:endParaRPr b="1" sz="1700">
              <a:solidFill>
                <a:schemeClr val="accent1"/>
              </a:solidFill>
            </a:endParaRPr>
          </a:p>
        </p:txBody>
      </p:sp>
      <p:sp>
        <p:nvSpPr>
          <p:cNvPr id="172" name="Google Shape;172;g3566017191e_0_52"/>
          <p:cNvSpPr txBox="1"/>
          <p:nvPr/>
        </p:nvSpPr>
        <p:spPr>
          <a:xfrm>
            <a:off x="5192888" y="2147100"/>
            <a:ext cx="35472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Cash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Credit/Debit Cards (same as online)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Contactless: Google Pay, Apple Pay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Mango Gift Cards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Local payment options based on region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/>
              <a:t>The goal is to provide maximum flexibility for walk-in customers while keeping transactions secure.</a:t>
            </a:r>
            <a:endParaRPr/>
          </a:p>
        </p:txBody>
      </p:sp>
      <p:pic>
        <p:nvPicPr>
          <p:cNvPr id="173" name="Google Shape;173;g3566017191e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66017191e_0_143"/>
          <p:cNvSpPr txBox="1"/>
          <p:nvPr>
            <p:ph idx="1" type="body"/>
          </p:nvPr>
        </p:nvSpPr>
        <p:spPr>
          <a:xfrm>
            <a:off x="647700" y="987425"/>
            <a:ext cx="7848600" cy="34560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IBM Plex Sans"/>
              <a:buChar char="●"/>
            </a:pPr>
            <a:r>
              <a:rPr b="1" lang="sv-SE" sz="1800"/>
              <a:t>Not Accepted Payment Methods:</a:t>
            </a:r>
            <a:endParaRPr b="1" sz="1800"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○"/>
            </a:pPr>
            <a:r>
              <a:rPr lang="sv-SE" sz="1800"/>
              <a:t>Bank transfers, cheques, cryptocurrency, cash on delivery, or escrow services.</a:t>
            </a:r>
            <a:endParaRPr sz="1800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●"/>
            </a:pPr>
            <a:r>
              <a:rPr b="1" lang="sv-SE" sz="1800"/>
              <a:t>Order Limitations (e.g., Spain):</a:t>
            </a:r>
            <a:endParaRPr b="1" sz="1800"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○"/>
            </a:pPr>
            <a:r>
              <a:rPr lang="sv-SE" sz="1800"/>
              <a:t>Maximum purchase amount of €1,600 or up to 40 items per order online.</a:t>
            </a:r>
            <a:endParaRPr sz="1800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●"/>
            </a:pPr>
            <a:r>
              <a:rPr b="1" lang="sv-SE" sz="1800"/>
              <a:t>Gift Card Restrictions:</a:t>
            </a:r>
            <a:endParaRPr b="1" sz="1800"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○"/>
            </a:pPr>
            <a:r>
              <a:rPr lang="sv-SE" sz="1800"/>
              <a:t>Cannot be used in conjunction with promo codes.</a:t>
            </a:r>
            <a:endParaRPr sz="1800"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○"/>
            </a:pPr>
            <a:r>
              <a:rPr lang="sv-SE" sz="1800"/>
              <a:t>Cannot be combined with specific payment methods since only one input field is available during checkout.</a:t>
            </a:r>
            <a:endParaRPr sz="1800"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○"/>
            </a:pPr>
            <a:r>
              <a:rPr lang="sv-SE" sz="1800"/>
              <a:t>Gift card are not available for outlet online purchases.Payment methods are almost the same.</a:t>
            </a:r>
            <a:endParaRPr sz="1800"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●"/>
            </a:pPr>
            <a:r>
              <a:rPr lang="sv-SE" sz="1800"/>
              <a:t>These restrictions help reduce fraud, ensure transaction reliability, and streamline customer service.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566017191e_0_143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3000">
                <a:latin typeface="IBM Plex Sans"/>
                <a:ea typeface="IBM Plex Sans"/>
                <a:cs typeface="IBM Plex Sans"/>
                <a:sym typeface="IBM Plex Sans"/>
              </a:rPr>
              <a:t>Payment Restrictions and Conditions</a:t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1" name="Google Shape;181;g3566017191e_0_143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66017191e_0_72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2400">
                <a:latin typeface="IBM Plex Sans"/>
                <a:ea typeface="IBM Plex Sans"/>
                <a:cs typeface="IBM Plex Sans"/>
                <a:sym typeface="IBM Plex Sans"/>
              </a:rPr>
              <a:t>Managing Payment Methods</a:t>
            </a:r>
            <a:endParaRPr b="1" sz="4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g3566017191e_0_7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9" name="Google Shape;189;g3566017191e_0_72"/>
          <p:cNvSpPr txBox="1"/>
          <p:nvPr/>
        </p:nvSpPr>
        <p:spPr>
          <a:xfrm>
            <a:off x="1135400" y="1080675"/>
            <a:ext cx="751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0" name="Google Shape;190;g3566017191e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566017191e_0_72"/>
          <p:cNvSpPr txBox="1"/>
          <p:nvPr/>
        </p:nvSpPr>
        <p:spPr>
          <a:xfrm>
            <a:off x="3931100" y="879475"/>
            <a:ext cx="4627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Mango allows customers to manage payment details during the checkout process: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Add, remove, or modify card/payment info.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Option to “Save for future purchases” is available for faster checkout later.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After order placement: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No payment method changes are allowed.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Mango does not pre-authorize the amount; payment is finalized immediately after the order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is placed.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-SE">
                <a:latin typeface="IBM Plex Sans"/>
                <a:ea typeface="IBM Plex Sans"/>
                <a:cs typeface="IBM Plex Sans"/>
                <a:sym typeface="IBM Plex Sans"/>
              </a:rPr>
              <a:t>This process reduces delays, enhances security, and ensures accurate processing</a:t>
            </a:r>
            <a:r>
              <a:rPr lang="sv-SE"/>
              <a:t>.</a:t>
            </a:r>
            <a:endParaRPr/>
          </a:p>
        </p:txBody>
      </p:sp>
      <p:pic>
        <p:nvPicPr>
          <p:cNvPr id="192" name="Google Shape;192;g3566017191e_0_72"/>
          <p:cNvPicPr preferRelativeResize="0"/>
          <p:nvPr/>
        </p:nvPicPr>
        <p:blipFill rotWithShape="1">
          <a:blip r:embed="rId4">
            <a:alphaModFix/>
          </a:blip>
          <a:srcRect b="-20" l="0" r="0" t="0"/>
          <a:stretch/>
        </p:blipFill>
        <p:spPr>
          <a:xfrm>
            <a:off x="419700" y="987425"/>
            <a:ext cx="3252199" cy="3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66017191e_0_94"/>
          <p:cNvSpPr txBox="1"/>
          <p:nvPr>
            <p:ph idx="1" type="body"/>
          </p:nvPr>
        </p:nvSpPr>
        <p:spPr>
          <a:xfrm>
            <a:off x="534350" y="1563700"/>
            <a:ext cx="2894700" cy="257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-287748" lvl="0" marL="457200" rtl="0" algn="l">
              <a:lnSpc>
                <a:spcPct val="164000"/>
              </a:lnSpc>
              <a:spcBef>
                <a:spcPts val="2400"/>
              </a:spcBef>
              <a:spcAft>
                <a:spcPts val="0"/>
              </a:spcAft>
              <a:buSzPct val="100000"/>
              <a:buChar char="●"/>
            </a:pPr>
            <a:r>
              <a:rPr lang="sv-SE" sz="3725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sv-SE" sz="5500">
                <a:latin typeface="Arial"/>
                <a:ea typeface="Arial"/>
                <a:cs typeface="Arial"/>
                <a:sym typeface="Arial"/>
              </a:rPr>
              <a:t>ango supports interest-free installment payments through services like Klarna and Scalapay.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5500">
                <a:latin typeface="Arial"/>
                <a:ea typeface="Arial"/>
                <a:cs typeface="Arial"/>
                <a:sym typeface="Arial"/>
              </a:rPr>
              <a:t>Available only in certain countries, such as Spain.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5500">
                <a:latin typeface="Arial"/>
                <a:ea typeface="Arial"/>
                <a:cs typeface="Arial"/>
                <a:sym typeface="Arial"/>
              </a:rPr>
              <a:t>Minimum order value for installments: €70.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66017191e_0_94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2800">
                <a:latin typeface="IBM Plex Sans"/>
                <a:ea typeface="IBM Plex Sans"/>
                <a:cs typeface="IBM Plex Sans"/>
                <a:sym typeface="IBM Plex Sans"/>
              </a:rPr>
              <a:t>Installment Payment Options</a:t>
            </a:r>
            <a:endParaRPr b="1" sz="3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0" name="Google Shape;200;g3566017191e_0_94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1" name="Google Shape;201;g3566017191e_0_94"/>
          <p:cNvSpPr txBox="1"/>
          <p:nvPr/>
        </p:nvSpPr>
        <p:spPr>
          <a:xfrm>
            <a:off x="3563550" y="987425"/>
            <a:ext cx="2664600" cy="30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sv-SE">
                <a:solidFill>
                  <a:schemeClr val="dk1"/>
                </a:solidFill>
              </a:rPr>
              <a:t>Benefits </a:t>
            </a:r>
            <a:r>
              <a:rPr lang="sv-SE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Allows customers to spread costs across multiple payments without added fees.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Encourages higher-value purchases while maintaining affordability.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3566017191e_0_94"/>
          <p:cNvSpPr txBox="1"/>
          <p:nvPr/>
        </p:nvSpPr>
        <p:spPr>
          <a:xfrm>
            <a:off x="6650600" y="1569000"/>
            <a:ext cx="2493300" cy="144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62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Installment services are integrated into the checkout for qualifying purchases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g3566017191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66017191e_0_109"/>
          <p:cNvSpPr txBox="1"/>
          <p:nvPr>
            <p:ph idx="1" type="body"/>
          </p:nvPr>
        </p:nvSpPr>
        <p:spPr>
          <a:xfrm>
            <a:off x="647700" y="987425"/>
            <a:ext cx="4993500" cy="39429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Mango is committed to protecting customer payment data with industry-standard security practices: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sv-SE"/>
              <a:t>PCI DSS compliance ensures safe handling of card information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sv-SE"/>
              <a:t>SSL encryption protects sensitive data during online transactions.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Security features are constantly updated to match new threats and ensure trust.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No card data is stored without user consent, and all saved data is encrypted.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/>
              <a:t>yes, enhances security, and ensures accurate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66017191e_0_109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2800">
                <a:latin typeface="IBM Plex Sans"/>
                <a:ea typeface="IBM Plex Sans"/>
                <a:cs typeface="IBM Plex Sans"/>
                <a:sym typeface="IBM Plex Sans"/>
              </a:rPr>
              <a:t>Payment Security Infrastructure</a:t>
            </a:r>
            <a:endParaRPr sz="3600"/>
          </a:p>
        </p:txBody>
      </p:sp>
      <p:sp>
        <p:nvSpPr>
          <p:cNvPr id="211" name="Google Shape;211;g3566017191e_0_10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12" name="Google Shape;212;g3566017191e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4075" y="0"/>
            <a:ext cx="2747650" cy="45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566017191e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66017191e_0_121"/>
          <p:cNvSpPr txBox="1"/>
          <p:nvPr>
            <p:ph idx="1" type="body"/>
          </p:nvPr>
        </p:nvSpPr>
        <p:spPr>
          <a:xfrm>
            <a:off x="647700" y="987425"/>
            <a:ext cx="7848600" cy="34560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2300"/>
              <a:t>Mango takes active steps to prevent unauthorized purchases and fraud:</a:t>
            </a:r>
            <a:endParaRPr sz="2300"/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IBM Plex Sans"/>
              <a:buChar char="●"/>
            </a:pPr>
            <a:r>
              <a:rPr lang="sv-SE" sz="1900"/>
              <a:t>Monitors for suspicious activity across its platforms.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IBM Plex Sans"/>
              <a:buChar char="●"/>
            </a:pPr>
            <a:r>
              <a:rPr lang="sv-SE" sz="1900"/>
              <a:t>Advises customers to: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sv-SE" sz="1900"/>
              <a:t>Avoid unofficial websites or suspicious links.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sv-SE" sz="1900"/>
              <a:t>Only use secure Wi-Fi connections when making purchases.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sv-SE" sz="1900"/>
              <a:t>Keep mobile apps and browsers up-to-date for maximum compatibility and security.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IBM Plex Sans"/>
              <a:buChar char="●"/>
            </a:pPr>
            <a:r>
              <a:rPr lang="sv-SE" sz="1900"/>
              <a:t>In case of suspicious activity, customers are urged to report it immediately.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78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566017191e_0_121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3000">
                <a:latin typeface="IBM Plex Sans"/>
                <a:ea typeface="IBM Plex Sans"/>
                <a:cs typeface="IBM Plex Sans"/>
                <a:sym typeface="IBM Plex Sans"/>
              </a:rPr>
              <a:t>Fraud Prevention &amp; Customer Safety Tips</a:t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1" name="Google Shape;221;g3566017191e_0_12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22" name="Google Shape;222;g3566017191e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