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88150" cy="100203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Light"/>
      <p:regular r:id="rId21"/>
      <p:bold r:id="rId22"/>
      <p:italic r:id="rId23"/>
      <p:boldItalic r:id="rId24"/>
    </p:embeddedFont>
    <p:embeddedFont>
      <p:font typeface="IBM Plex Sans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gnPGlOVxOC30Lrco/j/9DuXHc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22" Type="http://schemas.openxmlformats.org/officeDocument/2006/relationships/font" Target="fonts/IBMPlexSansLight-bold.fntdata"/><Relationship Id="rId21" Type="http://schemas.openxmlformats.org/officeDocument/2006/relationships/font" Target="fonts/IBMPlexSansLight-regular.fntdata"/><Relationship Id="rId24" Type="http://schemas.openxmlformats.org/officeDocument/2006/relationships/font" Target="fonts/IBMPlexSansLight-boldItalic.fntdata"/><Relationship Id="rId23" Type="http://schemas.openxmlformats.org/officeDocument/2006/relationships/font" Target="fonts/IBMPlex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.fntdata"/><Relationship Id="rId25" Type="http://schemas.openxmlformats.org/officeDocument/2006/relationships/font" Target="fonts/IBMPlexSansMedium-regular.fntdata"/><Relationship Id="rId28" Type="http://schemas.openxmlformats.org/officeDocument/2006/relationships/font" Target="fonts/IBMPlexSansMedium-boldItalic.fntdata"/><Relationship Id="rId27" Type="http://schemas.openxmlformats.org/officeDocument/2006/relationships/font" Target="fonts/IBMPlex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19" Type="http://schemas.openxmlformats.org/officeDocument/2006/relationships/font" Target="fonts/IBMPlexSans-italic.fntdata"/><Relationship Id="rId1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66017191e_0_10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566017191e_0_10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566017191e_0_109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66017191e_0_3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566017191e_0_3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566017191e_0_3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66017191e_0_5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66017191e_0_5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566017191e_0_5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6017191e_0_143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566017191e_0_143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3566017191e_0_143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66017191e_0_7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566017191e_0_7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3566017191e_0_7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7d9223a9_0_18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f7d9223a9_0_18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35f7d9223a9_0_18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66017191e_0_9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566017191e_0_9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3566017191e_0_94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7d9223a9_0_4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5f7d9223a9_0_4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35f7d9223a9_0_4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" name="Google Shape;23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" name="Google Shape;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56" name="Google Shape;5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0" name="Google Shape;60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6" name="Google Shape;66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8" name="Google Shape;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616750" y="1171400"/>
            <a:ext cx="40626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b="1" lang="sv-SE" sz="4800">
                <a:latin typeface="Arial"/>
                <a:ea typeface="Arial"/>
                <a:cs typeface="Arial"/>
                <a:sym typeface="Arial"/>
              </a:rPr>
              <a:t>salesforce Guide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831004" y="3055700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 sz="1700"/>
              <a:t>Mango CRM Platform</a:t>
            </a:r>
            <a:endParaRPr sz="2700"/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875" y="444342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66017191e_0_109"/>
          <p:cNvSpPr txBox="1"/>
          <p:nvPr>
            <p:ph idx="1" type="body"/>
          </p:nvPr>
        </p:nvSpPr>
        <p:spPr>
          <a:xfrm>
            <a:off x="217875" y="1253075"/>
            <a:ext cx="49935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Check Omnichannel status regularly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Don’t reply if not needed—use Close properly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Always check Customer History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Escalate/request only when necessary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Rephrase when closing related cases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Don’t contact teams out of your scope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💬 Example: Don’t contact stores directly if it’s not in protocol. Always follow the flow.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g3566017191e_0_109"/>
          <p:cNvSpPr txBox="1"/>
          <p:nvPr>
            <p:ph type="title"/>
          </p:nvPr>
        </p:nvSpPr>
        <p:spPr>
          <a:xfrm>
            <a:off x="646577" y="376250"/>
            <a:ext cx="413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 Tips for Smart Salesforce Work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9" name="Google Shape;229;g3566017191e_0_10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30" name="Google Shape;230;g3566017191e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075" y="0"/>
            <a:ext cx="2747650" cy="45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566017191e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237" name="Google Shape;237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8" name="Google Shape;238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646580" y="376238"/>
            <a:ext cx="424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5704353" y="987424"/>
            <a:ext cx="32121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p2"/>
          <p:cNvSpPr txBox="1"/>
          <p:nvPr>
            <p:ph idx="2" type="body"/>
          </p:nvPr>
        </p:nvSpPr>
        <p:spPr>
          <a:xfrm>
            <a:off x="215900" y="376250"/>
            <a:ext cx="4947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"/>
              <a:buFont typeface="Arial"/>
              <a:buNone/>
            </a:pPr>
            <a:r>
              <a:rPr b="1" lang="sv-SE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848"/>
              <a:buFont typeface="Arial"/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Welcome to Salesforce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Who Uses Salesforce Understanding Omnichannel &amp; Case Load System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Case Actions – When to Use Resolve or Close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Escalation vs Request Split Feature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Customer History Panel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Pro Tips for Smart Salesforce Work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340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66017191e_0_31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Welcome to Salesforce</a:t>
            </a:r>
            <a:endParaRPr b="1" sz="33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g3566017191e_0_3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59" name="Google Shape;159;g3566017191e_0_31"/>
          <p:cNvSpPr txBox="1"/>
          <p:nvPr>
            <p:ph idx="4294967295" type="body"/>
          </p:nvPr>
        </p:nvSpPr>
        <p:spPr>
          <a:xfrm>
            <a:off x="3916300" y="866150"/>
            <a:ext cx="52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0181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53"/>
              <a:buChar char="●"/>
            </a:pPr>
            <a:r>
              <a:rPr lang="sv-SE" sz="1540"/>
              <a:t>Salesforce is the main tool used across all Mango Contact Centers to manage customer interactions.</a:t>
            </a:r>
            <a:endParaRPr sz="1540"/>
          </a:p>
          <a:p>
            <a:pPr indent="-30181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53"/>
              <a:buChar char="●"/>
            </a:pPr>
            <a:r>
              <a:rPr lang="sv-SE" sz="1540"/>
              <a:t>It helps agents handle:Emails</a:t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40"/>
              <a:t>	•	Chats</a:t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40"/>
              <a:t>	•	Phone calls</a:t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40"/>
              <a:t>	•	Social media messages</a:t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540"/>
              <a:t>💡 Why it’s important:</a:t>
            </a:r>
            <a:endParaRPr b="1" sz="154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40"/>
              <a:t>It tracks all customer history, assigns tasks smartly, and makes sure no message is missed. It keeps everything in one place—clean, fast, and easy.</a:t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40"/>
          </a:p>
        </p:txBody>
      </p:sp>
      <p:pic>
        <p:nvPicPr>
          <p:cNvPr id="160" name="Google Shape;160;g3566017191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6017191e_0_5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4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Who Uses Salesforce – Roles &amp; Responsibilities</a:t>
            </a:r>
            <a:endParaRPr b="1" sz="35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g3566017191e_0_5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8" name="Google Shape;168;g3566017191e_0_52"/>
          <p:cNvSpPr txBox="1"/>
          <p:nvPr/>
        </p:nvSpPr>
        <p:spPr>
          <a:xfrm>
            <a:off x="511725" y="1107175"/>
            <a:ext cx="8119500" cy="3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👤 </a:t>
            </a:r>
            <a:r>
              <a:rPr b="1" lang="sv-SE" sz="1500">
                <a:solidFill>
                  <a:schemeClr val="dk1"/>
                </a:solidFill>
              </a:rPr>
              <a:t>Agents:</a:t>
            </a:r>
            <a:r>
              <a:rPr lang="sv-SE" sz="1500">
                <a:solidFill>
                  <a:schemeClr val="dk1"/>
                </a:solidFill>
              </a:rPr>
              <a:t> Handle cases, respond to customers, send escalations or requests.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👩‍💼 </a:t>
            </a:r>
            <a:r>
              <a:rPr b="1" lang="sv-SE" sz="1500">
                <a:solidFill>
                  <a:schemeClr val="dk1"/>
                </a:solidFill>
              </a:rPr>
              <a:t>Team Leaders:</a:t>
            </a:r>
            <a:r>
              <a:rPr lang="sv-SE" sz="1500">
                <a:solidFill>
                  <a:schemeClr val="dk1"/>
                </a:solidFill>
              </a:rPr>
              <a:t> Oversee performance, assist in complex or escalated cases.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🏢 </a:t>
            </a:r>
            <a:r>
              <a:rPr b="1" lang="sv-SE" sz="1500">
                <a:solidFill>
                  <a:schemeClr val="dk1"/>
                </a:solidFill>
              </a:rPr>
              <a:t>Internal Teams:</a:t>
            </a:r>
            <a:r>
              <a:rPr lang="sv-SE" sz="1500">
                <a:solidFill>
                  <a:schemeClr val="dk1"/>
                </a:solidFill>
              </a:rPr>
              <a:t> Like Billing or Online Ops—receive escalations when agent support isn’t enough.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🔄 </a:t>
            </a:r>
            <a:r>
              <a:rPr b="1" lang="sv-SE" sz="1500">
                <a:solidFill>
                  <a:schemeClr val="dk1"/>
                </a:solidFill>
              </a:rPr>
              <a:t>Omnichannel:</a:t>
            </a:r>
            <a:r>
              <a:rPr lang="sv-SE" sz="1500">
                <a:solidFill>
                  <a:schemeClr val="dk1"/>
                </a:solidFill>
              </a:rPr>
              <a:t> The tool that distributes cases automatically.It decides </a:t>
            </a:r>
            <a:r>
              <a:rPr b="1" lang="sv-SE" sz="1500">
                <a:solidFill>
                  <a:schemeClr val="dk1"/>
                </a:solidFill>
              </a:rPr>
              <a:t>who gets what</a:t>
            </a:r>
            <a:r>
              <a:rPr lang="sv-SE" sz="1500">
                <a:solidFill>
                  <a:schemeClr val="dk1"/>
                </a:solidFill>
              </a:rPr>
              <a:t> based on agent availability, skills, and case priority.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9" name="Google Shape;169;g3566017191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6017191e_0_143"/>
          <p:cNvSpPr txBox="1"/>
          <p:nvPr>
            <p:ph idx="1" type="body"/>
          </p:nvPr>
        </p:nvSpPr>
        <p:spPr>
          <a:xfrm>
            <a:off x="646575" y="1167325"/>
            <a:ext cx="4375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sv-SE" sz="1800"/>
              <a:t>Text: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6000"/>
              <a:t>⚙️ Omnichannel Status = Case Flow Control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6000"/>
              <a:t>	•	</a:t>
            </a:r>
            <a:r>
              <a:rPr lang="sv-SE" sz="6000"/>
              <a:t>Available → Active for Email + Chat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6000"/>
              <a:t>	•	Available Phone → Only Phone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6000"/>
              <a:t>	•	Busy / Away → No cases assigned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6000"/>
              <a:t>📊 Case Load Points: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6000"/>
              <a:t>	•	</a:t>
            </a:r>
            <a:r>
              <a:rPr lang="sv-SE" sz="6000"/>
              <a:t>1 Email = 6 points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6000"/>
              <a:t>	•	1 Chat = 2 points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6000"/>
              <a:t>	•	Phone = 1 at a time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6000"/>
              <a:t>Limit: 8 points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294"/>
              <a:buNone/>
            </a:pPr>
            <a:r>
              <a:t/>
            </a:r>
            <a:endParaRPr b="1" sz="6000"/>
          </a:p>
        </p:txBody>
      </p:sp>
      <p:sp>
        <p:nvSpPr>
          <p:cNvPr id="176" name="Google Shape;176;g3566017191e_0_143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 Omnichannel &amp; Case Load System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7" name="Google Shape;177;g3566017191e_0_143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8" name="Google Shape;178;g3566017191e_0_143"/>
          <p:cNvSpPr txBox="1"/>
          <p:nvPr/>
        </p:nvSpPr>
        <p:spPr>
          <a:xfrm>
            <a:off x="4694325" y="28907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💬</a:t>
            </a:r>
            <a:r>
              <a:rPr b="1"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might get: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•	</a:t>
            </a:r>
            <a:r>
              <a:rPr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email + 1 chat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•	3 chats + 1 phone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•	Or just 4 chats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g3566017191e_0_143"/>
          <p:cNvSpPr txBox="1"/>
          <p:nvPr/>
        </p:nvSpPr>
        <p:spPr>
          <a:xfrm>
            <a:off x="317825" y="4443425"/>
            <a:ext cx="632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⚠️ Don’t forget to set the correct status when returning from breaks!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66017191e_0_7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24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Case Actions – When to Use Resolve or Close</a:t>
            </a:r>
            <a:endParaRPr b="1" sz="24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6" name="Google Shape;186;g3566017191e_0_7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7" name="Google Shape;187;g3566017191e_0_72"/>
          <p:cNvSpPr txBox="1"/>
          <p:nvPr/>
        </p:nvSpPr>
        <p:spPr>
          <a:xfrm>
            <a:off x="1135400" y="1080675"/>
            <a:ext cx="751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8" name="Google Shape;188;g3566017191e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566017191e_0_72"/>
          <p:cNvSpPr txBox="1"/>
          <p:nvPr/>
        </p:nvSpPr>
        <p:spPr>
          <a:xfrm>
            <a:off x="328225" y="987425"/>
            <a:ext cx="43191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🟢 </a:t>
            </a:r>
            <a:r>
              <a:rPr b="1" lang="sv-SE" sz="1500">
                <a:solidFill>
                  <a:schemeClr val="dk1"/>
                </a:solidFill>
              </a:rPr>
              <a:t>RESOLVE</a:t>
            </a:r>
            <a:r>
              <a:rPr lang="sv-SE" sz="1500">
                <a:solidFill>
                  <a:schemeClr val="dk1"/>
                </a:solidFill>
              </a:rPr>
              <a:t> = You already replied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solidFill>
                  <a:schemeClr val="dk1"/>
                </a:solidFill>
              </a:rPr>
              <a:t>Use when: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When we provide information about an inquiry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We inform them that their inquiry is pending with another department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We respond that we cannot help or do not have the requested information (such as certain measurements, for example)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g3566017191e_0_72"/>
          <p:cNvSpPr txBox="1"/>
          <p:nvPr/>
        </p:nvSpPr>
        <p:spPr>
          <a:xfrm>
            <a:off x="5050100" y="1080663"/>
            <a:ext cx="4169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🔴 </a:t>
            </a:r>
            <a:r>
              <a:rPr b="1" lang="sv-SE" sz="1500">
                <a:solidFill>
                  <a:schemeClr val="dk1"/>
                </a:solidFill>
              </a:rPr>
              <a:t>CLOSE</a:t>
            </a:r>
            <a:r>
              <a:rPr lang="sv-SE" sz="1500">
                <a:solidFill>
                  <a:schemeClr val="dk1"/>
                </a:solidFill>
              </a:rPr>
              <a:t> = No reply needed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solidFill>
                  <a:schemeClr val="dk1"/>
                </a:solidFill>
              </a:rPr>
              <a:t>Use when: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Customer says “Thanks”, issue solved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It’s a duplicated case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The protocol says to close it directly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solidFill>
                  <a:schemeClr val="dk1"/>
                </a:solidFill>
              </a:rPr>
              <a:t>💡 Tip: If you close a case, don’t forget the </a:t>
            </a:r>
            <a:r>
              <a:rPr b="1" lang="sv-SE" sz="1500">
                <a:solidFill>
                  <a:schemeClr val="dk1"/>
                </a:solidFill>
              </a:rPr>
              <a:t>Close Reason</a:t>
            </a:r>
            <a:r>
              <a:rPr lang="sv-SE" sz="1500">
                <a:solidFill>
                  <a:schemeClr val="dk1"/>
                </a:solidFill>
              </a:rPr>
              <a:t>!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7d9223a9_0_18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sv-SE" sz="24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Escalation vs Request – What’s the Difference?</a:t>
            </a:r>
            <a:endParaRPr b="1" sz="24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7" name="Google Shape;197;g35f7d9223a9_0_1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8" name="Google Shape;198;g35f7d9223a9_0_18"/>
          <p:cNvSpPr txBox="1"/>
          <p:nvPr/>
        </p:nvSpPr>
        <p:spPr>
          <a:xfrm>
            <a:off x="1135400" y="1080675"/>
            <a:ext cx="751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9" name="Google Shape;199;g35f7d9223a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5f7d9223a9_0_18"/>
          <p:cNvSpPr txBox="1"/>
          <p:nvPr/>
        </p:nvSpPr>
        <p:spPr>
          <a:xfrm>
            <a:off x="4017800" y="933425"/>
            <a:ext cx="4910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📨 </a:t>
            </a:r>
            <a:r>
              <a:rPr b="1" lang="sv-SE" sz="1500">
                <a:solidFill>
                  <a:schemeClr val="dk1"/>
                </a:solidFill>
              </a:rPr>
              <a:t>Request</a:t>
            </a:r>
            <a:r>
              <a:rPr lang="sv-SE" sz="1500">
                <a:solidFill>
                  <a:schemeClr val="dk1"/>
                </a:solidFill>
              </a:rPr>
              <a:t> = Sent outside Mango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Example: Ask a store to hold an item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Needs classification + external contact info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🔺 </a:t>
            </a:r>
            <a:r>
              <a:rPr b="1" lang="sv-SE" sz="1500">
                <a:solidFill>
                  <a:schemeClr val="dk1"/>
                </a:solidFill>
              </a:rPr>
              <a:t>Escalation</a:t>
            </a:r>
            <a:r>
              <a:rPr lang="sv-SE" sz="1500">
                <a:solidFill>
                  <a:schemeClr val="dk1"/>
                </a:solidFill>
              </a:rPr>
              <a:t> = Sent internally to Mango teams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Example: Billing error → goes to Billing team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Add all needed info &amp; internal notes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💡 Always check if a request/escalation already exists (check the History Panel) before creating a new one.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1" name="Google Shape;201;g35f7d9223a9_0_18"/>
          <p:cNvPicPr preferRelativeResize="0"/>
          <p:nvPr/>
        </p:nvPicPr>
        <p:blipFill rotWithShape="1">
          <a:blip r:embed="rId4">
            <a:alphaModFix/>
          </a:blip>
          <a:srcRect b="-20" l="0" r="0" t="0"/>
          <a:stretch/>
        </p:blipFill>
        <p:spPr>
          <a:xfrm>
            <a:off x="419700" y="987425"/>
            <a:ext cx="3252199" cy="3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66017191e_0_94"/>
          <p:cNvSpPr txBox="1"/>
          <p:nvPr>
            <p:ph idx="1" type="body"/>
          </p:nvPr>
        </p:nvSpPr>
        <p:spPr>
          <a:xfrm>
            <a:off x="-94375" y="1286550"/>
            <a:ext cx="3598500" cy="25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🧩 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Split Feature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When the customer asks about 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2+ topics in one message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You can split the case into 2 cases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Only the 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original case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can be split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/>
          </a:p>
        </p:txBody>
      </p:sp>
      <p:sp>
        <p:nvSpPr>
          <p:cNvPr id="208" name="Google Shape;208;g3566017191e_0_94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Split Feature </a:t>
            </a:r>
            <a:endParaRPr b="1" sz="39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9" name="Google Shape;209;g3566017191e_0_9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10" name="Google Shape;210;g3566017191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566017191e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900" y="1347808"/>
            <a:ext cx="5487400" cy="26630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7d9223a9_0_4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Customer History Panel</a:t>
            </a:r>
            <a:endParaRPr b="1" sz="39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g35f7d9223a9_0_4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9" name="Google Shape;219;g35f7d9223a9_0_42"/>
          <p:cNvSpPr txBox="1"/>
          <p:nvPr/>
        </p:nvSpPr>
        <p:spPr>
          <a:xfrm>
            <a:off x="466250" y="987425"/>
            <a:ext cx="4812600" cy="4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🕵️‍♀️ Customer History Panel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Found at the bottom of the case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Shows previous contacts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color-coded: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Blue = Open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White = Resolved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Red = Closed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Green = Active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💡 Use this panel before answering or closing a case.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2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0" name="Google Shape;220;g35f7d9223a9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5f7d9223a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375" y="1434556"/>
            <a:ext cx="5402625" cy="27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