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88150" cy="10020300"/>
  <p:embeddedFontLst>
    <p:embeddedFont>
      <p:font typeface="IBM Plex Sans"/>
      <p:regular r:id="rId17"/>
      <p:bold r:id="rId18"/>
      <p:italic r:id="rId19"/>
      <p:boldItalic r:id="rId20"/>
    </p:embeddedFont>
    <p:embeddedFont>
      <p:font typeface="IBM Plex Sans Light"/>
      <p:regular r:id="rId21"/>
      <p:bold r:id="rId22"/>
      <p:italic r:id="rId23"/>
      <p:boldItalic r:id="rId24"/>
    </p:embeddedFont>
    <p:embeddedFont>
      <p:font typeface="IBM Plex Sans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PCbnFqhIBDrocefLCJdpMMNlC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Italic.fntdata"/><Relationship Id="rId22" Type="http://schemas.openxmlformats.org/officeDocument/2006/relationships/font" Target="fonts/IBMPlexSansLight-bold.fntdata"/><Relationship Id="rId21" Type="http://schemas.openxmlformats.org/officeDocument/2006/relationships/font" Target="fonts/IBMPlexSansLight-regular.fntdata"/><Relationship Id="rId24" Type="http://schemas.openxmlformats.org/officeDocument/2006/relationships/font" Target="fonts/IBMPlexSansLight-boldItalic.fntdata"/><Relationship Id="rId23" Type="http://schemas.openxmlformats.org/officeDocument/2006/relationships/font" Target="fonts/IBMPlexSa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bold.fntdata"/><Relationship Id="rId25" Type="http://schemas.openxmlformats.org/officeDocument/2006/relationships/font" Target="fonts/IBMPlexSansMedium-regular.fntdata"/><Relationship Id="rId28" Type="http://schemas.openxmlformats.org/officeDocument/2006/relationships/font" Target="fonts/IBMPlexSansMedium-boldItalic.fntdata"/><Relationship Id="rId27" Type="http://schemas.openxmlformats.org/officeDocument/2006/relationships/font" Target="fonts/IBMPlexSans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regular.fntdata"/><Relationship Id="rId16" Type="http://schemas.openxmlformats.org/officeDocument/2006/relationships/slide" Target="slides/slide11.xml"/><Relationship Id="rId19" Type="http://schemas.openxmlformats.org/officeDocument/2006/relationships/font" Target="fonts/IBMPlexSans-italic.fntdata"/><Relationship Id="rId1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6799957e5_0_5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356799957e5_0_5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13006e1c1_0_7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613006e1c1_0_7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672de9663_0_1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672de9663_0_1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5672de9663_0_19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672de9663_0_3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5672de9663_0_3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5672de9663_0_3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3006e1c1_0_17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613006e1c1_0_17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6799957e5_0_2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56799957e5_0_2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6799957e5_0_4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56799957e5_0_4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56799957e5_0_4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5fe35844b_0_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45fe35844b_0_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1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7" name="Google Shape;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3" name="Google Shape;43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9" name="Google Shape;49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8" name="Google Shape;58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0" name="Google Shape;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4" name="Google Shape;64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6" name="Google Shape;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616750" y="1171400"/>
            <a:ext cx="58992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b="1" lang="sv-SE" sz="4800">
                <a:latin typeface="IBM Plex Sans"/>
                <a:ea typeface="IBM Plex Sans"/>
                <a:cs typeface="IBM Plex Sans"/>
                <a:sym typeface="IBM Plex Sans"/>
              </a:rPr>
              <a:t>Delivery Costs and Timeline</a:t>
            </a:r>
            <a:endParaRPr b="1" sz="4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v-SE"/>
              <a:t>How to bring us forward!</a:t>
            </a:r>
            <a:endParaRPr/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1100" y="444342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6799957e5_0_5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27" name="Google Shape;227;g356799957e5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56799957e5_0_59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9" name="Google Shape;229;g356799957e5_0_59"/>
          <p:cNvSpPr txBox="1"/>
          <p:nvPr>
            <p:ph type="title"/>
          </p:nvPr>
        </p:nvSpPr>
        <p:spPr>
          <a:xfrm>
            <a:off x="321939" y="214412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 Summary &amp; Reminders</a:t>
            </a:r>
            <a:endParaRPr/>
          </a:p>
        </p:txBody>
      </p:sp>
      <p:sp>
        <p:nvSpPr>
          <p:cNvPr id="230" name="Google Shape;230;g356799957e5_0_59"/>
          <p:cNvSpPr txBox="1"/>
          <p:nvPr>
            <p:ph idx="1" type="body"/>
          </p:nvPr>
        </p:nvSpPr>
        <p:spPr>
          <a:xfrm>
            <a:off x="321950" y="879475"/>
            <a:ext cx="824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Always confirm the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correct site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 (Mango.com or Mangooutlet.com)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🔹 Use checkout info and Help section as the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official source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🔹 Escalate only after verifying with the website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🔹 Communicate clearly: base your replies on the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customer's actual purchase path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3636"/>
              <a:buNone/>
            </a:pPr>
            <a:r>
              <a:t/>
            </a:r>
            <a:endParaRPr b="1" sz="1100"/>
          </a:p>
        </p:txBody>
      </p:sp>
      <p:sp>
        <p:nvSpPr>
          <p:cNvPr id="231" name="Google Shape;231;g356799957e5_0_59"/>
          <p:cNvSpPr txBox="1"/>
          <p:nvPr/>
        </p:nvSpPr>
        <p:spPr>
          <a:xfrm>
            <a:off x="104325" y="3731250"/>
            <a:ext cx="858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237" name="Google Shape;237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April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38" name="Google Shape;238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7" name="Google Shape;14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2955275" y="1890850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Delivery Costs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3613006e1c1_0_7"/>
          <p:cNvPicPr preferRelativeResize="0"/>
          <p:nvPr/>
        </p:nvPicPr>
        <p:blipFill rotWithShape="1">
          <a:blip r:embed="rId3">
            <a:alphaModFix/>
          </a:blip>
          <a:srcRect b="0" l="5365" r="5356" t="0"/>
          <a:stretch/>
        </p:blipFill>
        <p:spPr>
          <a:xfrm>
            <a:off x="68400" y="0"/>
            <a:ext cx="3790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613006e1c1_0_7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56" name="Google Shape;156;g3613006e1c1_0_7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7" name="Google Shape;157;g3613006e1c1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613006e1c1_0_7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9" name="Google Shape;159;g3613006e1c1_0_7"/>
          <p:cNvSpPr txBox="1"/>
          <p:nvPr/>
        </p:nvSpPr>
        <p:spPr>
          <a:xfrm>
            <a:off x="4214800" y="1409000"/>
            <a:ext cx="4351200" cy="30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solidFill>
                  <a:schemeClr val="dk1"/>
                </a:solidFill>
              </a:rPr>
              <a:t>Costs vary based 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Shipping method</a:t>
            </a:r>
            <a:r>
              <a:rPr lang="sv-SE" sz="1100">
                <a:solidFill>
                  <a:schemeClr val="dk1"/>
                </a:solidFill>
              </a:rPr>
              <a:t>: standard, express, urgent, 24h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Destination country or region</a:t>
            </a:r>
            <a:br>
              <a:rPr b="1" lang="sv-SE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Which website</a:t>
            </a:r>
            <a:r>
              <a:rPr lang="sv-SE" sz="1100">
                <a:solidFill>
                  <a:schemeClr val="dk1"/>
                </a:solidFill>
              </a:rPr>
              <a:t> was used (Mango.com or Mangooutlet.com)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chemeClr val="dk1"/>
                </a:solidFill>
              </a:rPr>
              <a:t>❗ Always confirm the shipping country selected at checkout.</a:t>
            </a:r>
            <a:br>
              <a:rPr lang="sv-SE" sz="1100">
                <a:solidFill>
                  <a:schemeClr val="dk1"/>
                </a:solidFill>
              </a:rPr>
            </a:br>
            <a:r>
              <a:rPr lang="sv-SE" sz="1100">
                <a:solidFill>
                  <a:schemeClr val="dk1"/>
                </a:solidFill>
              </a:rPr>
              <a:t> 🔄 Check the website frequently—rates can change!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g3613006e1c1_0_7"/>
          <p:cNvSpPr txBox="1"/>
          <p:nvPr/>
        </p:nvSpPr>
        <p:spPr>
          <a:xfrm>
            <a:off x="4101500" y="879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>
                <a:solidFill>
                  <a:schemeClr val="dk1"/>
                </a:solidFill>
              </a:rPr>
              <a:t>What Affects Delivery Costs?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72de9663_0_19"/>
          <p:cNvSpPr txBox="1"/>
          <p:nvPr>
            <p:ph idx="1" type="body"/>
          </p:nvPr>
        </p:nvSpPr>
        <p:spPr>
          <a:xfrm>
            <a:off x="646579" y="1460525"/>
            <a:ext cx="50949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Free shipping is typically offered when: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The order exceeds a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minimum value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 (threshold varies by country)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Delivery is to a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collection point (drop point)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Mango store</a:t>
            </a:r>
            <a:br>
              <a:rPr b="1" lang="sv-SE" sz="4400">
                <a:latin typeface="Arial"/>
                <a:ea typeface="Arial"/>
                <a:cs typeface="Arial"/>
                <a:sym typeface="Arial"/>
              </a:rPr>
            </a:b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Drop point: lower cost to encourage sustainable delivery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Store pickup: always free and allows for quicker, low-cost handling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Exceptions: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Express, urgent, and 24h deliveries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 are usually never free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Promotional codes apply to items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, not shipping fees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Gift cards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 cover the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entire order total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, including shipping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/>
          </a:p>
        </p:txBody>
      </p:sp>
      <p:sp>
        <p:nvSpPr>
          <p:cNvPr id="167" name="Google Shape;167;g35672de9663_0_19"/>
          <p:cNvSpPr txBox="1"/>
          <p:nvPr>
            <p:ph type="title"/>
          </p:nvPr>
        </p:nvSpPr>
        <p:spPr>
          <a:xfrm>
            <a:off x="646573" y="376250"/>
            <a:ext cx="5185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Free Shipping – When Is It Available?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8" name="Google Shape;168;g35672de9663_0_1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9" name="Google Shape;169;g35672de9663_0_19"/>
          <p:cNvSpPr/>
          <p:nvPr>
            <p:ph idx="2" type="pic"/>
          </p:nvPr>
        </p:nvSpPr>
        <p:spPr>
          <a:xfrm>
            <a:off x="6372300" y="0"/>
            <a:ext cx="2771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g35672de9663_0_19"/>
          <p:cNvSpPr/>
          <p:nvPr>
            <p:ph idx="3" type="pic"/>
          </p:nvPr>
        </p:nvSpPr>
        <p:spPr>
          <a:xfrm>
            <a:off x="7748587" y="4734333"/>
            <a:ext cx="1167000" cy="191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71" name="Google Shape;171;g35672de9663_0_19"/>
          <p:cNvPicPr preferRelativeResize="0"/>
          <p:nvPr/>
        </p:nvPicPr>
        <p:blipFill rotWithShape="1">
          <a:blip r:embed="rId3">
            <a:alphaModFix/>
          </a:blip>
          <a:srcRect b="0" l="11143" r="11149" t="0"/>
          <a:stretch/>
        </p:blipFill>
        <p:spPr>
          <a:xfrm>
            <a:off x="6374649" y="0"/>
            <a:ext cx="2771700" cy="5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72de9663_0_31"/>
          <p:cNvSpPr txBox="1"/>
          <p:nvPr>
            <p:ph type="title"/>
          </p:nvPr>
        </p:nvSpPr>
        <p:spPr>
          <a:xfrm>
            <a:off x="646577" y="376250"/>
            <a:ext cx="4396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Cost Disputes &amp; Shipping Policy Limitations</a:t>
            </a:r>
            <a:endParaRPr b="1" sz="30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g35672de9663_0_3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9" name="Google Shape;179;g35672de9663_0_31"/>
          <p:cNvSpPr txBox="1"/>
          <p:nvPr>
            <p:ph idx="1" type="body"/>
          </p:nvPr>
        </p:nvSpPr>
        <p:spPr>
          <a:xfrm>
            <a:off x="449900" y="1886125"/>
            <a:ext cx="5125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Each order is processed separately—</a:t>
            </a: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orders can't be grouped</a:t>
            </a:r>
            <a:br>
              <a:rPr b="1" lang="sv-SE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If a customer says a </a:t>
            </a: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shipping cost seems wrong</a:t>
            </a:r>
            <a:r>
              <a:rPr lang="sv-SE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✅ Ask where they ordered: Mango.com or Mangooutlet.com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✅ Check the "Help" section of that site</a:t>
            </a:r>
            <a:br>
              <a:rPr lang="sv-SE" sz="1100">
                <a:latin typeface="Arial"/>
                <a:ea typeface="Arial"/>
                <a:cs typeface="Arial"/>
                <a:sym typeface="Arial"/>
              </a:rPr>
            </a:br>
            <a:r>
              <a:rPr lang="sv-SE" sz="1100">
                <a:latin typeface="Arial"/>
                <a:ea typeface="Arial"/>
                <a:cs typeface="Arial"/>
                <a:sym typeface="Arial"/>
              </a:rPr>
              <a:t> ✅ If it's a confirmed issue, </a:t>
            </a:r>
            <a:r>
              <a:rPr b="1" lang="sv-SE" sz="1100">
                <a:latin typeface="Arial"/>
                <a:ea typeface="Arial"/>
                <a:cs typeface="Arial"/>
                <a:sym typeface="Arial"/>
              </a:rPr>
              <a:t>escalate to Ebusiness</a:t>
            </a:r>
            <a:r>
              <a:rPr lang="sv-SE" sz="1100">
                <a:latin typeface="Arial"/>
                <a:ea typeface="Arial"/>
                <a:cs typeface="Arial"/>
                <a:sym typeface="Arial"/>
              </a:rPr>
              <a:t> for review and refund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789"/>
              <a:buNone/>
            </a:pPr>
            <a:r>
              <a:t/>
            </a:r>
            <a:endParaRPr b="1" sz="30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13006e1c1_0_17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5" name="Google Shape;185;g3613006e1c1_0_17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86" name="Google Shape;186;g3613006e1c1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613006e1c1_0_17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g3613006e1c1_0_17"/>
          <p:cNvSpPr txBox="1"/>
          <p:nvPr/>
        </p:nvSpPr>
        <p:spPr>
          <a:xfrm>
            <a:off x="2955275" y="189085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3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Delivery Period</a:t>
            </a:r>
            <a:endParaRPr sz="30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356799957e5_0_29"/>
          <p:cNvPicPr preferRelativeResize="0"/>
          <p:nvPr/>
        </p:nvPicPr>
        <p:blipFill rotWithShape="1">
          <a:blip r:embed="rId3">
            <a:alphaModFix/>
          </a:blip>
          <a:srcRect b="0" l="5365" r="5356" t="0"/>
          <a:stretch/>
        </p:blipFill>
        <p:spPr>
          <a:xfrm>
            <a:off x="68400" y="0"/>
            <a:ext cx="37909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56799957e5_0_2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5" name="Google Shape;195;g356799957e5_0_29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6" name="Google Shape;196;g356799957e5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56799957e5_0_29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8" name="Google Shape;198;g356799957e5_0_29"/>
          <p:cNvSpPr txBox="1"/>
          <p:nvPr/>
        </p:nvSpPr>
        <p:spPr>
          <a:xfrm>
            <a:off x="4246900" y="709800"/>
            <a:ext cx="4351200" cy="44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solidFill>
                  <a:schemeClr val="dk1"/>
                </a:solidFill>
              </a:rPr>
              <a:t>Delivery time depends 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 sz="1100">
                <a:solidFill>
                  <a:schemeClr val="dk1"/>
                </a:solidFill>
              </a:rPr>
              <a:t>Shipping method (standard, express, 24h)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 sz="1100">
                <a:solidFill>
                  <a:schemeClr val="dk1"/>
                </a:solidFill>
              </a:rPr>
              <a:t>Destination location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sv-SE" sz="1100">
                <a:solidFill>
                  <a:schemeClr val="dk1"/>
                </a:solidFill>
              </a:rPr>
              <a:t>Website (Mango.com vs Mangooutlet.com)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100">
                <a:solidFill>
                  <a:schemeClr val="dk1"/>
                </a:solidFill>
              </a:rPr>
              <a:t>Other key variables: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Sales and promotional periods</a:t>
            </a:r>
            <a:r>
              <a:rPr lang="sv-SE" sz="1100">
                <a:solidFill>
                  <a:schemeClr val="dk1"/>
                </a:solidFill>
              </a:rPr>
              <a:t> (e.g., Black Friday, Private Sales)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Holiday season spikes</a:t>
            </a:r>
            <a:r>
              <a:rPr lang="sv-SE" sz="1100">
                <a:solidFill>
                  <a:schemeClr val="dk1"/>
                </a:solidFill>
              </a:rPr>
              <a:t> (e.g., Christmas)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sv-SE" sz="1100">
                <a:solidFill>
                  <a:schemeClr val="dk1"/>
                </a:solidFill>
              </a:rPr>
              <a:t>Logistical disruptions</a:t>
            </a:r>
            <a:r>
              <a:rPr lang="sv-SE" sz="1100">
                <a:solidFill>
                  <a:schemeClr val="dk1"/>
                </a:solidFill>
              </a:rPr>
              <a:t> (e.g., warehouse changes, strikes)</a:t>
            </a:r>
            <a:br>
              <a:rPr lang="sv-S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solidFill>
                  <a:schemeClr val="dk1"/>
                </a:solidFill>
              </a:rPr>
              <a:t>📅 Delivery times are calculated in </a:t>
            </a:r>
            <a:r>
              <a:rPr b="1" lang="sv-SE" sz="1100">
                <a:solidFill>
                  <a:schemeClr val="dk1"/>
                </a:solidFill>
              </a:rPr>
              <a:t>working days</a:t>
            </a:r>
            <a:r>
              <a:rPr lang="sv-SE" sz="1100">
                <a:solidFill>
                  <a:schemeClr val="dk1"/>
                </a:solidFill>
              </a:rPr>
              <a:t> (Mon–Fri), unless noted otherwise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9" name="Google Shape;199;g356799957e5_0_29"/>
          <p:cNvSpPr txBox="1"/>
          <p:nvPr/>
        </p:nvSpPr>
        <p:spPr>
          <a:xfrm>
            <a:off x="4093475" y="253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>
                <a:solidFill>
                  <a:schemeClr val="dk1"/>
                </a:solidFill>
              </a:rPr>
              <a:t> What Affects Delivery Times?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799957e5_0_41"/>
          <p:cNvSpPr txBox="1"/>
          <p:nvPr>
            <p:ph idx="1" type="body"/>
          </p:nvPr>
        </p:nvSpPr>
        <p:spPr>
          <a:xfrm>
            <a:off x="646579" y="1460525"/>
            <a:ext cx="50949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Customer Promise = delivery estimate shown at checkout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This is the official timeline we refer to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Can be reviewed in the </a:t>
            </a: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Order &gt; Delivery tab</a:t>
            </a:r>
            <a:r>
              <a:rPr lang="sv-SE" sz="4400">
                <a:latin typeface="Arial"/>
                <a:ea typeface="Arial"/>
                <a:cs typeface="Arial"/>
                <a:sym typeface="Arial"/>
              </a:rPr>
              <a:t> in internal tools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Weekend deliveries: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Only available in select countries (e.g., UK on Saturdays)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Shown clearly on the website during purchase</a:t>
            </a:r>
            <a:br>
              <a:rPr lang="sv-SE" sz="4400">
                <a:latin typeface="Arial"/>
                <a:ea typeface="Arial"/>
                <a:cs typeface="Arial"/>
                <a:sym typeface="Arial"/>
              </a:rPr>
            </a:b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sv-SE" sz="4400">
                <a:latin typeface="Arial"/>
                <a:ea typeface="Arial"/>
                <a:cs typeface="Arial"/>
                <a:sym typeface="Arial"/>
              </a:rPr>
              <a:t>Important: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-SE" sz="4400">
                <a:latin typeface="Arial"/>
                <a:ea typeface="Arial"/>
                <a:cs typeface="Arial"/>
                <a:sym typeface="Arial"/>
              </a:rPr>
              <a:t>Always say:  “The delivery time you see during checkout is the most accurate estimate.”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sv-SE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12500"/>
              <a:buNone/>
            </a:pPr>
            <a:r>
              <a:t/>
            </a:r>
            <a:endParaRPr/>
          </a:p>
        </p:txBody>
      </p:sp>
      <p:sp>
        <p:nvSpPr>
          <p:cNvPr id="206" name="Google Shape;206;g356799957e5_0_41"/>
          <p:cNvSpPr txBox="1"/>
          <p:nvPr>
            <p:ph type="title"/>
          </p:nvPr>
        </p:nvSpPr>
        <p:spPr>
          <a:xfrm>
            <a:off x="646573" y="376250"/>
            <a:ext cx="5185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Realistic Expectations &amp; Delays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7" name="Google Shape;207;g356799957e5_0_4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8" name="Google Shape;208;g356799957e5_0_41"/>
          <p:cNvSpPr/>
          <p:nvPr>
            <p:ph idx="2" type="pic"/>
          </p:nvPr>
        </p:nvSpPr>
        <p:spPr>
          <a:xfrm>
            <a:off x="6372300" y="0"/>
            <a:ext cx="2771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g356799957e5_0_41"/>
          <p:cNvSpPr/>
          <p:nvPr>
            <p:ph idx="3" type="pic"/>
          </p:nvPr>
        </p:nvSpPr>
        <p:spPr>
          <a:xfrm>
            <a:off x="7748587" y="4734333"/>
            <a:ext cx="1167000" cy="191700"/>
          </a:xfrm>
          <a:prstGeom prst="rect">
            <a:avLst/>
          </a:prstGeom>
          <a:noFill/>
          <a:ln>
            <a:noFill/>
          </a:ln>
        </p:spPr>
      </p:sp>
      <p:pic>
        <p:nvPicPr>
          <p:cNvPr id="210" name="Google Shape;210;g356799957e5_0_41"/>
          <p:cNvPicPr preferRelativeResize="0"/>
          <p:nvPr/>
        </p:nvPicPr>
        <p:blipFill rotWithShape="1">
          <a:blip r:embed="rId3">
            <a:alphaModFix/>
          </a:blip>
          <a:srcRect b="0" l="11143" r="11150" t="0"/>
          <a:stretch/>
        </p:blipFill>
        <p:spPr>
          <a:xfrm>
            <a:off x="6374649" y="0"/>
            <a:ext cx="2771700" cy="51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5fe35844b_0_3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16" name="Google Shape;216;g345fe35844b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45fe35844b_0_3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8" name="Google Shape;218;g345fe35844b_0_32"/>
          <p:cNvSpPr txBox="1"/>
          <p:nvPr>
            <p:ph type="title"/>
          </p:nvPr>
        </p:nvSpPr>
        <p:spPr>
          <a:xfrm>
            <a:off x="321939" y="214412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Case Example </a:t>
            </a:r>
            <a:endParaRPr/>
          </a:p>
        </p:txBody>
      </p:sp>
      <p:sp>
        <p:nvSpPr>
          <p:cNvPr id="219" name="Google Shape;219;g345fe35844b_0_32"/>
          <p:cNvSpPr txBox="1"/>
          <p:nvPr>
            <p:ph idx="1" type="body"/>
          </p:nvPr>
        </p:nvSpPr>
        <p:spPr>
          <a:xfrm>
            <a:off x="321950" y="879475"/>
            <a:ext cx="8244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We can consult this estimated delivery date that was communicated when making the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purchase (what we internally call “Customer Promise”), in the “Order &gt; Delivery” tab of the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/>
          </a:p>
        </p:txBody>
      </p:sp>
      <p:pic>
        <p:nvPicPr>
          <p:cNvPr id="220" name="Google Shape;220;g345fe35844b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975" y="1306700"/>
            <a:ext cx="7476882" cy="25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45fe35844b_0_32"/>
          <p:cNvSpPr txBox="1"/>
          <p:nvPr/>
        </p:nvSpPr>
        <p:spPr>
          <a:xfrm>
            <a:off x="104325" y="3731250"/>
            <a:ext cx="858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sv-SE" sz="1100"/>
              <a:t>Once the order has been placed, it is not possible to prepare or send the order faster or modify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/>
              <a:t>the type of shipping selected from standard to express or urgent, or speed it up in any way,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100"/>
              <a:t>since the management is carried out through a fully automated system.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