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88150" cy="100203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Light"/>
      <p:regular r:id="rId20"/>
      <p:bold r:id="rId21"/>
      <p:italic r:id="rId22"/>
      <p:boldItalic r:id="rId23"/>
    </p:embeddedFont>
    <p:embeddedFont>
      <p:font typeface="IBM Plex Sans Medium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gAE7GquUiLPMJg0+jEr4/JXTL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Light-regular.fntdata"/><Relationship Id="rId22" Type="http://schemas.openxmlformats.org/officeDocument/2006/relationships/font" Target="fonts/IBMPlexSansLight-italic.fntdata"/><Relationship Id="rId21" Type="http://schemas.openxmlformats.org/officeDocument/2006/relationships/font" Target="fonts/IBMPlexSansLight-bold.fntdata"/><Relationship Id="rId24" Type="http://schemas.openxmlformats.org/officeDocument/2006/relationships/font" Target="fonts/IBMPlexSansMedium-regular.fntdata"/><Relationship Id="rId23" Type="http://schemas.openxmlformats.org/officeDocument/2006/relationships/font" Target="fonts/IBMPlexSans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SansMedium-italic.fntdata"/><Relationship Id="rId25" Type="http://schemas.openxmlformats.org/officeDocument/2006/relationships/font" Target="fonts/IBMPlexSansMedium-bold.fntdata"/><Relationship Id="rId28" Type="http://customschemas.google.com/relationships/presentationmetadata" Target="metadata"/><Relationship Id="rId27" Type="http://schemas.openxmlformats.org/officeDocument/2006/relationships/font" Target="fonts/IBMPlex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19" Type="http://schemas.openxmlformats.org/officeDocument/2006/relationships/font" Target="fonts/IBMPlexSans-boldItalic.fntdata"/><Relationship Id="rId18" Type="http://schemas.openxmlformats.org/officeDocument/2006/relationships/font" Target="fonts/IBMPlex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66017191e_0_3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566017191e_0_3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566017191e_0_3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66017191e_0_5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66017191e_0_5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566017191e_0_52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6017191e_0_143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66017191e_0_143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3566017191e_0_143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ef1bf4b2_0_21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5fef1bf4b2_0_21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35fef1bf4b2_0_21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f7d9223a9_0_18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f7d9223a9_0_18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g35f7d9223a9_0_18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6017191e_0_9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566017191e_0_9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3566017191e_0_94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66017191e_0_10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66017191e_0_10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3566017191e_0_109:notes"/>
          <p:cNvSpPr txBox="1"/>
          <p:nvPr>
            <p:ph idx="12" type="sldNum"/>
          </p:nvPr>
        </p:nvSpPr>
        <p:spPr>
          <a:xfrm>
            <a:off x="3901699" y="9517546"/>
            <a:ext cx="29850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4" name="Google Shape;74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9" name="Google Shape;79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5" name="Google Shape;85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" name="Google Shape;23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" name="Google Shape;26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" name="Google Shape;2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4" name="Google Shape;34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0" name="Google Shape;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56" name="Google Shape;5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0" name="Google Shape;60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2" name="Google Shape;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6" name="Google Shape;66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 txBox="1"/>
          <p:nvPr>
            <p:ph type="ctrTitle"/>
          </p:nvPr>
        </p:nvSpPr>
        <p:spPr>
          <a:xfrm>
            <a:off x="616750" y="1171400"/>
            <a:ext cx="40626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b="1" lang="sv-SE" sz="4800">
                <a:latin typeface="Arial"/>
                <a:ea typeface="Arial"/>
                <a:cs typeface="Arial"/>
                <a:sym typeface="Arial"/>
              </a:rPr>
              <a:t>Delivery Order Status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 txBox="1"/>
          <p:nvPr>
            <p:ph idx="1" type="subTitle"/>
          </p:nvPr>
        </p:nvSpPr>
        <p:spPr>
          <a:xfrm>
            <a:off x="831004" y="3055700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 sz="2700"/>
              <a:t>Customer Service Process</a:t>
            </a:r>
            <a:endParaRPr sz="2700"/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8875" y="444342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228" name="Google Shape;228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29" name="Google Shape;229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/>
          <p:nvPr>
            <p:ph type="title"/>
          </p:nvPr>
        </p:nvSpPr>
        <p:spPr>
          <a:xfrm>
            <a:off x="646580" y="376238"/>
            <a:ext cx="424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2"/>
          <p:cNvSpPr txBox="1"/>
          <p:nvPr>
            <p:ph idx="1" type="body"/>
          </p:nvPr>
        </p:nvSpPr>
        <p:spPr>
          <a:xfrm>
            <a:off x="5704353" y="987424"/>
            <a:ext cx="32121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p2"/>
          <p:cNvSpPr txBox="1"/>
          <p:nvPr>
            <p:ph idx="2" type="body"/>
          </p:nvPr>
        </p:nvSpPr>
        <p:spPr>
          <a:xfrm>
            <a:off x="215900" y="376250"/>
            <a:ext cx="4947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"/>
              <a:buFont typeface="Arial"/>
              <a:buNone/>
            </a:pPr>
            <a:r>
              <a:rPr b="1" lang="sv-SE" sz="9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9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847"/>
              <a:buFont typeface="Arial"/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2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Overview of Delivery Status Types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2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Actions Based on Order Status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2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Lost Order Handling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2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Urgent Customer Requests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-33318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-SE" sz="6586">
                <a:latin typeface="Arial"/>
                <a:ea typeface="Arial"/>
                <a:cs typeface="Arial"/>
                <a:sym typeface="Arial"/>
              </a:rPr>
              <a:t>Special Scenarios</a:t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97175"/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ct val="97175"/>
              <a:buNone/>
            </a:pPr>
            <a:r>
              <a:t/>
            </a:r>
            <a:endParaRPr sz="658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 b="1" sz="3000">
              <a:solidFill>
                <a:srgbClr val="03405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66017191e_0_31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Shows Delivered</a:t>
            </a:r>
            <a:endParaRPr b="1" sz="33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g3566017191e_0_3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59" name="Google Shape;159;g3566017191e_0_31"/>
          <p:cNvSpPr txBox="1"/>
          <p:nvPr>
            <p:ph idx="4294967295" type="body"/>
          </p:nvPr>
        </p:nvSpPr>
        <p:spPr>
          <a:xfrm>
            <a:off x="3671900" y="699925"/>
            <a:ext cx="55143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 •	D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elivered to: Home / DRP / Mango Store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✔ Inform customer → resolve the case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📨 POD available for home or DRP if needed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If customer claims it wasn’t delivered →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change to Lost Order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Select correct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Lost Order Status</a:t>
            </a:r>
            <a:r>
              <a:rPr lang="sv-SE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“Delivered – Customer did not receive it”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“Delivered to wrong address”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“Store does not have the order”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“DRP does not have the order”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	•	“DRP handed to wrong person”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40"/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240"/>
          </a:p>
        </p:txBody>
      </p:sp>
      <p:pic>
        <p:nvPicPr>
          <p:cNvPr id="160" name="Google Shape;160;g3566017191e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6017191e_0_52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4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In Store Delivery Disputes</a:t>
            </a:r>
            <a:endParaRPr b="1" sz="35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7" name="Google Shape;167;g3566017191e_0_5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8" name="Google Shape;168;g3566017191e_0_52"/>
          <p:cNvSpPr txBox="1"/>
          <p:nvPr/>
        </p:nvSpPr>
        <p:spPr>
          <a:xfrm>
            <a:off x="215900" y="1216450"/>
            <a:ext cx="81195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Contact store by email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Await confirmation → set status to “Request &gt; Store”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If confirmed: mark as </a:t>
            </a:r>
            <a:r>
              <a:rPr b="1" lang="sv-SE" sz="1500">
                <a:solidFill>
                  <a:schemeClr val="dk1"/>
                </a:solidFill>
              </a:rPr>
              <a:t>“Confirmed in Store”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sv-SE" sz="1500">
                <a:solidFill>
                  <a:schemeClr val="dk1"/>
                </a:solidFill>
              </a:rPr>
              <a:t>If not received: → </a:t>
            </a:r>
            <a:r>
              <a:rPr b="1" lang="sv-SE" sz="1500">
                <a:solidFill>
                  <a:schemeClr val="dk1"/>
                </a:solidFill>
              </a:rPr>
              <a:t>Lost Order</a:t>
            </a:r>
            <a:r>
              <a:rPr lang="sv-SE" sz="1500">
                <a:solidFill>
                  <a:schemeClr val="dk1"/>
                </a:solidFill>
              </a:rPr>
              <a:t> → refund or replacement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g3566017191e_0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6017191e_0_143"/>
          <p:cNvSpPr txBox="1"/>
          <p:nvPr>
            <p:ph idx="1" type="body"/>
          </p:nvPr>
        </p:nvSpPr>
        <p:spPr>
          <a:xfrm>
            <a:off x="100125" y="1901475"/>
            <a:ext cx="43755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 b="1" sz="1800"/>
          </a:p>
          <a:p>
            <a:pPr indent="-26574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63636"/>
              <a:buFont typeface="Arial"/>
              <a:buChar char="●"/>
            </a:pPr>
            <a:r>
              <a:rPr lang="sv-SE" sz="11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sv-SE" sz="4718"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b="1" lang="sv-SE" sz="4718">
                <a:latin typeface="Arial"/>
                <a:ea typeface="Arial"/>
                <a:cs typeface="Arial"/>
                <a:sym typeface="Arial"/>
              </a:rPr>
              <a:t>Estimated Delivery Date</a:t>
            </a:r>
            <a:r>
              <a:rPr lang="sv-SE" sz="4718">
                <a:latin typeface="Arial"/>
                <a:ea typeface="Arial"/>
                <a:cs typeface="Arial"/>
                <a:sym typeface="Arial"/>
              </a:rPr>
              <a:t> in Salesforce</a:t>
            </a:r>
            <a:endParaRPr sz="4718">
              <a:latin typeface="Arial"/>
              <a:ea typeface="Arial"/>
              <a:cs typeface="Arial"/>
              <a:sym typeface="Arial"/>
            </a:endParaRPr>
          </a:p>
          <a:p>
            <a:pPr indent="-3259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v-SE" sz="4718">
                <a:latin typeface="Arial"/>
                <a:ea typeface="Arial"/>
                <a:cs typeface="Arial"/>
                <a:sym typeface="Arial"/>
              </a:rPr>
              <a:t>📅 Remind customer of estimated date</a:t>
            </a:r>
            <a:endParaRPr sz="4718">
              <a:latin typeface="Arial"/>
              <a:ea typeface="Arial"/>
              <a:cs typeface="Arial"/>
              <a:sym typeface="Arial"/>
            </a:endParaRPr>
          </a:p>
          <a:p>
            <a:pPr indent="-3259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v-SE" sz="4718">
                <a:latin typeface="Arial"/>
                <a:ea typeface="Arial"/>
                <a:cs typeface="Arial"/>
                <a:sym typeface="Arial"/>
              </a:rPr>
              <a:t>🔁 Offer store reservation if urgent</a:t>
            </a:r>
            <a:endParaRPr sz="4718">
              <a:latin typeface="Arial"/>
              <a:ea typeface="Arial"/>
              <a:cs typeface="Arial"/>
              <a:sym typeface="Arial"/>
            </a:endParaRPr>
          </a:p>
          <a:p>
            <a:pPr indent="-32597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sv-SE" sz="4718">
                <a:latin typeface="Arial"/>
                <a:ea typeface="Arial"/>
                <a:cs typeface="Arial"/>
                <a:sym typeface="Arial"/>
              </a:rPr>
              <a:t>✅ Resolve the case</a:t>
            </a:r>
            <a:endParaRPr sz="5418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35294"/>
              <a:buNone/>
            </a:pPr>
            <a:r>
              <a:t/>
            </a:r>
            <a:endParaRPr b="1" sz="6000"/>
          </a:p>
        </p:txBody>
      </p:sp>
      <p:sp>
        <p:nvSpPr>
          <p:cNvPr id="176" name="Google Shape;176;g3566017191e_0_143"/>
          <p:cNvSpPr txBox="1"/>
          <p:nvPr>
            <p:ph type="title"/>
          </p:nvPr>
        </p:nvSpPr>
        <p:spPr>
          <a:xfrm>
            <a:off x="3" y="246650"/>
            <a:ext cx="3025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Delivered 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7" name="Google Shape;177;g3566017191e_0_143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8" name="Google Shape;178;g3566017191e_0_143"/>
          <p:cNvSpPr txBox="1"/>
          <p:nvPr/>
        </p:nvSpPr>
        <p:spPr>
          <a:xfrm>
            <a:off x="4209725" y="987425"/>
            <a:ext cx="5155800" cy="43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Two scenarios: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✅ </a:t>
            </a:r>
            <a:r>
              <a:rPr b="1" lang="sv-SE" sz="1500">
                <a:solidFill>
                  <a:schemeClr val="dk1"/>
                </a:solidFill>
              </a:rPr>
              <a:t>Shipped: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Tracking shows </a:t>
            </a:r>
            <a:r>
              <a:rPr b="1" lang="sv-SE" sz="1500">
                <a:solidFill>
                  <a:schemeClr val="dk1"/>
                </a:solidFill>
              </a:rPr>
              <a:t>delay/incidence</a:t>
            </a:r>
            <a:r>
              <a:rPr lang="sv-SE" sz="1500">
                <a:solidFill>
                  <a:schemeClr val="dk1"/>
                </a:solidFill>
              </a:rPr>
              <a:t>: Ask for patience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</a:t>
            </a:r>
            <a:r>
              <a:rPr b="1" lang="sv-SE" sz="1500">
                <a:solidFill>
                  <a:schemeClr val="dk1"/>
                </a:solidFill>
              </a:rPr>
              <a:t>Urgent?</a:t>
            </a:r>
            <a:r>
              <a:rPr lang="sv-SE" sz="1500">
                <a:solidFill>
                  <a:schemeClr val="dk1"/>
                </a:solidFill>
              </a:rPr>
              <a:t> → Store check, reserve items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</a:t>
            </a:r>
            <a:r>
              <a:rPr b="1" lang="sv-SE" sz="1500">
                <a:solidFill>
                  <a:schemeClr val="dk1"/>
                </a:solidFill>
              </a:rPr>
              <a:t>Doesn’t want it?</a:t>
            </a:r>
            <a:r>
              <a:rPr lang="sv-SE" sz="1500">
                <a:solidFill>
                  <a:schemeClr val="dk1"/>
                </a:solidFill>
              </a:rPr>
              <a:t> → Refund, mark items, inform customer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🚫 </a:t>
            </a:r>
            <a:r>
              <a:rPr b="1" lang="sv-SE" sz="1500">
                <a:solidFill>
                  <a:schemeClr val="dk1"/>
                </a:solidFill>
              </a:rPr>
              <a:t>Not Shipped Yet: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Ask if customer still wants 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10 days = Lost Order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</a:t>
            </a:r>
            <a:r>
              <a:rPr lang="sv-SE" sz="1500">
                <a:solidFill>
                  <a:schemeClr val="dk1"/>
                </a:solidFill>
              </a:rPr>
              <a:t>•	&lt;10 days = Ask for patience</a:t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9" name="Google Shape;179;g3566017191e_0_143"/>
          <p:cNvSpPr txBox="1"/>
          <p:nvPr/>
        </p:nvSpPr>
        <p:spPr>
          <a:xfrm>
            <a:off x="100125" y="848163"/>
            <a:ext cx="3000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9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Still Within Delivery Timeframe</a:t>
            </a:r>
            <a:endParaRPr sz="300"/>
          </a:p>
        </p:txBody>
      </p:sp>
      <p:sp>
        <p:nvSpPr>
          <p:cNvPr id="180" name="Google Shape;180;g3566017191e_0_143"/>
          <p:cNvSpPr txBox="1"/>
          <p:nvPr/>
        </p:nvSpPr>
        <p:spPr>
          <a:xfrm>
            <a:off x="5928100" y="376250"/>
            <a:ext cx="30000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9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Outside Delivery Timeframe</a:t>
            </a:r>
            <a:endParaRPr sz="300">
              <a:solidFill>
                <a:schemeClr val="dk1"/>
              </a:solidFill>
            </a:endParaRPr>
          </a:p>
        </p:txBody>
      </p:sp>
      <p:pic>
        <p:nvPicPr>
          <p:cNvPr id="181" name="Google Shape;181;g3566017191e_0_143"/>
          <p:cNvPicPr preferRelativeResize="0"/>
          <p:nvPr/>
        </p:nvPicPr>
        <p:blipFill rotWithShape="1">
          <a:blip r:embed="rId3">
            <a:alphaModFix/>
          </a:blip>
          <a:srcRect b="0" l="55941" r="0" t="0"/>
          <a:stretch/>
        </p:blipFill>
        <p:spPr>
          <a:xfrm>
            <a:off x="473900" y="3662375"/>
            <a:ext cx="35335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fef1bf4b2_0_21"/>
          <p:cNvSpPr txBox="1"/>
          <p:nvPr>
            <p:ph idx="1" type="body"/>
          </p:nvPr>
        </p:nvSpPr>
        <p:spPr>
          <a:xfrm>
            <a:off x="100125" y="1901475"/>
            <a:ext cx="3571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 lnSpcReduction="20000"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 Normal for some countries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Apologize &amp; reassure delivery is on the way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Set status: </a:t>
            </a:r>
            <a:r>
              <a:rPr b="1" lang="sv-SE" sz="1500">
                <a:latin typeface="Arial"/>
                <a:ea typeface="Arial"/>
                <a:cs typeface="Arial"/>
                <a:sym typeface="Arial"/>
              </a:rPr>
              <a:t>“Tracking not updating”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✅ Resolve the case</a:t>
            </a:r>
            <a:endParaRPr b="1" sz="15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118"/>
              <a:buNone/>
            </a:pPr>
            <a:r>
              <a:t/>
            </a:r>
            <a:endParaRPr b="1" sz="6000"/>
          </a:p>
        </p:txBody>
      </p:sp>
      <p:sp>
        <p:nvSpPr>
          <p:cNvPr id="188" name="Google Shape;188;g35fef1bf4b2_0_21"/>
          <p:cNvSpPr txBox="1"/>
          <p:nvPr>
            <p:ph type="title"/>
          </p:nvPr>
        </p:nvSpPr>
        <p:spPr>
          <a:xfrm>
            <a:off x="3" y="246650"/>
            <a:ext cx="3025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30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No Tracking</a:t>
            </a:r>
            <a:endParaRPr b="1" sz="30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g35fef1bf4b2_0_21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0" name="Google Shape;190;g35fef1bf4b2_0_21"/>
          <p:cNvSpPr txBox="1"/>
          <p:nvPr/>
        </p:nvSpPr>
        <p:spPr>
          <a:xfrm>
            <a:off x="4209725" y="987425"/>
            <a:ext cx="5155800" cy="29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solidFill>
                  <a:schemeClr val="dk1"/>
                </a:solidFill>
              </a:rPr>
              <a:t>Home/DRP: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→ “Lost Order”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Refund/replace, mark items, notify customer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 sz="1500">
                <a:solidFill>
                  <a:schemeClr val="dk1"/>
                </a:solidFill>
              </a:rPr>
              <a:t>Store: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Contact store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If not received → treat as Lost Order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91" name="Google Shape;191;g35fef1bf4b2_0_21"/>
          <p:cNvSpPr txBox="1"/>
          <p:nvPr/>
        </p:nvSpPr>
        <p:spPr>
          <a:xfrm>
            <a:off x="100125" y="848163"/>
            <a:ext cx="3000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9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 Less Than 4/7 Days</a:t>
            </a:r>
            <a:endParaRPr sz="300"/>
          </a:p>
        </p:txBody>
      </p:sp>
      <p:sp>
        <p:nvSpPr>
          <p:cNvPr id="192" name="Google Shape;192;g35fef1bf4b2_0_21"/>
          <p:cNvSpPr txBox="1"/>
          <p:nvPr/>
        </p:nvSpPr>
        <p:spPr>
          <a:xfrm>
            <a:off x="5928100" y="376250"/>
            <a:ext cx="30000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-SE" sz="19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More Than 4/7 Days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f7d9223a9_0_18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sv-SE" sz="24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Not Shipped Yet</a:t>
            </a:r>
            <a:endParaRPr b="1" sz="24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24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9" name="Google Shape;199;g35f7d9223a9_0_1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0" name="Google Shape;200;g35f7d9223a9_0_18"/>
          <p:cNvSpPr txBox="1"/>
          <p:nvPr/>
        </p:nvSpPr>
        <p:spPr>
          <a:xfrm>
            <a:off x="1135400" y="1080675"/>
            <a:ext cx="751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1" name="Google Shape;201;g35f7d9223a9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5f7d9223a9_0_18"/>
          <p:cNvSpPr txBox="1"/>
          <p:nvPr/>
        </p:nvSpPr>
        <p:spPr>
          <a:xfrm>
            <a:off x="4017800" y="933425"/>
            <a:ext cx="491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Ask if customer still wants the order: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</a:t>
            </a:r>
            <a:r>
              <a:rPr b="1" lang="sv-SE" sz="1500">
                <a:solidFill>
                  <a:schemeClr val="dk1"/>
                </a:solidFill>
              </a:rPr>
              <a:t>Still wants it</a:t>
            </a:r>
            <a:r>
              <a:rPr lang="sv-SE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&lt;10 days → Apologize &amp; wait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10 days → Refund + 10% code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</a:t>
            </a:r>
            <a:r>
              <a:rPr b="1" lang="sv-SE" sz="1500">
                <a:solidFill>
                  <a:schemeClr val="dk1"/>
                </a:solidFill>
              </a:rPr>
              <a:t>Doesn’t want it</a:t>
            </a:r>
            <a:r>
              <a:rPr lang="sv-SE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Cancel if possible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sv-SE" sz="1500">
                <a:solidFill>
                  <a:schemeClr val="dk1"/>
                </a:solidFill>
              </a:rPr>
              <a:t>	•	If not → Refund or escalate to Ebusiness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03" name="Google Shape;203;g35f7d9223a9_0_18"/>
          <p:cNvPicPr preferRelativeResize="0"/>
          <p:nvPr/>
        </p:nvPicPr>
        <p:blipFill rotWithShape="1">
          <a:blip r:embed="rId4">
            <a:alphaModFix/>
          </a:blip>
          <a:srcRect b="-20" l="0" r="0" t="0"/>
          <a:stretch/>
        </p:blipFill>
        <p:spPr>
          <a:xfrm>
            <a:off x="419700" y="987425"/>
            <a:ext cx="3252199" cy="37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66017191e_0_94"/>
          <p:cNvSpPr txBox="1"/>
          <p:nvPr>
            <p:ph idx="1" type="body"/>
          </p:nvPr>
        </p:nvSpPr>
        <p:spPr>
          <a:xfrm>
            <a:off x="227475" y="1416150"/>
            <a:ext cx="8335800" cy="257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sv-SE" sz="1900">
                <a:latin typeface="Arial"/>
                <a:ea typeface="Arial"/>
                <a:cs typeface="Arial"/>
                <a:sym typeface="Arial"/>
              </a:rPr>
              <a:t>1.	📦 Customer receives original after replacement: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900">
                <a:latin typeface="Arial"/>
                <a:ea typeface="Arial"/>
                <a:cs typeface="Arial"/>
                <a:sym typeface="Arial"/>
              </a:rPr>
              <a:t>→ Let them keep it as an exception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900">
                <a:latin typeface="Arial"/>
                <a:ea typeface="Arial"/>
                <a:cs typeface="Arial"/>
                <a:sym typeface="Arial"/>
              </a:rPr>
              <a:t>	2.	❌ Customer rejects replacement → prefers refund: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900">
                <a:latin typeface="Arial"/>
                <a:ea typeface="Arial"/>
                <a:cs typeface="Arial"/>
                <a:sym typeface="Arial"/>
              </a:rPr>
              <a:t>→ Stop shipment if possible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900">
                <a:latin typeface="Arial"/>
                <a:ea typeface="Arial"/>
                <a:cs typeface="Arial"/>
                <a:sym typeface="Arial"/>
              </a:rPr>
              <a:t>	3.	💳 Received original after refund → wants to pay: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sv-SE" sz="1900">
                <a:latin typeface="Arial"/>
                <a:ea typeface="Arial"/>
                <a:cs typeface="Arial"/>
                <a:sym typeface="Arial"/>
              </a:rPr>
              <a:t>→ Share Mango bank details for transfer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SzPts val="7200"/>
              <a:buNone/>
            </a:pPr>
            <a:r>
              <a:t/>
            </a:r>
            <a:endParaRPr/>
          </a:p>
        </p:txBody>
      </p:sp>
      <p:sp>
        <p:nvSpPr>
          <p:cNvPr id="210" name="Google Shape;210;g3566017191e_0_94"/>
          <p:cNvSpPr txBox="1"/>
          <p:nvPr>
            <p:ph type="title"/>
          </p:nvPr>
        </p:nvSpPr>
        <p:spPr>
          <a:xfrm>
            <a:off x="646580" y="376238"/>
            <a:ext cx="78498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Special Scenarios After Refund/Replacement</a:t>
            </a:r>
            <a:endParaRPr b="1" sz="3900">
              <a:solidFill>
                <a:schemeClr val="accen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1" name="Google Shape;211;g3566017191e_0_9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12" name="Google Shape;212;g3566017191e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66017191e_0_109"/>
          <p:cNvSpPr txBox="1"/>
          <p:nvPr>
            <p:ph idx="1" type="body"/>
          </p:nvPr>
        </p:nvSpPr>
        <p:spPr>
          <a:xfrm>
            <a:off x="217875" y="1253075"/>
            <a:ext cx="4993500" cy="3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 Always check </a:t>
            </a:r>
            <a:r>
              <a:rPr b="1" lang="sv-SE">
                <a:latin typeface="Arial"/>
                <a:ea typeface="Arial"/>
                <a:cs typeface="Arial"/>
                <a:sym typeface="Arial"/>
              </a:rPr>
              <a:t>order status</a:t>
            </a:r>
            <a:r>
              <a:rPr lang="sv-S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sv-SE">
                <a:latin typeface="Arial"/>
                <a:ea typeface="Arial"/>
                <a:cs typeface="Arial"/>
                <a:sym typeface="Arial"/>
              </a:rPr>
              <a:t>estimated delivery date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Modify classification when needed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Follow KBs and escalation rules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Handle urgent needs with store 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sv-SE">
                <a:latin typeface="Arial"/>
                <a:ea typeface="Arial"/>
                <a:cs typeface="Arial"/>
                <a:sym typeface="Arial"/>
              </a:rPr>
              <a:t>Prioritize customer satisfaction + accuracy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g3566017191e_0_109"/>
          <p:cNvSpPr txBox="1"/>
          <p:nvPr>
            <p:ph type="title"/>
          </p:nvPr>
        </p:nvSpPr>
        <p:spPr>
          <a:xfrm>
            <a:off x="646577" y="376250"/>
            <a:ext cx="413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sv-SE" sz="28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Summary – Key Takeaways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g3566017191e_0_10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21" name="Google Shape;221;g3566017191e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4075" y="0"/>
            <a:ext cx="2747650" cy="459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3566017191e_0_1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