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88150" cy="100203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Light"/>
      <p:regular r:id="rId20"/>
      <p:bold r:id="rId21"/>
      <p:italic r:id="rId22"/>
      <p:boldItalic r:id="rId23"/>
    </p:embeddedFont>
    <p:embeddedFont>
      <p:font typeface="IBM Plex Sans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PH2tZ2LfOaHtmjOM9q4LITdt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regular.fntdata"/><Relationship Id="rId22" Type="http://schemas.openxmlformats.org/officeDocument/2006/relationships/font" Target="fonts/IBMPlexSansLight-italic.fntdata"/><Relationship Id="rId21" Type="http://schemas.openxmlformats.org/officeDocument/2006/relationships/font" Target="fonts/IBMPlexSansLight-bold.fntdata"/><Relationship Id="rId24" Type="http://schemas.openxmlformats.org/officeDocument/2006/relationships/font" Target="fonts/IBMPlexSansMedium-regular.fntdata"/><Relationship Id="rId23" Type="http://schemas.openxmlformats.org/officeDocument/2006/relationships/font" Target="fonts/IBMPlexSans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Medium-italic.fntdata"/><Relationship Id="rId25" Type="http://schemas.openxmlformats.org/officeDocument/2006/relationships/font" Target="fonts/IBMPlexSansMedium-bold.fntdata"/><Relationship Id="rId28" Type="http://customschemas.google.com/relationships/presentationmetadata" Target="metadata"/><Relationship Id="rId27" Type="http://schemas.openxmlformats.org/officeDocument/2006/relationships/font" Target="fonts/IBMPlexSans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672de9663_0_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35672de9663_0_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672de9663_0_1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5672de9663_0_1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5672de9663_0_1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672de9663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5672de9663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35672de9663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6799957e5_0_2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356799957e5_0_2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6799957e5_0_2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356799957e5_0_2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799957e5_0_4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56799957e5_0_4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356799957e5_0_4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Relationship Id="rId3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850" y="5003"/>
            <a:ext cx="3672000" cy="513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0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7" name="Google Shape;15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0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5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6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5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7" name="Google Shape;177;p57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57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58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58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58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9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0" name="Google Shape;190;p59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1" name="Google Shape;19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9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green">
  <p:cSld name="Content and image dark green">
    <p:bg>
      <p:bgPr>
        <a:solidFill>
          <a:schemeClr val="accen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1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5" name="Google Shape;19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8" name="Google Shape;198;p61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61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">
  <p:cSld name="Two content dark green">
    <p:bg>
      <p:bgPr>
        <a:solidFill>
          <a:schemeClr val="accen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2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3" name="Google Shape;203;p62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4" name="Google Shape;20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2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8" name="Google Shape;208;p62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62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 and tint">
  <p:cSld name="Two content dark green and tint">
    <p:bg>
      <p:bgPr>
        <a:solidFill>
          <a:schemeClr val="accen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3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63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3" name="Google Shape;21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3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7" name="Google Shape;217;p63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63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D2DCD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4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1" name="Google Shape;221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4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4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7" name="Google Shape;227;p64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64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green">
  <p:cSld name="Title and content dark green">
    <p:bg>
      <p:bgPr>
        <a:solidFill>
          <a:schemeClr val="accen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1" name="Google Shape;23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5" name="Google Shape;235;p65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2DCDD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6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0" name="Google Shape;240;p66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7"/>
          <p:cNvSpPr/>
          <p:nvPr/>
        </p:nvSpPr>
        <p:spPr>
          <a:xfrm>
            <a:off x="7492752" y="4518734"/>
            <a:ext cx="1651247" cy="624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3" name="Google Shape;24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3" name="Google Shape;43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9" name="Google Shape;49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8" name="Google Shape;58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0" name="Google Shape;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4" name="Google Shape;64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6" name="Google Shape;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ctrTitle"/>
          </p:nvPr>
        </p:nvSpPr>
        <p:spPr>
          <a:xfrm>
            <a:off x="616750" y="1171400"/>
            <a:ext cx="58992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IBM Plex Sans"/>
                <a:ea typeface="IBM Plex Sans"/>
                <a:cs typeface="IBM Plex Sans"/>
                <a:sym typeface="IBM Plex Sans"/>
              </a:rPr>
              <a:t> iPad Order Conditions (VOTF Orders)</a:t>
            </a:r>
            <a:endParaRPr b="1" sz="4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  <p:pic>
        <p:nvPicPr>
          <p:cNvPr id="250" name="Google Shape;2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100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672de9663_0_2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sv-SE" sz="3000"/>
              <a:t>Agenda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</a:pPr>
            <a:r>
              <a:t/>
            </a:r>
            <a:endParaRPr/>
          </a:p>
        </p:txBody>
      </p:sp>
      <p:sp>
        <p:nvSpPr>
          <p:cNvPr id="256" name="Google Shape;256;g35672de9663_0_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57" name="Google Shape;257;g35672de966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5672de9663_0_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9" name="Google Shape;259;g35672de9663_0_2"/>
          <p:cNvSpPr txBox="1"/>
          <p:nvPr>
            <p:ph idx="1" type="body"/>
          </p:nvPr>
        </p:nvSpPr>
        <p:spPr>
          <a:xfrm>
            <a:off x="3916750" y="1168350"/>
            <a:ext cx="4718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What Are iPad Orders?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Payment Methods &amp; Order Timing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Returns, Refunds &amp; Exchanges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Shipping Rules (Domestic &amp; International)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Faltas Picking &amp; Partial Fulfillment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How to Recognize iPad Orders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Final Tips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"/>
          <p:cNvPicPr preferRelativeResize="0"/>
          <p:nvPr/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68400" y="0"/>
            <a:ext cx="379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6" name="Google Shape;266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7" name="Google Shape;2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9" name="Google Shape;269;p2"/>
          <p:cNvSpPr txBox="1"/>
          <p:nvPr/>
        </p:nvSpPr>
        <p:spPr>
          <a:xfrm>
            <a:off x="4214800" y="1409000"/>
            <a:ext cx="435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VOTF = "Venta Online en Tienda Física"</a:t>
            </a:r>
            <a:br>
              <a:rPr lang="sv-S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Orders placed in-store by staff via iPad or POS when items are out of stock</a:t>
            </a:r>
            <a:br>
              <a:rPr lang="sv-S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Online products purchased and shipped, but processed like store sales</a:t>
            </a:r>
            <a:br>
              <a:rPr lang="sv-SE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sv-SE">
                <a:solidFill>
                  <a:schemeClr val="dk1"/>
                </a:solidFill>
              </a:rPr>
              <a:t>Appear on </a:t>
            </a:r>
            <a:r>
              <a:rPr b="1" lang="sv-SE">
                <a:solidFill>
                  <a:schemeClr val="dk1"/>
                </a:solidFill>
              </a:rPr>
              <a:t>mixed receipts</a:t>
            </a:r>
            <a:r>
              <a:rPr lang="sv-SE">
                <a:solidFill>
                  <a:schemeClr val="dk1"/>
                </a:solidFill>
              </a:rPr>
              <a:t> when combined with in-store items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4098550" y="565375"/>
            <a:ext cx="458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sv-SE" sz="1800">
                <a:solidFill>
                  <a:schemeClr val="dk1"/>
                </a:solidFill>
              </a:rPr>
              <a:t> What Are iPad (VOTF) Orders?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72de9663_0_19"/>
          <p:cNvSpPr txBox="1"/>
          <p:nvPr>
            <p:ph idx="1" type="body"/>
          </p:nvPr>
        </p:nvSpPr>
        <p:spPr>
          <a:xfrm>
            <a:off x="646579" y="1460525"/>
            <a:ext cx="50949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Accepted payment methods (in-store only):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Cash, card (via dataphone), store gift vouchers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❌ Not accepted: PayPal, Klarna, COD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🕒 Payment rules: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Partial payments are allowed (pay remainder on pickup)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Customers can delay payment up to 2 hours after order creation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If not paid in time, status becomes “CADUCADO” (Expired) in Manto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📄 Customer Service cannot see payment method—only appears on the store receipt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5672de9663_0_19"/>
          <p:cNvSpPr txBox="1"/>
          <p:nvPr>
            <p:ph type="title"/>
          </p:nvPr>
        </p:nvSpPr>
        <p:spPr>
          <a:xfrm>
            <a:off x="646573" y="376250"/>
            <a:ext cx="518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Payment Methods &amp; Order Timing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8" name="Google Shape;278;g35672de9663_0_1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79" name="Google Shape;279;g35672de9663_0_19"/>
          <p:cNvSpPr/>
          <p:nvPr>
            <p:ph idx="2" type="pic"/>
          </p:nvPr>
        </p:nvSpPr>
        <p:spPr>
          <a:xfrm>
            <a:off x="6372300" y="0"/>
            <a:ext cx="277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g35672de9663_0_19"/>
          <p:cNvSpPr/>
          <p:nvPr>
            <p:ph idx="3" type="pic"/>
          </p:nvPr>
        </p:nvSpPr>
        <p:spPr>
          <a:xfrm>
            <a:off x="7748587" y="4734333"/>
            <a:ext cx="1167000" cy="191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81" name="Google Shape;281;g35672de9663_0_19"/>
          <p:cNvPicPr preferRelativeResize="0"/>
          <p:nvPr/>
        </p:nvPicPr>
        <p:blipFill rotWithShape="1">
          <a:blip r:embed="rId3">
            <a:alphaModFix/>
          </a:blip>
          <a:srcRect b="0" l="11142" r="11149" t="0"/>
          <a:stretch/>
        </p:blipFill>
        <p:spPr>
          <a:xfrm>
            <a:off x="6374649" y="0"/>
            <a:ext cx="2771700" cy="5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672de9663_0_31"/>
          <p:cNvSpPr txBox="1"/>
          <p:nvPr>
            <p:ph type="title"/>
          </p:nvPr>
        </p:nvSpPr>
        <p:spPr>
          <a:xfrm>
            <a:off x="646577" y="376250"/>
            <a:ext cx="4396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Returns, Refunds &amp; Exchanges</a:t>
            </a:r>
            <a:endParaRPr b="1" sz="3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8" name="Google Shape;288;g35672de9663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89" name="Google Shape;289;g35672de9663_0_31"/>
          <p:cNvSpPr txBox="1"/>
          <p:nvPr>
            <p:ph idx="1" type="body"/>
          </p:nvPr>
        </p:nvSpPr>
        <p:spPr>
          <a:xfrm>
            <a:off x="646575" y="1347800"/>
            <a:ext cx="4332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Returns allowed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, but under strict rules: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In-store: requires original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purchase receipt</a:t>
            </a:r>
            <a:br>
              <a:rPr b="1" lang="sv-SE" sz="4400">
                <a:latin typeface="Arial"/>
                <a:ea typeface="Arial"/>
                <a:cs typeface="Arial"/>
                <a:sym typeface="Arial"/>
              </a:rPr>
            </a:b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By mail: use “My Purchases” &gt; “I’m not registered - View a specific order”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Not available in all countries — check Help &gt; Exchanges &amp; Returns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🛑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Common refund error: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If store refunds as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online order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, refund fails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r>
              <a:rPr lang="sv-SE" sz="4400">
                <a:latin typeface="Arial"/>
                <a:ea typeface="Arial"/>
                <a:cs typeface="Arial"/>
                <a:sym typeface="Arial"/>
              </a:rPr>
              <a:t> ✅ Correct way: process as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store refund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, ensure order number is on receipt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🔄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No exchanges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(e.g., size or color)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If the customer wants a different item: store refunds and creates a new sale (if item is in stock)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4229"/>
              <a:buNone/>
            </a:pPr>
            <a:r>
              <a:t/>
            </a:r>
            <a:endParaRPr b="1" sz="3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35672de9663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852" y="152400"/>
            <a:ext cx="21128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6799957e5_0_20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sv-SE" sz="3000"/>
              <a:t>Shipping Rules (Domestic &amp; International)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</a:pPr>
            <a:r>
              <a:t/>
            </a:r>
            <a:endParaRPr/>
          </a:p>
        </p:txBody>
      </p:sp>
      <p:sp>
        <p:nvSpPr>
          <p:cNvPr id="296" name="Google Shape;296;g356799957e5_0_20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97" name="Google Shape;297;g356799957e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56799957e5_0_20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g356799957e5_0_20"/>
          <p:cNvSpPr txBox="1"/>
          <p:nvPr>
            <p:ph idx="1" type="body"/>
          </p:nvPr>
        </p:nvSpPr>
        <p:spPr>
          <a:xfrm>
            <a:off x="3868625" y="1347800"/>
            <a:ext cx="4718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Domestic shipping options: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To customer’s home address in same country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To the store where order was placed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❌ Cannot send to another store in the same country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🌍 Cross-country orders (between these countries only):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Spain, France, UK, Germany, Portugal, Austria, Belgium, Netherlands, Ireland, Czech Republic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✅ Home delivery only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❌ Cannot return in-store; returns by mail at customer’s cost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✅ Local pricing from the purchase country is kept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356799957e5_0_29"/>
          <p:cNvPicPr preferRelativeResize="0"/>
          <p:nvPr/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68400" y="0"/>
            <a:ext cx="379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56799957e5_0_2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06" name="Google Shape;306;g356799957e5_0_29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7" name="Google Shape;307;g356799957e5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56799957e5_0_29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g356799957e5_0_29"/>
          <p:cNvSpPr txBox="1"/>
          <p:nvPr/>
        </p:nvSpPr>
        <p:spPr>
          <a:xfrm>
            <a:off x="4246900" y="709800"/>
            <a:ext cx="43512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solidFill>
                  <a:schemeClr val="dk1"/>
                </a:solidFill>
              </a:rPr>
              <a:t>Faltas Picking – Refund Scenarios: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Canceled/partial home delivery:</a:t>
            </a:r>
            <a:r>
              <a:rPr lang="sv-SE" sz="1100">
                <a:solidFill>
                  <a:schemeClr val="dk1"/>
                </a:solidFill>
              </a:rPr>
              <a:t> refund via </a:t>
            </a:r>
            <a:r>
              <a:rPr b="1" lang="sv-SE" sz="1100">
                <a:solidFill>
                  <a:schemeClr val="dk1"/>
                </a:solidFill>
              </a:rPr>
              <a:t>bank transfer or in-store</a:t>
            </a:r>
            <a:br>
              <a:rPr b="1" lang="sv-SE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Partial store delivery:</a:t>
            </a:r>
            <a:r>
              <a:rPr lang="sv-SE" sz="1100">
                <a:solidFill>
                  <a:schemeClr val="dk1"/>
                </a:solidFill>
              </a:rPr>
              <a:t> only </a:t>
            </a:r>
            <a:r>
              <a:rPr b="1" lang="sv-SE" sz="1100">
                <a:solidFill>
                  <a:schemeClr val="dk1"/>
                </a:solidFill>
              </a:rPr>
              <a:t>in-store refund</a:t>
            </a:r>
            <a:r>
              <a:rPr lang="sv-SE" sz="1100">
                <a:solidFill>
                  <a:schemeClr val="dk1"/>
                </a:solidFill>
              </a:rPr>
              <a:t> possible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chemeClr val="dk1"/>
                </a:solidFill>
              </a:rPr>
              <a:t>🧾 </a:t>
            </a:r>
            <a:r>
              <a:rPr b="1" lang="sv-SE" sz="1100">
                <a:solidFill>
                  <a:schemeClr val="dk1"/>
                </a:solidFill>
              </a:rPr>
              <a:t>How to identify iPad orders: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Return form:</a:t>
            </a:r>
            <a:r>
              <a:rPr lang="sv-SE" sz="1100">
                <a:solidFill>
                  <a:schemeClr val="dk1"/>
                </a:solidFill>
              </a:rPr>
              <a:t> marked with "</a:t>
            </a:r>
            <a:r>
              <a:rPr b="1" lang="sv-SE" sz="1100">
                <a:solidFill>
                  <a:schemeClr val="dk1"/>
                </a:solidFill>
              </a:rPr>
              <a:t>PREMIUM</a:t>
            </a:r>
            <a:r>
              <a:rPr lang="sv-SE" sz="1100">
                <a:solidFill>
                  <a:schemeClr val="dk1"/>
                </a:solidFill>
              </a:rPr>
              <a:t>"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Purchase receipt:</a:t>
            </a:r>
            <a:br>
              <a:rPr b="1" lang="sv-SE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v-SE" sz="1100">
                <a:solidFill>
                  <a:schemeClr val="dk1"/>
                </a:solidFill>
              </a:rPr>
              <a:t>Items from iPad marked with letter "</a:t>
            </a:r>
            <a:r>
              <a:rPr b="1" lang="sv-SE" sz="1100">
                <a:solidFill>
                  <a:schemeClr val="dk1"/>
                </a:solidFill>
              </a:rPr>
              <a:t>I</a:t>
            </a:r>
            <a:r>
              <a:rPr lang="sv-SE" sz="1100">
                <a:solidFill>
                  <a:schemeClr val="dk1"/>
                </a:solidFill>
              </a:rPr>
              <a:t>"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v-SE" sz="1100">
                <a:solidFill>
                  <a:schemeClr val="dk1"/>
                </a:solidFill>
              </a:rPr>
              <a:t>Order number listed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sv-SE" sz="1100">
                <a:solidFill>
                  <a:schemeClr val="dk1"/>
                </a:solidFill>
              </a:rPr>
              <a:t>May appear with in-store items on a </a:t>
            </a:r>
            <a:r>
              <a:rPr b="1" lang="sv-SE" sz="1100">
                <a:solidFill>
                  <a:schemeClr val="dk1"/>
                </a:solidFill>
              </a:rPr>
              <a:t>mixed receipt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0" name="Google Shape;310;g356799957e5_0_29"/>
          <p:cNvSpPr txBox="1"/>
          <p:nvPr/>
        </p:nvSpPr>
        <p:spPr>
          <a:xfrm>
            <a:off x="4093475" y="253575"/>
            <a:ext cx="415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sv-SE">
                <a:solidFill>
                  <a:schemeClr val="dk1"/>
                </a:solidFill>
              </a:rPr>
              <a:t>Faltas Picking &amp; Recognizing iPad Orders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6799957e5_0_41"/>
          <p:cNvSpPr txBox="1"/>
          <p:nvPr>
            <p:ph idx="1" type="body"/>
          </p:nvPr>
        </p:nvSpPr>
        <p:spPr>
          <a:xfrm>
            <a:off x="646575" y="1460525"/>
            <a:ext cx="40023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✔ iPad/VOTF orders = online items purchased in-store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✔ Follow store payment and refund rules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✔ ❌ No cancellations or exchanges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✔ Refund must be processed correctly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✔ Check country-specific return and shipping options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✔ Recognize iPad orders on receipts by “I” and “PREMIUM”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56799957e5_0_41"/>
          <p:cNvSpPr txBox="1"/>
          <p:nvPr>
            <p:ph type="title"/>
          </p:nvPr>
        </p:nvSpPr>
        <p:spPr>
          <a:xfrm>
            <a:off x="646573" y="376250"/>
            <a:ext cx="518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Summary &amp; Final Tips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g356799957e5_0_4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19" name="Google Shape;319;g356799957e5_0_41"/>
          <p:cNvSpPr/>
          <p:nvPr>
            <p:ph idx="2" type="pic"/>
          </p:nvPr>
        </p:nvSpPr>
        <p:spPr>
          <a:xfrm>
            <a:off x="6372300" y="0"/>
            <a:ext cx="277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g356799957e5_0_41"/>
          <p:cNvSpPr/>
          <p:nvPr>
            <p:ph idx="3" type="pic"/>
          </p:nvPr>
        </p:nvSpPr>
        <p:spPr>
          <a:xfrm>
            <a:off x="7748587" y="4734333"/>
            <a:ext cx="1167000" cy="191700"/>
          </a:xfrm>
          <a:prstGeom prst="rect">
            <a:avLst/>
          </a:prstGeom>
          <a:noFill/>
          <a:ln>
            <a:noFill/>
          </a:ln>
        </p:spPr>
      </p:sp>
      <p:pic>
        <p:nvPicPr>
          <p:cNvPr id="321" name="Google Shape;321;g356799957e5_0_41"/>
          <p:cNvPicPr preferRelativeResize="0"/>
          <p:nvPr/>
        </p:nvPicPr>
        <p:blipFill rotWithShape="1">
          <a:blip r:embed="rId3">
            <a:alphaModFix/>
          </a:blip>
          <a:srcRect b="0" l="11143" r="11149" t="0"/>
          <a:stretch/>
        </p:blipFill>
        <p:spPr>
          <a:xfrm>
            <a:off x="6374649" y="0"/>
            <a:ext cx="2771700" cy="5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327" name="Google Shape;327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green template">
  <a:themeElements>
    <a:clrScheme name="Custom 6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204E4A"/>
      </a:accent1>
      <a:accent2>
        <a:srgbClr val="D4802B"/>
      </a:accent2>
      <a:accent3>
        <a:srgbClr val="FF5046"/>
      </a:accent3>
      <a:accent4>
        <a:srgbClr val="4E7270"/>
      </a:accent4>
      <a:accent5>
        <a:srgbClr val="DD9955"/>
      </a:accent5>
      <a:accent6>
        <a:srgbClr val="FF736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