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B55ACA4-7F5E-4EDC-A21C-C6FD3D2654AA}" type="slidenum">
              <a:rPr b="0" lang="en-US" sz="1400" spc="-1" strike="noStrike">
                <a:latin typeface="Noto Sans"/>
              </a:rPr>
              <a:t>&lt;number&gt;</a:t>
            </a:fld>
            <a:r>
              <a:rPr b="0" lang="en-US" sz="1400" spc="-1" strike="noStrike">
                <a:latin typeface="Noto Sans"/>
              </a:rPr>
              <a:t> / </a:t>
            </a:r>
            <a:fld id="{5861E98B-71C6-4B02-A7F5-B1A7190BC7A4}" type="slidecount">
              <a:rPr b="0" lang="en-US" sz="1400" spc="-1" strike="noStrike">
                <a:latin typeface="Noto Sans"/>
              </a:rPr>
              <a:t>21</a:t>
            </a:fld>
            <a:endParaRPr b="0" lang="en-US" sz="1400" spc="-1" strike="noStrike">
              <a:latin typeface="Noto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0D0502-EA9D-498D-97D2-ABE8C33A2BC5}" type="slidenum">
              <a:rPr b="0" lang="en-US" sz="1400" spc="-1" strike="noStrike">
                <a:latin typeface="Noto Sans"/>
              </a:rPr>
              <a:t>&lt;number&gt;</a:t>
            </a:fld>
            <a:r>
              <a:rPr b="0" lang="en-US" sz="1400" spc="-1" strike="noStrike">
                <a:latin typeface="Noto Sans"/>
              </a:rPr>
              <a:t> / </a:t>
            </a:r>
            <a:fld id="{B634144A-9BE6-4F8E-9FD1-971EDB68A974}" type="slidecount">
              <a:rPr b="0" lang="en-US" sz="1400" spc="-1" strike="noStrike">
                <a:latin typeface="Noto Sans"/>
              </a:rPr>
              <a:t>21</a:t>
            </a:fld>
            <a:endParaRPr b="0" lang="en-US" sz="1400" spc="-1" strike="noStrike">
              <a:latin typeface="Noto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2591640"/>
            <a:ext cx="8568000" cy="262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5900" spc="-100" strike="noStrike">
                <a:solidFill>
                  <a:srgbClr val="000000"/>
                </a:solidFill>
                <a:latin typeface="Corbel"/>
              </a:rPr>
              <a:t>Functional Programming in Objective C and Go</a:t>
            </a:r>
            <a:endParaRPr b="1" lang="en-US" sz="59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364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600" spc="-1" strike="noStrike">
                <a:latin typeface="Noto Sans"/>
              </a:rPr>
              <a:t>Concepts of Programming Languages</a:t>
            </a:r>
            <a:endParaRPr b="0" lang="en-US" sz="2600" spc="-1" strike="noStrike">
              <a:latin typeface="Noto Sans"/>
            </a:endParaRPr>
          </a:p>
          <a:p>
            <a:pPr algn="ctr"/>
            <a:r>
              <a:rPr b="0" lang="en-US" sz="2600" spc="-1" strike="noStrike">
                <a:latin typeface="Noto Sans"/>
              </a:rPr>
              <a:t>Simon Treutlein</a:t>
            </a:r>
            <a:endParaRPr b="0" lang="en-US" sz="26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Alternative to blocks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Blocks come with OS X v10.6 and later, and iOS 4.0 and later 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Alternatives for blocks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Function pointer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Protocol pattern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Selectors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Alterntive – function pointer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11" name="Table 2"/>
          <p:cNvGraphicFramePr/>
          <p:nvPr/>
        </p:nvGraphicFramePr>
        <p:xfrm>
          <a:off x="2507400" y="1888200"/>
          <a:ext cx="5075280" cy="34210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void print()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NSLog(@"Printed!");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void printTwice(void (*toDo)(void))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toDo();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toDo();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int main(void)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printTwice(print);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Alternative – protocol pattern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2469240" y="1545480"/>
          <a:ext cx="5668560" cy="5860800"/>
        </p:xfrm>
        <a:graphic>
          <a:graphicData uri="http://schemas.openxmlformats.org/drawingml/2006/table">
            <a:tbl>
              <a:tblPr/>
              <a:tblGrid>
                <a:gridCol w="5668920"/>
              </a:tblGrid>
              <a:tr h="5861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@protocol Command &lt;NSObject&gt;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- (void) printSomething;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@end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@interface DoPrint : NSObject &lt;Command&gt;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@end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@implementation DoPrint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- (void) printSomething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NSLog(@"Printed!");   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@end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void printTwice(id&lt;Command&gt; command)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[command printSomething];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[command printSomething];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int main(void)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DoPrint* doPrint = [[DoPrint alloc] init];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printTwice(doPrint);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[doPrint release];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return 0;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Alternative - selector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15" name="Table 2"/>
          <p:cNvGraphicFramePr/>
          <p:nvPr/>
        </p:nvGraphicFramePr>
        <p:xfrm>
          <a:off x="2541960" y="1536840"/>
          <a:ext cx="5075280" cy="559512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55954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@interface DoPrint : NSObject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- (void) printSomething;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@end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@implementation DoPrint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- (void) printSomething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NSLog(@"Printed!");   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@end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void printTwice(id&lt;NSObject&gt; obj, SEL selector)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[obj performSelector:selector];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[obj performSelector:selector];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int main(void) {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DoPrint* doPrint = [[DoPrint alloc] init];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printTwice(doPrint, @selector(printSomething));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[doPrint release];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   </a:t>
                      </a:r>
                      <a:r>
                        <a:rPr b="0" lang="en-US" sz="1600" spc="-1" strike="noStrike">
                          <a:latin typeface="Arial"/>
                        </a:rPr>
                        <a:t>return 0;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Lazy Evaluation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Call-by-need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Evaluation when value is needed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Not native implemented in Go and Objective C (except &amp;&amp;, ||)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Possible in Go and Objective C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Immutability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Initialized variable can not be modified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Possible in Go and Objective C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Immutability - Go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1069920" y="2616840"/>
          <a:ext cx="4034520" cy="1226880"/>
        </p:xfrm>
        <a:graphic>
          <a:graphicData uri="http://schemas.openxmlformats.org/drawingml/2006/table">
            <a:tbl>
              <a:tblPr/>
              <a:tblGrid>
                <a:gridCol w="4034880"/>
              </a:tblGrid>
              <a:tr h="1226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2000" spc="-1" strike="noStrike">
                          <a:latin typeface="Arial"/>
                        </a:rPr>
                        <a:t>type Person struct {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r>
                        <a:rPr b="0" lang="en-US" sz="2000" spc="-1" strike="noStrike">
                          <a:latin typeface="Arial"/>
                        </a:rPr>
                        <a:t>    </a:t>
                      </a:r>
                      <a:r>
                        <a:rPr b="0" lang="en-US" sz="2000" spc="-1" strike="noStrike">
                          <a:latin typeface="Arial"/>
                        </a:rPr>
                        <a:t>Name           string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r>
                        <a:rPr b="0" lang="en-US" sz="2000" spc="-1" strike="noStrike">
                          <a:latin typeface="Arial"/>
                        </a:rPr>
                        <a:t>    </a:t>
                      </a:r>
                      <a:r>
                        <a:rPr b="0" lang="en-US" sz="2000" spc="-1" strike="noStrike">
                          <a:latin typeface="Arial"/>
                        </a:rPr>
                        <a:t>FavoriteColors []string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r>
                        <a:rPr b="0" lang="en-US" sz="2000" spc="-1" strike="noStrike">
                          <a:latin typeface="Arial"/>
                        </a:rPr>
                        <a:t>}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3"/>
          <p:cNvGraphicFramePr/>
          <p:nvPr/>
        </p:nvGraphicFramePr>
        <p:xfrm>
          <a:off x="1079640" y="4485240"/>
          <a:ext cx="2951640" cy="1117440"/>
        </p:xfrm>
        <a:graphic>
          <a:graphicData uri="http://schemas.openxmlformats.org/drawingml/2006/table">
            <a:tbl>
              <a:tblPr/>
              <a:tblGrid>
                <a:gridCol w="2952000"/>
              </a:tblGrid>
              <a:tr h="1095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type Person struct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name           string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favoriteColors []string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23" name="TextShape 4"/>
          <p:cNvSpPr txBox="1"/>
          <p:nvPr/>
        </p:nvSpPr>
        <p:spPr>
          <a:xfrm>
            <a:off x="537120" y="2160000"/>
            <a:ext cx="2206080" cy="58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Mutable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4" name="TextShape 5"/>
          <p:cNvSpPr txBox="1"/>
          <p:nvPr/>
        </p:nvSpPr>
        <p:spPr>
          <a:xfrm>
            <a:off x="548640" y="4023360"/>
            <a:ext cx="2468880" cy="58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Immutable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5" name="TextShape 6"/>
          <p:cNvSpPr txBox="1"/>
          <p:nvPr/>
        </p:nvSpPr>
        <p:spPr>
          <a:xfrm>
            <a:off x="548640" y="5760720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Getter and setter added → control over which properties are allowed to change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Immutability – Objective C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Objects mutable by default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Foundation framework: mutable and immutable variant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Immutable classes are superclasses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NSMutableArray &lt;=&gt; NSArray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Recursion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No loops in functional programming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More difficult to understand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Less performance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Possible in Go and Objective C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Recursion - Go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2390040" y="2337480"/>
          <a:ext cx="6059520" cy="4511160"/>
        </p:xfrm>
        <a:graphic>
          <a:graphicData uri="http://schemas.openxmlformats.org/drawingml/2006/table">
            <a:tbl>
              <a:tblPr/>
              <a:tblGrid>
                <a:gridCol w="6059880"/>
              </a:tblGrid>
              <a:tr h="45115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func fib(input int) int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fn := make(map[int]int)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for i := 0; i &lt;= input; i++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var fibonacci int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if i &lt;= 2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fibonacci = 1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} else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fibonacci = fn[i-1] + fn[i-2]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fn[i] = fibonacci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r>
                        <a:rPr b="0" lang="en-US" sz="1800" spc="-1" strike="noStrike">
                          <a:latin typeface="Arial"/>
                        </a:rPr>
                        <a:t>return fn[input]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Agenda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Objective C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Functional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Programmi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ng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Closures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Lazy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Evaluation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Immutabilit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y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Recursion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Conclusion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Recursion – Objective C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2559960" y="2682720"/>
          <a:ext cx="5075280" cy="26532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-(int) fib: (int) num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if (num == 0)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    </a:t>
                      </a:r>
                      <a:r>
                        <a:rPr b="0" lang="en-US" sz="1800" spc="-1" strike="noStrike">
                          <a:latin typeface="Arial"/>
                        </a:rPr>
                        <a:t>return 0;aim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if (num == 1)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    </a:t>
                      </a:r>
                      <a:r>
                        <a:rPr b="0" lang="en-US" sz="1800" spc="-1" strike="noStrike">
                          <a:latin typeface="Arial"/>
                        </a:rPr>
                        <a:t>return 1;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}   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return [self fib:num - 1] + [self fib:num - 2];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Conclusion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720000" y="2160000"/>
          <a:ext cx="8639640" cy="2073240"/>
        </p:xfrm>
        <a:graphic>
          <a:graphicData uri="http://schemas.openxmlformats.org/drawingml/2006/table">
            <a:tbl>
              <a:tblPr/>
              <a:tblGrid>
                <a:gridCol w="1440000"/>
                <a:gridCol w="1440000"/>
                <a:gridCol w="1440000"/>
                <a:gridCol w="1627560"/>
                <a:gridCol w="1464480"/>
                <a:gridCol w="1227960"/>
              </a:tblGrid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Language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Pure Functions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Closure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Lazy Evaluation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Immutability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Recursion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Generally not, can be implemented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Objective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No, can be implemented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Objective C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First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appeared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1984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OS X, iOS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→ Apple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acquiring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NeXT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(1996)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Introducti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on Swift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2014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Modern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&lt;=&gt; legacy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Object-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oriented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Functional Programming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Relevance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Erlang (Facebook Chat)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Haskell (AT&amp;T,Facebook,Google)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Key Concepts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Pure Functions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Takes input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Reproduces output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Do not rely on global state/outside variables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Same output for same input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Possible in Go and Objective C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Pure Functions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1083600" y="47196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 (int) sum: (int) a: (int) b{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return  a+b;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96" name="TextShape 3"/>
          <p:cNvSpPr txBox="1"/>
          <p:nvPr/>
        </p:nvSpPr>
        <p:spPr>
          <a:xfrm>
            <a:off x="720000" y="2160000"/>
            <a:ext cx="1200240" cy="76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Go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640080" y="4114800"/>
            <a:ext cx="4572000" cy="76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Objective C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40840" y="2743200"/>
            <a:ext cx="5077080" cy="8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Closures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Function that takes multiple arguments → sequence of functions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Possible in Go and Objective C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Enables currying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1833120" y="4501440"/>
          <a:ext cx="5075280" cy="300312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function add (a, b)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return a + b;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add(3, 4);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function add (a)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return function (b)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return a + b;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Closures - Go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03" name="Table 2"/>
          <p:cNvGraphicFramePr/>
          <p:nvPr/>
        </p:nvGraphicFramePr>
        <p:xfrm>
          <a:off x="1953360" y="2519640"/>
          <a:ext cx="5075280" cy="188532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func sequence() func() int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i := 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return func() int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    </a:t>
                      </a:r>
                      <a:r>
                        <a:rPr b="0" lang="en-US" sz="1800" spc="-1" strike="noStrike">
                          <a:latin typeface="Arial"/>
                        </a:rPr>
                        <a:t>i++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    </a:t>
                      </a:r>
                      <a:r>
                        <a:rPr b="0" lang="en-US" sz="1800" spc="-1" strike="noStrike">
                          <a:latin typeface="Arial"/>
                        </a:rPr>
                        <a:t>return i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Closures – Objective C</a:t>
            </a:r>
            <a:endParaRPr b="1" lang="en-US" sz="4400" spc="-1" strike="noStrike">
              <a:solidFill>
                <a:srgbClr val="333333"/>
              </a:solidFill>
              <a:latin typeface="Noto Sans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1673640" y="4147920"/>
          <a:ext cx="7330680" cy="2046240"/>
        </p:xfrm>
        <a:graphic>
          <a:graphicData uri="http://schemas.openxmlformats.org/drawingml/2006/table">
            <a:tbl>
              <a:tblPr/>
              <a:tblGrid>
                <a:gridCol w="7331040"/>
              </a:tblGrid>
              <a:tr h="2046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double (^multiplyTwoValues)(double, double) =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                          </a:t>
                      </a:r>
                      <a:r>
                        <a:rPr b="0" lang="en-US" sz="1800" spc="-1" strike="noStrike">
                          <a:latin typeface="Arial"/>
                        </a:rPr>
                        <a:t>^(double firstValue, double secondValue)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                              </a:t>
                      </a:r>
                      <a:r>
                        <a:rPr b="0" lang="en-US" sz="1800" spc="-1" strike="noStrike">
                          <a:latin typeface="Arial"/>
                        </a:rPr>
                        <a:t>return firstValue * secondValue;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                          </a:t>
                      </a:r>
                      <a:r>
                        <a:rPr b="0" lang="en-US" sz="1800" spc="-1" strike="noStrike">
                          <a:latin typeface="Arial"/>
                        </a:rPr>
                        <a:t>};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double result = multiplyTwoValues(2,4);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3"/>
          <p:cNvGraphicFramePr/>
          <p:nvPr/>
        </p:nvGraphicFramePr>
        <p:xfrm>
          <a:off x="1674000" y="2783880"/>
          <a:ext cx="5075280" cy="8614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8618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^{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NSLog(@"This is a block");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07" name="TextShape 4"/>
          <p:cNvSpPr txBox="1"/>
          <p:nvPr/>
        </p:nvSpPr>
        <p:spPr>
          <a:xfrm>
            <a:off x="720000" y="2160000"/>
            <a:ext cx="1931760" cy="58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Blocks</a:t>
            </a:r>
            <a:endParaRPr b="0" lang="en-US" sz="2800" spc="-1" strike="noStrike">
              <a:solidFill>
                <a:srgbClr val="333333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2020-01-06T10:18:26Z</dcterms:created>
  <dc:creator/>
  <dc:description/>
  <dc:language>en-US</dc:language>
  <cp:lastModifiedBy/>
  <dcterms:modified xsi:type="dcterms:W3CDTF">2020-01-08T19:17:10Z</dcterms:modified>
  <cp:revision>18</cp:revision>
  <dc:subject/>
  <dc:title>Impress</dc:title>
</cp:coreProperties>
</file>