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6" r:id="rId6"/>
    <p:sldId id="261" r:id="rId7"/>
    <p:sldId id="267" r:id="rId8"/>
    <p:sldId id="262" r:id="rId9"/>
    <p:sldId id="263" r:id="rId10"/>
    <p:sldId id="265" r:id="rId11"/>
    <p:sldId id="264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5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-744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pPr/>
              <a:t>5/26/2024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pPr/>
              <a:t>5/26/2024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pPr/>
              <a:t>5/26/2024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pPr/>
              <a:t>5/26/2024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pPr/>
              <a:t>5/26/2024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pPr/>
              <a:t>5/26/2024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pPr/>
              <a:t>5/26/2024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6C5CA44-F806-1901-AA5C-0C5D22D6ED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1086237"/>
          </a:xfrm>
        </p:spPr>
        <p:txBody>
          <a:bodyPr/>
          <a:lstStyle/>
          <a:p>
            <a:r>
              <a:rPr lang="es-ES" dirty="0"/>
              <a:t>LONJA ALFOS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ACADD57E-8165-810D-9246-31F5019F19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0163" y="3359995"/>
            <a:ext cx="6831673" cy="1682521"/>
          </a:xfrm>
        </p:spPr>
        <p:txBody>
          <a:bodyPr>
            <a:normAutofit/>
          </a:bodyPr>
          <a:lstStyle/>
          <a:p>
            <a:r>
              <a:rPr lang="es-ES" dirty="0"/>
              <a:t>Por: Oscar Delgado y </a:t>
            </a:r>
          </a:p>
          <a:p>
            <a:r>
              <a:rPr lang="es-ES" dirty="0"/>
              <a:t>Alfonso Carrascosa</a:t>
            </a:r>
          </a:p>
          <a:p>
            <a:r>
              <a:rPr lang="es-ES" dirty="0"/>
              <a:t>Base de Datos </a:t>
            </a:r>
          </a:p>
          <a:p>
            <a:r>
              <a:rPr lang="es-ES" dirty="0"/>
              <a:t>1º DAW Bilingüe 23/24</a:t>
            </a:r>
          </a:p>
        </p:txBody>
      </p:sp>
    </p:spTree>
    <p:extLst>
      <p:ext uri="{BB962C8B-B14F-4D97-AF65-F5344CB8AC3E}">
        <p14:creationId xmlns:p14="http://schemas.microsoft.com/office/powerpoint/2010/main" xmlns="" val="5634239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1021179-1A5D-DA1B-BA33-F62B27183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31915"/>
          </a:xfrm>
        </p:spPr>
        <p:txBody>
          <a:bodyPr/>
          <a:lstStyle/>
          <a:p>
            <a:pPr algn="ctr"/>
            <a:r>
              <a:rPr lang="es-ES" dirty="0"/>
              <a:t>Job</a:t>
            </a:r>
          </a:p>
        </p:txBody>
      </p:sp>
      <p:sp>
        <p:nvSpPr>
          <p:cNvPr id="5" name="Rectángulo: esquinas redondeadas 5">
            <a:extLst>
              <a:ext uri="{FF2B5EF4-FFF2-40B4-BE49-F238E27FC236}">
                <a16:creationId xmlns:a16="http://schemas.microsoft.com/office/drawing/2014/main" xmlns="" id="{DBA2B2F4-79B3-D4B3-C082-DD7E3994D4AE}"/>
              </a:ext>
            </a:extLst>
          </p:cNvPr>
          <p:cNvSpPr/>
          <p:nvPr/>
        </p:nvSpPr>
        <p:spPr>
          <a:xfrm>
            <a:off x="4965956" y="2306255"/>
            <a:ext cx="2479249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VERIFICAR_JOB</a:t>
            </a:r>
          </a:p>
        </p:txBody>
      </p:sp>
    </p:spTree>
    <p:extLst>
      <p:ext uri="{BB962C8B-B14F-4D97-AF65-F5344CB8AC3E}">
        <p14:creationId xmlns:p14="http://schemas.microsoft.com/office/powerpoint/2010/main" xmlns="" val="2598464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17F9EF6-1600-5815-91FE-C49A1FF24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62291"/>
            <a:ext cx="9601200" cy="888476"/>
          </a:xfrm>
        </p:spPr>
        <p:txBody>
          <a:bodyPr/>
          <a:lstStyle/>
          <a:p>
            <a:pPr algn="ctr"/>
            <a:r>
              <a:rPr lang="es-ES" dirty="0" err="1"/>
              <a:t>Triggers</a:t>
            </a:r>
            <a:endParaRPr lang="es-ES" dirty="0"/>
          </a:p>
        </p:txBody>
      </p:sp>
      <p:sp>
        <p:nvSpPr>
          <p:cNvPr id="9" name="Rectángulo: esquinas redondeadas 2">
            <a:extLst>
              <a:ext uri="{FF2B5EF4-FFF2-40B4-BE49-F238E27FC236}">
                <a16:creationId xmlns:a16="http://schemas.microsoft.com/office/drawing/2014/main" xmlns="" id="{8BF4673A-7B94-3843-C191-DA9485400631}"/>
              </a:ext>
            </a:extLst>
          </p:cNvPr>
          <p:cNvSpPr/>
          <p:nvPr/>
        </p:nvSpPr>
        <p:spPr>
          <a:xfrm>
            <a:off x="2220300" y="3700225"/>
            <a:ext cx="3148312" cy="70178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tr_importe_factura_compras</a:t>
            </a:r>
            <a:endParaRPr lang="es-ES" dirty="0"/>
          </a:p>
          <a:p>
            <a:pPr algn="ctr"/>
            <a:r>
              <a:rPr lang="es-ES_tradnl" dirty="0"/>
              <a:t>(código de lote)</a:t>
            </a:r>
            <a:endParaRPr lang="es-ES" dirty="0"/>
          </a:p>
        </p:txBody>
      </p:sp>
      <p:sp>
        <p:nvSpPr>
          <p:cNvPr id="10" name="Rectángulo: esquinas redondeadas 3">
            <a:extLst>
              <a:ext uri="{FF2B5EF4-FFF2-40B4-BE49-F238E27FC236}">
                <a16:creationId xmlns:a16="http://schemas.microsoft.com/office/drawing/2014/main" xmlns="" id="{24FE4BDF-0F51-D7B0-BFC6-85465AFD9AC1}"/>
              </a:ext>
            </a:extLst>
          </p:cNvPr>
          <p:cNvSpPr/>
          <p:nvPr/>
        </p:nvSpPr>
        <p:spPr>
          <a:xfrm>
            <a:off x="2220300" y="1930032"/>
            <a:ext cx="3148312" cy="70178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tr_facturas_numero_11</a:t>
            </a:r>
          </a:p>
        </p:txBody>
      </p:sp>
      <p:sp>
        <p:nvSpPr>
          <p:cNvPr id="11" name="Rectángulo: esquinas redondeadas 4">
            <a:extLst>
              <a:ext uri="{FF2B5EF4-FFF2-40B4-BE49-F238E27FC236}">
                <a16:creationId xmlns:a16="http://schemas.microsoft.com/office/drawing/2014/main" xmlns="" id="{6654BC0D-7516-B705-2712-349230B5FAD0}"/>
              </a:ext>
            </a:extLst>
          </p:cNvPr>
          <p:cNvSpPr/>
          <p:nvPr/>
        </p:nvSpPr>
        <p:spPr>
          <a:xfrm>
            <a:off x="2220300" y="5470418"/>
            <a:ext cx="3136738" cy="70178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tr_importe_factura_venta</a:t>
            </a:r>
            <a:endParaRPr lang="es-ES" dirty="0"/>
          </a:p>
          <a:p>
            <a:pPr algn="ctr"/>
            <a:r>
              <a:rPr lang="es-ES_tradnl" dirty="0"/>
              <a:t>(código de lote)</a:t>
            </a:r>
            <a:endParaRPr lang="es-ES" dirty="0"/>
          </a:p>
        </p:txBody>
      </p:sp>
      <p:sp>
        <p:nvSpPr>
          <p:cNvPr id="12" name="Rectángulo: esquinas redondeadas 5">
            <a:extLst>
              <a:ext uri="{FF2B5EF4-FFF2-40B4-BE49-F238E27FC236}">
                <a16:creationId xmlns:a16="http://schemas.microsoft.com/office/drawing/2014/main" xmlns="" id="{5B138006-6E7A-D247-FFAA-82387F27CCC2}"/>
              </a:ext>
            </a:extLst>
          </p:cNvPr>
          <p:cNvSpPr/>
          <p:nvPr/>
        </p:nvSpPr>
        <p:spPr>
          <a:xfrm>
            <a:off x="7177550" y="4508678"/>
            <a:ext cx="3274388" cy="75440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tr_calcular_importe_total_c</a:t>
            </a:r>
            <a:endParaRPr lang="es-ES" dirty="0"/>
          </a:p>
        </p:txBody>
      </p:sp>
      <p:sp>
        <p:nvSpPr>
          <p:cNvPr id="13" name="Rectángulo: esquinas redondeadas 6">
            <a:extLst>
              <a:ext uri="{FF2B5EF4-FFF2-40B4-BE49-F238E27FC236}">
                <a16:creationId xmlns:a16="http://schemas.microsoft.com/office/drawing/2014/main" xmlns="" id="{671B39BE-536A-217C-96E4-CB8392B32362}"/>
              </a:ext>
            </a:extLst>
          </p:cNvPr>
          <p:cNvSpPr/>
          <p:nvPr/>
        </p:nvSpPr>
        <p:spPr>
          <a:xfrm>
            <a:off x="7177549" y="3034528"/>
            <a:ext cx="3274389" cy="70178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tr_calcular_importe_total_v</a:t>
            </a:r>
            <a:endParaRPr lang="es-ES" dirty="0"/>
          </a:p>
        </p:txBody>
      </p:sp>
      <p:sp>
        <p:nvSpPr>
          <p:cNvPr id="14" name="Rectángulo: esquinas redondeadas 7">
            <a:extLst>
              <a:ext uri="{FF2B5EF4-FFF2-40B4-BE49-F238E27FC236}">
                <a16:creationId xmlns:a16="http://schemas.microsoft.com/office/drawing/2014/main" xmlns="" id="{CBEE3AA9-4FD3-F2DE-C4E4-9434FAD90C7B}"/>
              </a:ext>
            </a:extLst>
          </p:cNvPr>
          <p:cNvSpPr/>
          <p:nvPr/>
        </p:nvSpPr>
        <p:spPr>
          <a:xfrm>
            <a:off x="7177550" y="1435095"/>
            <a:ext cx="3274388" cy="70178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tr_actualizar_fecha_vto</a:t>
            </a:r>
            <a:endParaRPr lang="es-ES" dirty="0"/>
          </a:p>
        </p:txBody>
      </p:sp>
      <p:sp>
        <p:nvSpPr>
          <p:cNvPr id="15" name="Rectángulo: esquinas redondeadas 5">
            <a:extLst>
              <a:ext uri="{FF2B5EF4-FFF2-40B4-BE49-F238E27FC236}">
                <a16:creationId xmlns:a16="http://schemas.microsoft.com/office/drawing/2014/main" xmlns="" id="{5B138006-6E7A-D247-FFAA-82387F27CCC2}"/>
              </a:ext>
            </a:extLst>
          </p:cNvPr>
          <p:cNvSpPr/>
          <p:nvPr/>
        </p:nvSpPr>
        <p:spPr>
          <a:xfrm>
            <a:off x="7177550" y="5898345"/>
            <a:ext cx="3274388" cy="6761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tr_factura_compras_pago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3052464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8124300-FCDB-EB10-737F-F52787736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0032" y="1995616"/>
            <a:ext cx="9116568" cy="759941"/>
          </a:xfrm>
        </p:spPr>
        <p:txBody>
          <a:bodyPr/>
          <a:lstStyle/>
          <a:p>
            <a:pPr algn="ctr"/>
            <a:r>
              <a:rPr lang="es-ES" dirty="0" err="1"/>
              <a:t>Trigger</a:t>
            </a:r>
            <a:r>
              <a:rPr lang="es-ES" dirty="0"/>
              <a:t> Mutante</a:t>
            </a:r>
          </a:p>
        </p:txBody>
      </p:sp>
    </p:spTree>
    <p:extLst>
      <p:ext uri="{BB962C8B-B14F-4D97-AF65-F5344CB8AC3E}">
        <p14:creationId xmlns:p14="http://schemas.microsoft.com/office/powerpoint/2010/main" xmlns="" val="1725947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C998396-B501-AE58-08EC-10AAF2316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748971"/>
            <a:ext cx="9601200" cy="1680029"/>
          </a:xfrm>
        </p:spPr>
        <p:txBody>
          <a:bodyPr>
            <a:normAutofit/>
          </a:bodyPr>
          <a:lstStyle/>
          <a:p>
            <a:pPr algn="ctr"/>
            <a:r>
              <a:rPr lang="es-ES" sz="9600" b="1" dirty="0"/>
              <a:t>FIN</a:t>
            </a:r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xmlns="" id="{DE12F7A8-B931-FF42-E7D3-322A1FC48AE5}"/>
              </a:ext>
            </a:extLst>
          </p:cNvPr>
          <p:cNvSpPr/>
          <p:nvPr/>
        </p:nvSpPr>
        <p:spPr>
          <a:xfrm>
            <a:off x="1903615" y="3703320"/>
            <a:ext cx="8992985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/>
              <a:t>Muchas gracias por su atención.</a:t>
            </a:r>
          </a:p>
        </p:txBody>
      </p:sp>
    </p:spTree>
    <p:extLst>
      <p:ext uri="{BB962C8B-B14F-4D97-AF65-F5344CB8AC3E}">
        <p14:creationId xmlns:p14="http://schemas.microsoft.com/office/powerpoint/2010/main" xmlns="" val="771560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81E9268-9A75-45E8-17B6-8F0A56A06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1380067"/>
          </a:xfrm>
        </p:spPr>
        <p:txBody>
          <a:bodyPr/>
          <a:lstStyle/>
          <a:p>
            <a:r>
              <a:rPr lang="es-ES" dirty="0"/>
              <a:t>Descripción del proyecto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94ED277F-5C22-0ABC-742A-145E17B65E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900" y="2065867"/>
            <a:ext cx="3855720" cy="3801533"/>
          </a:xfrm>
        </p:spPr>
        <p:txBody>
          <a:bodyPr/>
          <a:lstStyle/>
          <a:p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Este proyecto trata de desarrollar una base de datos para llevar la gestión y administración de una lonja de pescado de un pueblo costero dado de alta como receptor y vendedor de productos marítimos recién pescados. Los barcos llevan la pesca a la lonja y allí se subasta a los compradores que generalmente son pescaderías de la zona.</a:t>
            </a:r>
            <a:endParaRPr lang="es-ES" dirty="0"/>
          </a:p>
        </p:txBody>
      </p:sp>
      <p:pic>
        <p:nvPicPr>
          <p:cNvPr id="5" name="Marcador de posición de imagen 4" descr="Qué ver en Isla Cristina, un pueblo marinero con playas espectaculares">
            <a:extLst>
              <a:ext uri="{FF2B5EF4-FFF2-40B4-BE49-F238E27FC236}">
                <a16:creationId xmlns:a16="http://schemas.microsoft.com/office/drawing/2014/main" xmlns="" id="{5EFE9C22-BA5B-3591-C2D5-F05821214B1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 cstate="print"/>
          <a:srcRect l="13585" r="13585"/>
          <a:stretch>
            <a:fillRect/>
          </a:stretch>
        </p:blipFill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704738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BE59F8A-F3FF-F76E-C9C9-ADBAA5503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0" y="237067"/>
            <a:ext cx="9601200" cy="753533"/>
          </a:xfrm>
        </p:spPr>
        <p:txBody>
          <a:bodyPr/>
          <a:lstStyle/>
          <a:p>
            <a:r>
              <a:rPr lang="es-ES" dirty="0"/>
              <a:t>Modelo entidad relación 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xmlns="" id="{41D51803-3BB7-6C49-2511-6C509AC927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3254" y="1065229"/>
            <a:ext cx="11189615" cy="5555704"/>
          </a:xfrm>
        </p:spPr>
      </p:pic>
    </p:spTree>
    <p:extLst>
      <p:ext uri="{BB962C8B-B14F-4D97-AF65-F5344CB8AC3E}">
        <p14:creationId xmlns:p14="http://schemas.microsoft.com/office/powerpoint/2010/main" xmlns="" val="1442627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26E56FD-70FD-3867-F193-284081500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03200"/>
            <a:ext cx="9601200" cy="787400"/>
          </a:xfrm>
        </p:spPr>
        <p:txBody>
          <a:bodyPr/>
          <a:lstStyle/>
          <a:p>
            <a:r>
              <a:rPr lang="es-ES" dirty="0"/>
              <a:t>Normalización y paso a tablas.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55FDF720-1F21-EB10-798E-D2856983F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990600"/>
            <a:ext cx="10820400" cy="56642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Armador</a:t>
            </a:r>
            <a:r>
              <a:rPr lang="es-E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u="sng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(CIF</a:t>
            </a:r>
            <a:r>
              <a:rPr lang="es-E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#, Nombre, Apellidos, </a:t>
            </a:r>
            <a:r>
              <a:rPr lang="es-ES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Telefono</a:t>
            </a:r>
            <a:r>
              <a:rPr lang="es-E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Barcos(</a:t>
            </a:r>
            <a:r>
              <a:rPr lang="es-ES" sz="2000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Matricula#, </a:t>
            </a:r>
            <a:r>
              <a:rPr lang="es-ES" sz="2000" u="sng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CIF_Amador</a:t>
            </a:r>
            <a:r>
              <a:rPr lang="es-ES" sz="2000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s-E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Clase, Nombre, </a:t>
            </a:r>
            <a:r>
              <a:rPr lang="es-ES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Nombre_capitan</a:t>
            </a:r>
            <a:r>
              <a:rPr lang="es-E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Caladeros (</a:t>
            </a:r>
            <a:r>
              <a:rPr lang="es-ES" sz="2000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Nombre</a:t>
            </a:r>
            <a:r>
              <a:rPr lang="es-ES" u="sng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</a:t>
            </a:r>
            <a:r>
              <a:rPr lang="es-E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Extensión, Ubicación)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Especies (</a:t>
            </a:r>
            <a:r>
              <a:rPr lang="es-ES" sz="2000" u="sng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Cod_especie</a:t>
            </a:r>
            <a:r>
              <a:rPr lang="es-ES" u="sng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</a:t>
            </a:r>
            <a:r>
              <a:rPr lang="es-E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Nombre, Tipo)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Lotes (</a:t>
            </a:r>
            <a:r>
              <a:rPr lang="es-ES" sz="2000" u="sng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Cod_lote</a:t>
            </a:r>
            <a:r>
              <a:rPr lang="es-ES" u="sng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</a:t>
            </a:r>
            <a:r>
              <a:rPr lang="es-E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s-ES" u="sng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cod_especie</a:t>
            </a:r>
            <a:r>
              <a:rPr lang="es-ES" u="sng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matricula</a:t>
            </a:r>
            <a:r>
              <a:rPr lang="es-E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s-ES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fecha_recepción</a:t>
            </a:r>
            <a:r>
              <a:rPr lang="es-E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cajas, </a:t>
            </a:r>
            <a:r>
              <a:rPr lang="es-ES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kilos_totales</a:t>
            </a:r>
            <a:r>
              <a:rPr lang="es-E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s-ES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precio_kilo_salida</a:t>
            </a:r>
            <a:r>
              <a:rPr lang="es-E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Capturas </a:t>
            </a:r>
            <a:r>
              <a:rPr lang="es-ES" sz="2000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 </a:t>
            </a:r>
            <a:r>
              <a:rPr lang="es-ES" sz="2000" u="sng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cif</a:t>
            </a:r>
            <a:r>
              <a:rPr lang="es-ES" sz="2000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barcos</a:t>
            </a:r>
            <a:r>
              <a:rPr lang="es-ES" u="sng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</a:t>
            </a:r>
            <a:r>
              <a:rPr lang="es-ES" sz="2000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s-ES" sz="2000" u="sng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Cod_especie</a:t>
            </a:r>
            <a:r>
              <a:rPr lang="es-ES" u="sng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</a:t>
            </a:r>
            <a:r>
              <a:rPr lang="es-ES" sz="2000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s-ES" sz="2000" u="sng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Nombre_caladero</a:t>
            </a:r>
            <a:r>
              <a:rPr lang="es-ES" u="sng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</a:t>
            </a:r>
            <a:r>
              <a:rPr lang="es-ES" sz="2000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s-E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Fecha_fin</a:t>
            </a:r>
            <a:r>
              <a:rPr lang="es-E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s-ES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Fecha_Inicio</a:t>
            </a:r>
            <a:r>
              <a:rPr lang="es-E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Pescadería (</a:t>
            </a:r>
            <a:r>
              <a:rPr lang="es-ES" sz="2000" u="sng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Cif</a:t>
            </a:r>
            <a:r>
              <a:rPr lang="es-ES" u="sng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</a:t>
            </a:r>
            <a:r>
              <a:rPr lang="es-E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Nombre, Calle, Numero, Localidad, C.P, </a:t>
            </a:r>
            <a:r>
              <a:rPr lang="es-ES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Cuota_inicial</a:t>
            </a:r>
            <a:r>
              <a:rPr lang="es-E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Pagada, Numero cuenta, Fecha VTO)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Factura </a:t>
            </a:r>
            <a:r>
              <a:rPr lang="es-ES" sz="2000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s-ES" sz="2000" u="sng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Num_factura</a:t>
            </a:r>
            <a:r>
              <a:rPr lang="es-ES" sz="2000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</a:t>
            </a:r>
            <a:r>
              <a:rPr lang="es-E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s-ES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Fecha_factura</a:t>
            </a:r>
            <a:r>
              <a:rPr lang="es-E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Tipo)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Ventas</a:t>
            </a:r>
            <a:r>
              <a:rPr lang="es-ES" sz="2000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s-ES" sz="2000" u="sng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Codigo</a:t>
            </a:r>
            <a:r>
              <a:rPr lang="es-ES" sz="2000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lote#, CIF </a:t>
            </a:r>
            <a:r>
              <a:rPr lang="es-ES" sz="2000" u="sng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pescaderia</a:t>
            </a:r>
            <a:r>
              <a:rPr lang="es-E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Precio kilo venta, Total venta)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Factura_venta</a:t>
            </a:r>
            <a:r>
              <a:rPr lang="es-E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s-ES" sz="2000" u="sng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Num_factura</a:t>
            </a:r>
            <a:r>
              <a:rPr lang="es-ES" u="sng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#, </a:t>
            </a:r>
            <a:r>
              <a:rPr lang="es-ES" u="sng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Codigo</a:t>
            </a:r>
            <a:r>
              <a:rPr lang="es-ES" u="sng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lote#</a:t>
            </a:r>
            <a:r>
              <a:rPr lang="es-E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Fecha</a:t>
            </a:r>
            <a:r>
              <a:rPr lang="es-E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VTO, </a:t>
            </a:r>
            <a:r>
              <a:rPr lang="es-ES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Codigo</a:t>
            </a:r>
            <a:r>
              <a:rPr lang="es-E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lote</a:t>
            </a:r>
            <a:r>
              <a:rPr lang="es-E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Factura venta pagadas(</a:t>
            </a:r>
            <a:r>
              <a:rPr lang="es-ES" sz="2000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Numero factura#, </a:t>
            </a:r>
            <a:r>
              <a:rPr lang="es-E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Importe total, Fecha pago)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Factura_compra</a:t>
            </a:r>
            <a:r>
              <a:rPr lang="es-E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2000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s-ES" sz="2000" u="sng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Num_factura</a:t>
            </a:r>
            <a:r>
              <a:rPr lang="es-ES" u="sng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</a:t>
            </a:r>
            <a:r>
              <a:rPr lang="es-ES" sz="2000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s-ES" sz="2000" u="sng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cif</a:t>
            </a:r>
            <a:r>
              <a:rPr lang="es-ES" sz="2000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barco</a:t>
            </a:r>
            <a:r>
              <a:rPr lang="es-ES" u="sng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#, Importe</a:t>
            </a:r>
            <a:r>
              <a:rPr lang="es-ES" sz="2000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Pescaderia</a:t>
            </a:r>
            <a:r>
              <a:rPr lang="es-E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Telefono</a:t>
            </a:r>
            <a:r>
              <a:rPr lang="es-E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s-ES" sz="2000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</a:t>
            </a:r>
            <a:r>
              <a:rPr lang="es-ES" u="sng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u="sng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pescaderia</a:t>
            </a:r>
            <a:r>
              <a:rPr lang="es-ES" u="sng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</a:t>
            </a:r>
            <a:r>
              <a:rPr lang="es-ES" sz="2000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Numero#)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s-ES" sz="2000" u="sng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1596575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A600E3A-0FB3-B88E-C3A5-2F2DA52B9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3093" y="211238"/>
            <a:ext cx="9601200" cy="742167"/>
          </a:xfrm>
        </p:spPr>
        <p:txBody>
          <a:bodyPr/>
          <a:lstStyle/>
          <a:p>
            <a:pPr algn="ctr"/>
            <a:r>
              <a:rPr lang="es-ES" dirty="0"/>
              <a:t>Tablas en Oracle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A2EA200C-FC82-15DB-45BC-8518AA117C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87707" y="839449"/>
            <a:ext cx="11059830" cy="5927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909613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E5E7102-53DF-615A-D8BD-F90FEBB9E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54000"/>
            <a:ext cx="9601200" cy="736600"/>
          </a:xfrm>
        </p:spPr>
        <p:txBody>
          <a:bodyPr/>
          <a:lstStyle/>
          <a:p>
            <a:r>
              <a:rPr lang="es-ES" dirty="0"/>
              <a:t>Creación de usuarios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75339C99-9673-A0EF-57C0-D677A89FD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990600"/>
            <a:ext cx="9601200" cy="4876800"/>
          </a:xfrm>
        </p:spPr>
        <p:txBody>
          <a:bodyPr/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s-E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crean 4 usuarios para la simulación del proyecto. Un administrador con todos los privilegios llamado </a:t>
            </a:r>
            <a:r>
              <a:rPr lang="es-E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adminLonja</a:t>
            </a:r>
            <a:r>
              <a:rPr lang="es-E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para el manejo de la base de datos. Un usuario trabajador que puede crear vistas y realizar consultas sobre toda la base de datos y un usuario cliente, que solo puede consultar sus datos como cliente gracias a vistas creadas para tal fin.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s-ES" sz="2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adminLonja</a:t>
            </a:r>
            <a:endParaRPr lang="es-E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s-E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cliente1Lonja</a:t>
            </a:r>
            <a:endParaRPr lang="es-E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s-E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cliente2Lonja</a:t>
            </a:r>
            <a:endParaRPr lang="es-E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s-E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trabajador1Lonja</a:t>
            </a:r>
            <a:endParaRPr lang="es-E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610268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218C6ED-F964-5478-0F6E-D90425308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8369" y="377952"/>
            <a:ext cx="9601200" cy="1316736"/>
          </a:xfrm>
        </p:spPr>
        <p:txBody>
          <a:bodyPr>
            <a:normAutofit/>
          </a:bodyPr>
          <a:lstStyle/>
          <a:p>
            <a:pPr algn="ctr"/>
            <a:r>
              <a:rPr lang="es-ES" dirty="0"/>
              <a:t>Vistas</a:t>
            </a:r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xmlns="" id="{14D2141C-0878-7CCA-F8C3-52D18368B8AD}"/>
              </a:ext>
            </a:extLst>
          </p:cNvPr>
          <p:cNvSpPr/>
          <p:nvPr/>
        </p:nvSpPr>
        <p:spPr>
          <a:xfrm>
            <a:off x="4280704" y="1286435"/>
            <a:ext cx="3630592" cy="112423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Vistas comunes a ambos clientes.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s-E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s-ES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facturasCliente</a:t>
            </a:r>
            <a:r>
              <a:rPr lang="es-E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s-E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xmlns="" id="{B81F1447-6B30-0457-CF47-3159A7CDB713}"/>
              </a:ext>
            </a:extLst>
          </p:cNvPr>
          <p:cNvSpPr/>
          <p:nvPr/>
        </p:nvSpPr>
        <p:spPr>
          <a:xfrm>
            <a:off x="4280704" y="3054471"/>
            <a:ext cx="3630592" cy="112423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Vista para el cliente crédito</a:t>
            </a:r>
            <a:r>
              <a:rPr lang="es-E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s-ES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Facturas_Pendientes_Pago</a:t>
            </a:r>
            <a:endParaRPr lang="es-ES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xmlns="" id="{A52F16AD-DFB7-617C-DECC-DE0D6DC0F99D}"/>
              </a:ext>
            </a:extLst>
          </p:cNvPr>
          <p:cNvSpPr/>
          <p:nvPr/>
        </p:nvSpPr>
        <p:spPr>
          <a:xfrm>
            <a:off x="4280704" y="4822507"/>
            <a:ext cx="3630592" cy="10351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s-E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Vista creada para el trabajador de la Lonja.</a:t>
            </a: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s-E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Historial_Ventas_Por_Año</a:t>
            </a:r>
            <a:endParaRPr lang="es-E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2893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CE67BEE-AC6E-A91C-C2A1-3D792E943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9307" y="402996"/>
            <a:ext cx="9601200" cy="831915"/>
          </a:xfrm>
        </p:spPr>
        <p:txBody>
          <a:bodyPr/>
          <a:lstStyle/>
          <a:p>
            <a:pPr algn="ctr"/>
            <a:r>
              <a:rPr lang="es-ES" dirty="0"/>
              <a:t>Funciones</a:t>
            </a:r>
          </a:p>
        </p:txBody>
      </p:sp>
      <p:sp>
        <p:nvSpPr>
          <p:cNvPr id="5" name="Rectángulo: esquinas redondeadas 2">
            <a:extLst>
              <a:ext uri="{FF2B5EF4-FFF2-40B4-BE49-F238E27FC236}">
                <a16:creationId xmlns:a16="http://schemas.microsoft.com/office/drawing/2014/main" xmlns="" id="{3CCE53CB-B71E-9B57-2B3A-CC66665EAA36}"/>
              </a:ext>
            </a:extLst>
          </p:cNvPr>
          <p:cNvSpPr/>
          <p:nvPr/>
        </p:nvSpPr>
        <p:spPr>
          <a:xfrm>
            <a:off x="4812010" y="1693514"/>
            <a:ext cx="3245089" cy="10398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Función para cliente</a:t>
            </a:r>
          </a:p>
          <a:p>
            <a:pPr algn="ctr"/>
            <a:r>
              <a:rPr lang="es-ES" dirty="0"/>
              <a:t> CIF002</a:t>
            </a:r>
          </a:p>
          <a:p>
            <a:pPr algn="ctr"/>
            <a:r>
              <a:rPr lang="es-ES" b="1" dirty="0" err="1"/>
              <a:t>Consultar_Facturas_Credito</a:t>
            </a:r>
            <a:endParaRPr lang="es-ES" b="1" dirty="0"/>
          </a:p>
        </p:txBody>
      </p:sp>
      <p:sp>
        <p:nvSpPr>
          <p:cNvPr id="6" name="Rectángulo: esquinas redondeadas 3">
            <a:extLst>
              <a:ext uri="{FF2B5EF4-FFF2-40B4-BE49-F238E27FC236}">
                <a16:creationId xmlns:a16="http://schemas.microsoft.com/office/drawing/2014/main" xmlns="" id="{D186E5F5-6BA8-0D6A-11A8-E3F224716D4E}"/>
              </a:ext>
            </a:extLst>
          </p:cNvPr>
          <p:cNvSpPr/>
          <p:nvPr/>
        </p:nvSpPr>
        <p:spPr>
          <a:xfrm>
            <a:off x="4812009" y="5066062"/>
            <a:ext cx="3245089" cy="100535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Función para trabajador1Lonja</a:t>
            </a:r>
          </a:p>
          <a:p>
            <a:pPr algn="ctr"/>
            <a:r>
              <a:rPr lang="es-ES" b="1" dirty="0" err="1"/>
              <a:t>Codigo_Lote</a:t>
            </a:r>
            <a:r>
              <a:rPr lang="es-ES" dirty="0"/>
              <a:t> </a:t>
            </a:r>
          </a:p>
        </p:txBody>
      </p:sp>
      <p:sp>
        <p:nvSpPr>
          <p:cNvPr id="7" name="Rectángulo: esquinas redondeadas 2">
            <a:extLst>
              <a:ext uri="{FF2B5EF4-FFF2-40B4-BE49-F238E27FC236}">
                <a16:creationId xmlns:a16="http://schemas.microsoft.com/office/drawing/2014/main" xmlns="" id="{3CCE53CB-B71E-9B57-2B3A-CC66665EAA36}"/>
              </a:ext>
            </a:extLst>
          </p:cNvPr>
          <p:cNvSpPr/>
          <p:nvPr/>
        </p:nvSpPr>
        <p:spPr>
          <a:xfrm>
            <a:off x="4812010" y="3346797"/>
            <a:ext cx="3245089" cy="94620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Función para trabajador1Lonja</a:t>
            </a:r>
          </a:p>
          <a:p>
            <a:pPr algn="ctr"/>
            <a:r>
              <a:rPr lang="es-ES" b="1" dirty="0" err="1"/>
              <a:t>Total_Facturas_Pendientes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xmlns="" val="3674120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4F68A72-E31E-592B-3529-CAD48A383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5355"/>
          </a:xfrm>
        </p:spPr>
        <p:txBody>
          <a:bodyPr/>
          <a:lstStyle/>
          <a:p>
            <a:pPr algn="ctr"/>
            <a:r>
              <a:rPr lang="es-ES" dirty="0"/>
              <a:t>Procedimientos</a:t>
            </a:r>
          </a:p>
        </p:txBody>
      </p:sp>
      <p:sp>
        <p:nvSpPr>
          <p:cNvPr id="7" name="Rectángulo: esquinas redondeadas 2">
            <a:extLst>
              <a:ext uri="{FF2B5EF4-FFF2-40B4-BE49-F238E27FC236}">
                <a16:creationId xmlns:a16="http://schemas.microsoft.com/office/drawing/2014/main" xmlns="" id="{05A279DC-5E46-D41D-9F5F-62467387D3B6}"/>
              </a:ext>
            </a:extLst>
          </p:cNvPr>
          <p:cNvSpPr/>
          <p:nvPr/>
        </p:nvSpPr>
        <p:spPr>
          <a:xfrm>
            <a:off x="2829610" y="2257063"/>
            <a:ext cx="3166075" cy="9375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Insertar_Registro_Insercion</a:t>
            </a:r>
            <a:endParaRPr lang="es-ES" dirty="0"/>
          </a:p>
        </p:txBody>
      </p:sp>
      <p:sp>
        <p:nvSpPr>
          <p:cNvPr id="8" name="Rectángulo: esquinas redondeadas 3">
            <a:extLst>
              <a:ext uri="{FF2B5EF4-FFF2-40B4-BE49-F238E27FC236}">
                <a16:creationId xmlns:a16="http://schemas.microsoft.com/office/drawing/2014/main" xmlns="" id="{E4671E4F-6871-241A-4558-E8FEE9A15799}"/>
              </a:ext>
            </a:extLst>
          </p:cNvPr>
          <p:cNvSpPr/>
          <p:nvPr/>
        </p:nvSpPr>
        <p:spPr>
          <a:xfrm>
            <a:off x="2829610" y="4000108"/>
            <a:ext cx="3166075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Borrar_Proyecto</a:t>
            </a:r>
            <a:endParaRPr lang="es-ES" dirty="0"/>
          </a:p>
        </p:txBody>
      </p:sp>
      <p:sp>
        <p:nvSpPr>
          <p:cNvPr id="9" name="Rectángulo: esquinas redondeadas 4">
            <a:extLst>
              <a:ext uri="{FF2B5EF4-FFF2-40B4-BE49-F238E27FC236}">
                <a16:creationId xmlns:a16="http://schemas.microsoft.com/office/drawing/2014/main" xmlns="" id="{52CEF14F-778D-17D8-5C25-706F6F5B57E7}"/>
              </a:ext>
            </a:extLst>
          </p:cNvPr>
          <p:cNvSpPr/>
          <p:nvPr/>
        </p:nvSpPr>
        <p:spPr>
          <a:xfrm>
            <a:off x="6961336" y="2263905"/>
            <a:ext cx="3254380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Procesar_Registro_Inserciones</a:t>
            </a:r>
            <a:endParaRPr lang="es-ES" dirty="0"/>
          </a:p>
        </p:txBody>
      </p:sp>
      <p:sp>
        <p:nvSpPr>
          <p:cNvPr id="10" name="Rectángulo: esquinas redondeadas 5">
            <a:extLst>
              <a:ext uri="{FF2B5EF4-FFF2-40B4-BE49-F238E27FC236}">
                <a16:creationId xmlns:a16="http://schemas.microsoft.com/office/drawing/2014/main" xmlns="" id="{D98C12C8-1358-51AE-42BE-4DE1E53AAF58}"/>
              </a:ext>
            </a:extLst>
          </p:cNvPr>
          <p:cNvSpPr/>
          <p:nvPr/>
        </p:nvSpPr>
        <p:spPr>
          <a:xfrm>
            <a:off x="6961336" y="3981055"/>
            <a:ext cx="3254380" cy="90937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Actualizar_Ventas_Anuales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1625015396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TM04033917[[fn=Berlín]]</Template>
  <TotalTime>352</TotalTime>
  <Words>386</Words>
  <Application>Microsoft Office PowerPoint</Application>
  <PresentationFormat>Personalizado</PresentationFormat>
  <Paragraphs>64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4" baseType="lpstr">
      <vt:lpstr>Recorte</vt:lpstr>
      <vt:lpstr>LONJA ALFOS</vt:lpstr>
      <vt:lpstr>Descripción del proyecto</vt:lpstr>
      <vt:lpstr>Modelo entidad relación </vt:lpstr>
      <vt:lpstr>Normalización y paso a tablas.</vt:lpstr>
      <vt:lpstr>Tablas en Oracle</vt:lpstr>
      <vt:lpstr>Creación de usuarios</vt:lpstr>
      <vt:lpstr>Vistas</vt:lpstr>
      <vt:lpstr>Funciones</vt:lpstr>
      <vt:lpstr>Procedimientos</vt:lpstr>
      <vt:lpstr>Job</vt:lpstr>
      <vt:lpstr>Triggers</vt:lpstr>
      <vt:lpstr>Trigger Mutante</vt:lpstr>
      <vt:lpstr>FIN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LONJA ALFOS</dc:title>
  <dc:creator>alfonso CJ</dc:creator>
  <cp:lastModifiedBy>Serporion</cp:lastModifiedBy>
  <cp:revision>11</cp:revision>
  <dcterms:created xsi:type="dcterms:W3CDTF">2024-05-24T07:44:11Z</dcterms:created>
  <dcterms:modified xsi:type="dcterms:W3CDTF">2024-05-26T16:40:49Z</dcterms:modified>
</cp:coreProperties>
</file>