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74" autoAdjust="0"/>
  </p:normalViewPr>
  <p:slideViewPr>
    <p:cSldViewPr snapToGrid="0">
      <p:cViewPr varScale="1">
        <p:scale>
          <a:sx n="82" d="100"/>
          <a:sy n="82" d="100"/>
        </p:scale>
        <p:origin x="720" y="7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556E419-8340-408A-AEAA-6F9EB6BA5DFA}" type="datetimeFigureOut">
              <a:rPr lang="tr-TR" smtClean="0"/>
              <a:t>11.01.2025</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3205071-B012-45A9-BF44-6410927BA2B7}"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6373822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56E419-8340-408A-AEAA-6F9EB6BA5DFA}" type="datetimeFigureOut">
              <a:rPr lang="tr-TR" smtClean="0"/>
              <a:t>11.01.2025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286589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56E419-8340-408A-AEAA-6F9EB6BA5DFA}" type="datetimeFigureOut">
              <a:rPr lang="tr-TR" smtClean="0"/>
              <a:t>11.01.2025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3158765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556E419-8340-408A-AEAA-6F9EB6BA5DFA}" type="datetimeFigureOut">
              <a:rPr lang="tr-TR" smtClean="0"/>
              <a:t>11.01.2025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551358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556E419-8340-408A-AEAA-6F9EB6BA5DFA}" type="datetimeFigureOut">
              <a:rPr lang="tr-TR" smtClean="0"/>
              <a:t>11.01.2025</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3205071-B012-45A9-BF44-6410927BA2B7}"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096081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smtClean="0"/>
              <a:t>Asıl başlık stili için tıklatın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556E419-8340-408A-AEAA-6F9EB6BA5DFA}" type="datetimeFigureOut">
              <a:rPr lang="tr-TR" smtClean="0"/>
              <a:t>11.01.2025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327595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556E419-8340-408A-AEAA-6F9EB6BA5DFA}" type="datetimeFigureOut">
              <a:rPr lang="tr-TR" smtClean="0"/>
              <a:t>11.01.2025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399748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556E419-8340-408A-AEAA-6F9EB6BA5DFA}" type="datetimeFigureOut">
              <a:rPr lang="tr-TR" smtClean="0"/>
              <a:t>11.01.2025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1042782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6E419-8340-408A-AEAA-6F9EB6BA5DFA}" type="datetimeFigureOut">
              <a:rPr lang="tr-TR" smtClean="0"/>
              <a:t>11.01.2025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63205071-B012-45A9-BF44-6410927BA2B7}" type="slidenum">
              <a:rPr lang="tr-TR" smtClean="0"/>
              <a:t>‹#›</a:t>
            </a:fld>
            <a:endParaRPr lang="tr-TR"/>
          </a:p>
        </p:txBody>
      </p:sp>
    </p:spTree>
    <p:extLst>
      <p:ext uri="{BB962C8B-B14F-4D97-AF65-F5344CB8AC3E}">
        <p14:creationId xmlns:p14="http://schemas.microsoft.com/office/powerpoint/2010/main" val="343589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smtClean="0"/>
              <a:t>Asıl başlık stili için tıklatın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556E419-8340-408A-AEAA-6F9EB6BA5DFA}" type="datetimeFigureOut">
              <a:rPr lang="tr-TR" smtClean="0"/>
              <a:t>11.01.2025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3205071-B012-45A9-BF44-6410927BA2B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07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556E419-8340-408A-AEAA-6F9EB6BA5DFA}" type="datetimeFigureOut">
              <a:rPr lang="tr-TR" smtClean="0"/>
              <a:t>11.01.2025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3205071-B012-45A9-BF44-6410927BA2B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169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556E419-8340-408A-AEAA-6F9EB6BA5DFA}" type="datetimeFigureOut">
              <a:rPr lang="tr-TR" smtClean="0"/>
              <a:t>11.01.2025</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3205071-B012-45A9-BF44-6410927BA2B7}"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14873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283677" y="1512277"/>
            <a:ext cx="9390185" cy="2382715"/>
          </a:xfrm>
        </p:spPr>
        <p:txBody>
          <a:bodyPr/>
          <a:lstStyle/>
          <a:p>
            <a:r>
              <a:rPr lang="tr-TR" dirty="0" smtClean="0">
                <a:latin typeface="Bradley Hand ITC" panose="03070402050302030203" pitchFamily="66" charset="0"/>
                <a:cs typeface="Bold Italic Art" panose="02010400000000000000" pitchFamily="2" charset="-78"/>
              </a:rPr>
              <a:t>SNAKE GAME </a:t>
            </a:r>
            <a:br>
              <a:rPr lang="tr-TR" dirty="0" smtClean="0">
                <a:latin typeface="Bradley Hand ITC" panose="03070402050302030203" pitchFamily="66" charset="0"/>
                <a:cs typeface="Bold Italic Art" panose="02010400000000000000" pitchFamily="2" charset="-78"/>
              </a:rPr>
            </a:br>
            <a:r>
              <a:rPr lang="tr-TR" dirty="0" smtClean="0">
                <a:latin typeface="Bradley Hand ITC" panose="03070402050302030203" pitchFamily="66" charset="0"/>
                <a:cs typeface="Bold Italic Art" panose="02010400000000000000" pitchFamily="2" charset="-78"/>
              </a:rPr>
              <a:t>c# UYGULAMASI</a:t>
            </a:r>
            <a:endParaRPr lang="tr-TR" dirty="0">
              <a:latin typeface="Bradley Hand ITC" panose="03070402050302030203" pitchFamily="66" charset="0"/>
              <a:cs typeface="Bold Italic Art" panose="02010400000000000000" pitchFamily="2" charset="-78"/>
            </a:endParaRPr>
          </a:p>
        </p:txBody>
      </p:sp>
      <p:sp>
        <p:nvSpPr>
          <p:cNvPr id="3" name="Alt Başlık 2"/>
          <p:cNvSpPr>
            <a:spLocks noGrp="1"/>
          </p:cNvSpPr>
          <p:nvPr>
            <p:ph type="subTitle" idx="1"/>
          </p:nvPr>
        </p:nvSpPr>
        <p:spPr>
          <a:xfrm>
            <a:off x="4448519" y="4510455"/>
            <a:ext cx="3452706" cy="1266092"/>
          </a:xfrm>
        </p:spPr>
        <p:txBody>
          <a:bodyPr>
            <a:normAutofit/>
          </a:bodyPr>
          <a:lstStyle/>
          <a:p>
            <a:r>
              <a:rPr lang="tr-TR" sz="1800" dirty="0" smtClean="0">
                <a:latin typeface="Candara Light" panose="020E0502030303020204" pitchFamily="34" charset="0"/>
              </a:rPr>
              <a:t>Hazırlayanlar:</a:t>
            </a:r>
            <a:br>
              <a:rPr lang="tr-TR" sz="1800" dirty="0" smtClean="0">
                <a:latin typeface="Candara Light" panose="020E0502030303020204" pitchFamily="34" charset="0"/>
              </a:rPr>
            </a:br>
            <a:r>
              <a:rPr lang="tr-TR" sz="1800" dirty="0" smtClean="0">
                <a:latin typeface="Candara Light" panose="020E0502030303020204" pitchFamily="34" charset="0"/>
              </a:rPr>
              <a:t>231041023 Hilal Nur Okur</a:t>
            </a:r>
          </a:p>
          <a:p>
            <a:r>
              <a:rPr lang="tr-TR" sz="1800" dirty="0" smtClean="0">
                <a:latin typeface="Candara Light" panose="020E0502030303020204" pitchFamily="34" charset="0"/>
              </a:rPr>
              <a:t>231041042 Serra Çolak</a:t>
            </a:r>
            <a:endParaRPr lang="tr-TR" sz="1800" dirty="0">
              <a:latin typeface="Candara Light" panose="020E0502030303020204" pitchFamily="34" charset="0"/>
            </a:endParaRPr>
          </a:p>
        </p:txBody>
      </p:sp>
    </p:spTree>
    <p:extLst>
      <p:ext uri="{BB962C8B-B14F-4D97-AF65-F5344CB8AC3E}">
        <p14:creationId xmlns:p14="http://schemas.microsoft.com/office/powerpoint/2010/main" val="20648620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20681" y="1124339"/>
            <a:ext cx="3340359" cy="863082"/>
          </a:xfrm>
        </p:spPr>
        <p:txBody>
          <a:bodyPr/>
          <a:lstStyle/>
          <a:p>
            <a:r>
              <a:rPr lang="tr-TR" dirty="0" smtClean="0"/>
              <a:t>AKIŞ ŞEMASI</a:t>
            </a:r>
            <a:endParaRPr lang="tr-TR" dirty="0"/>
          </a:p>
        </p:txBody>
      </p:sp>
      <p:sp>
        <p:nvSpPr>
          <p:cNvPr id="4" name="Rectangle 1"/>
          <p:cNvSpPr>
            <a:spLocks noGrp="1" noChangeArrowheads="1"/>
          </p:cNvSpPr>
          <p:nvPr>
            <p:ph idx="1"/>
          </p:nvPr>
        </p:nvSpPr>
        <p:spPr bwMode="auto">
          <a:xfrm>
            <a:off x="1177637" y="2799427"/>
            <a:ext cx="102939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kumimoji="0" lang="tr-TR" altLang="tr-TR" b="0" i="0" u="none" strike="noStrike" cap="none" normalizeH="0" baseline="0" dirty="0" smtClean="0">
                <a:ln>
                  <a:noFill/>
                </a:ln>
                <a:solidFill>
                  <a:schemeClr val="tx1"/>
                </a:solidFill>
                <a:effectLst/>
              </a:rPr>
              <a:t>Kullanıcı oyun </a:t>
            </a:r>
            <a:r>
              <a:rPr kumimoji="0" lang="tr-TR" altLang="tr-TR" b="0" i="0" u="none" strike="noStrike" cap="none" normalizeH="0" baseline="0" dirty="0" err="1" smtClean="0">
                <a:ln>
                  <a:noFill/>
                </a:ln>
                <a:solidFill>
                  <a:schemeClr val="tx1"/>
                </a:solidFill>
                <a:effectLst/>
              </a:rPr>
              <a:t>modu</a:t>
            </a:r>
            <a:r>
              <a:rPr kumimoji="0" lang="tr-TR" altLang="tr-TR" b="0" i="0" u="none" strike="noStrike" cap="none" normalizeH="0" baseline="0" dirty="0" smtClean="0">
                <a:ln>
                  <a:noFill/>
                </a:ln>
                <a:solidFill>
                  <a:schemeClr val="tx1"/>
                </a:solidFill>
                <a:effectLst/>
              </a:rPr>
              <a:t> seçer -&gt; Oyuncuların adları girilir -&gt; Yılanlar ve yiyecekler başlatılır.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Yön tuşlarından girdi alınır.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Yılan hareket eder, büyür ve hızlanır.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Çarpma (duvar, kendi yılanı) kontrol edilir.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Yiyecek yediğinde skor artar ve yeni yiyecek oluşturulur.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Oyun bitişi kontrol edilir.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Ekran güncellenir.</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tr-TR" altLang="tr-TR" b="0" i="0" u="none" strike="noStrike" cap="none" normalizeH="0" baseline="0" dirty="0" smtClean="0">
                <a:ln>
                  <a:noFill/>
                </a:ln>
                <a:solidFill>
                  <a:schemeClr val="tx1"/>
                </a:solidFill>
                <a:effectLst/>
              </a:rPr>
              <a:t>Oyun bitişi kontrol edilir -&gt; Kazanan belirlenir -&gt; Skor gösterilir -&gt; Yeniden oynama sorusu</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57168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03240" y="881743"/>
            <a:ext cx="8042989" cy="835090"/>
          </a:xfrm>
        </p:spPr>
        <p:txBody>
          <a:bodyPr>
            <a:normAutofit fontScale="90000"/>
          </a:bodyPr>
          <a:lstStyle/>
          <a:p>
            <a:r>
              <a:rPr lang="tr-TR" b="1" dirty="0"/>
              <a:t>Oyun </a:t>
            </a:r>
            <a:r>
              <a:rPr lang="tr-TR" b="1" dirty="0" err="1"/>
              <a:t>Modu</a:t>
            </a:r>
            <a:r>
              <a:rPr lang="tr-TR" b="1" dirty="0"/>
              <a:t> Seçimi ve </a:t>
            </a:r>
            <a:r>
              <a:rPr lang="tr-TR" b="1" dirty="0" smtClean="0"/>
              <a:t>Başlangıç</a:t>
            </a:r>
            <a:r>
              <a:rPr lang="tr-TR" dirty="0"/>
              <a:t/>
            </a:r>
            <a:br>
              <a:rPr lang="tr-TR" dirty="0"/>
            </a:br>
            <a:r>
              <a:rPr lang="tr-TR" dirty="0"/>
              <a:t/>
            </a:r>
            <a:br>
              <a:rPr lang="tr-TR" dirty="0"/>
            </a:br>
            <a:endParaRPr lang="tr-TR" dirty="0"/>
          </a:p>
        </p:txBody>
      </p:sp>
      <p:sp>
        <p:nvSpPr>
          <p:cNvPr id="3" name="İçerik Yer Tutucusu 2"/>
          <p:cNvSpPr>
            <a:spLocks noGrp="1"/>
          </p:cNvSpPr>
          <p:nvPr>
            <p:ph idx="1"/>
          </p:nvPr>
        </p:nvSpPr>
        <p:spPr/>
        <p:txBody>
          <a:bodyPr/>
          <a:lstStyle/>
          <a:p>
            <a:pPr marL="0" indent="0">
              <a:buNone/>
            </a:pPr>
            <a:r>
              <a:rPr lang="tr-TR" dirty="0"/>
              <a:t>Oyuncu seçimi ve ad girişleri ekrana yazdırılır</a:t>
            </a:r>
            <a:r>
              <a:rPr lang="tr-TR" dirty="0" smtClean="0"/>
              <a:t>.</a:t>
            </a:r>
          </a:p>
          <a:p>
            <a:pPr marL="0" indent="0">
              <a:buNone/>
            </a:pPr>
            <a:r>
              <a:rPr lang="tr-TR" dirty="0" smtClean="0"/>
              <a:t>Kod:</a:t>
            </a:r>
          </a:p>
          <a:p>
            <a:pPr marL="0" indent="0">
              <a:buNone/>
            </a:pPr>
            <a:r>
              <a:rPr lang="tr-TR" sz="1400" b="1" dirty="0" err="1">
                <a:latin typeface="Calibri" panose="020F0502020204030204" pitchFamily="34" charset="0"/>
                <a:ea typeface="Calibri" panose="020F0502020204030204" pitchFamily="34" charset="0"/>
                <a:cs typeface="Calibri" panose="020F0502020204030204" pitchFamily="34" charset="0"/>
              </a:rPr>
              <a:t>Console.WriteLine</a:t>
            </a:r>
            <a:r>
              <a:rPr lang="tr-TR" sz="1400" b="1" dirty="0">
                <a:latin typeface="Calibri" panose="020F0502020204030204" pitchFamily="34" charset="0"/>
                <a:ea typeface="Calibri" panose="020F0502020204030204" pitchFamily="34" charset="0"/>
                <a:cs typeface="Calibri" panose="020F0502020204030204" pitchFamily="34" charset="0"/>
              </a:rPr>
              <a:t>("Yılan Oyununa Hoş Geldiniz!");</a:t>
            </a:r>
          </a:p>
          <a:p>
            <a:pPr marL="0" indent="0">
              <a:buNone/>
            </a:pPr>
            <a:r>
              <a:rPr lang="tr-TR" sz="1400" b="1" dirty="0" err="1">
                <a:latin typeface="Calibri" panose="020F0502020204030204" pitchFamily="34" charset="0"/>
                <a:ea typeface="Calibri" panose="020F0502020204030204" pitchFamily="34" charset="0"/>
                <a:cs typeface="Calibri" panose="020F0502020204030204" pitchFamily="34" charset="0"/>
              </a:rPr>
              <a:t>Console.WriteLine</a:t>
            </a:r>
            <a:r>
              <a:rPr lang="tr-TR" sz="1400" b="1" dirty="0">
                <a:latin typeface="Calibri" panose="020F0502020204030204" pitchFamily="34" charset="0"/>
                <a:ea typeface="Calibri" panose="020F0502020204030204" pitchFamily="34" charset="0"/>
                <a:cs typeface="Calibri" panose="020F0502020204030204" pitchFamily="34" charset="0"/>
              </a:rPr>
              <a:t>("Lütfen oyun </a:t>
            </a:r>
            <a:r>
              <a:rPr lang="tr-TR" sz="1400" b="1" dirty="0" err="1">
                <a:latin typeface="Calibri" panose="020F0502020204030204" pitchFamily="34" charset="0"/>
                <a:ea typeface="Calibri" panose="020F0502020204030204" pitchFamily="34" charset="0"/>
                <a:cs typeface="Calibri" panose="020F0502020204030204" pitchFamily="34" charset="0"/>
              </a:rPr>
              <a:t>modunu</a:t>
            </a:r>
            <a:r>
              <a:rPr lang="tr-TR" sz="1400" b="1" dirty="0">
                <a:latin typeface="Calibri" panose="020F0502020204030204" pitchFamily="34" charset="0"/>
                <a:ea typeface="Calibri" panose="020F0502020204030204" pitchFamily="34" charset="0"/>
                <a:cs typeface="Calibri" panose="020F0502020204030204" pitchFamily="34" charset="0"/>
              </a:rPr>
              <a:t> seçin:");</a:t>
            </a:r>
          </a:p>
          <a:p>
            <a:pPr marL="0" indent="0">
              <a:buNone/>
            </a:pPr>
            <a:r>
              <a:rPr lang="tr-TR" sz="1400" b="1" dirty="0" err="1">
                <a:latin typeface="Calibri" panose="020F0502020204030204" pitchFamily="34" charset="0"/>
                <a:ea typeface="Calibri" panose="020F0502020204030204" pitchFamily="34" charset="0"/>
                <a:cs typeface="Calibri" panose="020F0502020204030204" pitchFamily="34" charset="0"/>
              </a:rPr>
              <a:t>Console.WriteLine</a:t>
            </a:r>
            <a:r>
              <a:rPr lang="tr-TR" sz="1400" b="1" dirty="0">
                <a:latin typeface="Calibri" panose="020F0502020204030204" pitchFamily="34" charset="0"/>
                <a:ea typeface="Calibri" panose="020F0502020204030204" pitchFamily="34" charset="0"/>
                <a:cs typeface="Calibri" panose="020F0502020204030204" pitchFamily="34" charset="0"/>
              </a:rPr>
              <a:t>("1. Tek Kişilik");</a:t>
            </a:r>
          </a:p>
          <a:p>
            <a:pPr marL="0" indent="0">
              <a:buNone/>
            </a:pPr>
            <a:r>
              <a:rPr lang="tr-TR" sz="1400" b="1" dirty="0" err="1">
                <a:latin typeface="Calibri" panose="020F0502020204030204" pitchFamily="34" charset="0"/>
                <a:ea typeface="Calibri" panose="020F0502020204030204" pitchFamily="34" charset="0"/>
                <a:cs typeface="Calibri" panose="020F0502020204030204" pitchFamily="34" charset="0"/>
              </a:rPr>
              <a:t>Console.WriteLine</a:t>
            </a:r>
            <a:r>
              <a:rPr lang="tr-TR" sz="1400" b="1" dirty="0">
                <a:latin typeface="Calibri" panose="020F0502020204030204" pitchFamily="34" charset="0"/>
                <a:ea typeface="Calibri" panose="020F0502020204030204" pitchFamily="34" charset="0"/>
                <a:cs typeface="Calibri" panose="020F0502020204030204" pitchFamily="34" charset="0"/>
              </a:rPr>
              <a:t>("2. İki Kişilik");</a:t>
            </a:r>
          </a:p>
          <a:p>
            <a:pPr marL="0" indent="0">
              <a:buNone/>
            </a:pPr>
            <a:endParaRPr lang="tr-TR" dirty="0"/>
          </a:p>
        </p:txBody>
      </p:sp>
    </p:spTree>
    <p:extLst>
      <p:ext uri="{BB962C8B-B14F-4D97-AF65-F5344CB8AC3E}">
        <p14:creationId xmlns:p14="http://schemas.microsoft.com/office/powerpoint/2010/main" val="35196176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80726" y="685800"/>
            <a:ext cx="8089641" cy="891073"/>
          </a:xfrm>
        </p:spPr>
        <p:txBody>
          <a:bodyPr>
            <a:normAutofit fontScale="90000"/>
          </a:bodyPr>
          <a:lstStyle/>
          <a:p>
            <a:r>
              <a:rPr lang="tr-TR" b="1" dirty="0"/>
              <a:t>Yılan ve Yiyeceklerin Başlatılması</a:t>
            </a:r>
            <a:r>
              <a:rPr lang="tr-TR" dirty="0"/>
              <a:t>:</a:t>
            </a:r>
            <a:br>
              <a:rPr lang="tr-TR" dirty="0"/>
            </a:br>
            <a:endParaRPr lang="tr-TR" dirty="0"/>
          </a:p>
        </p:txBody>
      </p:sp>
      <p:sp>
        <p:nvSpPr>
          <p:cNvPr id="3" name="İçerik Yer Tutucusu 2"/>
          <p:cNvSpPr>
            <a:spLocks noGrp="1"/>
          </p:cNvSpPr>
          <p:nvPr>
            <p:ph idx="1"/>
          </p:nvPr>
        </p:nvSpPr>
        <p:spPr>
          <a:xfrm>
            <a:off x="1371600" y="2575249"/>
            <a:ext cx="9601200" cy="2883160"/>
          </a:xfrm>
        </p:spPr>
        <p:txBody>
          <a:bodyPr/>
          <a:lstStyle/>
          <a:p>
            <a:pPr marL="0" indent="0">
              <a:buNone/>
            </a:pPr>
            <a:r>
              <a:rPr lang="tr-TR" dirty="0" smtClean="0"/>
              <a:t>Yılanlar </a:t>
            </a:r>
            <a:r>
              <a:rPr lang="tr-TR" dirty="0"/>
              <a:t>(</a:t>
            </a:r>
            <a:r>
              <a:rPr lang="tr-TR" dirty="0" err="1"/>
              <a:t>FastSnake</a:t>
            </a:r>
            <a:r>
              <a:rPr lang="tr-TR" dirty="0"/>
              <a:t>, </a:t>
            </a:r>
            <a:r>
              <a:rPr lang="tr-TR" dirty="0" err="1"/>
              <a:t>SlowSnake</a:t>
            </a:r>
            <a:r>
              <a:rPr lang="tr-TR" dirty="0"/>
              <a:t>) başlatılır.</a:t>
            </a:r>
          </a:p>
          <a:p>
            <a:pPr marL="0" indent="0">
              <a:buNone/>
            </a:pPr>
            <a:r>
              <a:rPr lang="tr-TR" dirty="0"/>
              <a:t>Yiyecek oluşturulur ve yerleştirilir</a:t>
            </a:r>
            <a:r>
              <a:rPr lang="tr-TR" dirty="0" smtClean="0"/>
              <a:t>.</a:t>
            </a:r>
          </a:p>
          <a:p>
            <a:pPr marL="0" indent="0">
              <a:buNone/>
            </a:pPr>
            <a:endParaRPr lang="tr-TR" dirty="0" smtClean="0"/>
          </a:p>
          <a:p>
            <a:pPr marL="0" indent="0">
              <a:buNone/>
            </a:pPr>
            <a:r>
              <a:rPr lang="tr-TR" dirty="0" smtClean="0"/>
              <a:t>Kod:</a:t>
            </a:r>
            <a:endParaRPr lang="tr-TR" dirty="0"/>
          </a:p>
          <a:p>
            <a:pPr marL="0" indent="0">
              <a:buNone/>
            </a:pPr>
            <a:r>
              <a:rPr lang="en-US" sz="1400" b="1" dirty="0">
                <a:latin typeface="Arial" panose="020B0604020202020204" pitchFamily="34" charset="0"/>
                <a:cs typeface="Arial" panose="020B0604020202020204" pitchFamily="34" charset="0"/>
              </a:rPr>
              <a:t>snake1 = new </a:t>
            </a:r>
            <a:r>
              <a:rPr lang="en-US" sz="1400" b="1" dirty="0" err="1">
                <a:latin typeface="Arial" panose="020B0604020202020204" pitchFamily="34" charset="0"/>
                <a:cs typeface="Arial" panose="020B0604020202020204" pitchFamily="34" charset="0"/>
              </a:rPr>
              <a:t>FastSnake</a:t>
            </a:r>
            <a:r>
              <a:rPr lang="en-US" sz="1400" b="1" dirty="0">
                <a:latin typeface="Arial" panose="020B0604020202020204" pitchFamily="34" charset="0"/>
                <a:cs typeface="Arial" panose="020B0604020202020204" pitchFamily="34" charset="0"/>
              </a:rPr>
              <a:t>(10, Height / 2); </a:t>
            </a:r>
            <a:endParaRPr lang="tr-TR" sz="1400" b="1" dirty="0" smtClean="0">
              <a:latin typeface="Arial" panose="020B0604020202020204" pitchFamily="34" charset="0"/>
              <a:cs typeface="Arial" panose="020B0604020202020204" pitchFamily="34" charset="0"/>
            </a:endParaRPr>
          </a:p>
          <a:p>
            <a:pPr marL="0" indent="0">
              <a:buNone/>
            </a:pPr>
            <a:r>
              <a:rPr lang="en-US" sz="1400" b="1" dirty="0" smtClean="0">
                <a:latin typeface="Arial" panose="020B0604020202020204" pitchFamily="34" charset="0"/>
                <a:cs typeface="Arial" panose="020B0604020202020204" pitchFamily="34" charset="0"/>
              </a:rPr>
              <a:t>snake2 </a:t>
            </a: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isSinglePlayer</a:t>
            </a:r>
            <a:r>
              <a:rPr lang="en-US" sz="1400" b="1" dirty="0">
                <a:latin typeface="Arial" panose="020B0604020202020204" pitchFamily="34" charset="0"/>
                <a:cs typeface="Arial" panose="020B0604020202020204" pitchFamily="34" charset="0"/>
              </a:rPr>
              <a:t> ? null : new </a:t>
            </a:r>
            <a:r>
              <a:rPr lang="en-US" sz="1400" b="1" dirty="0" err="1">
                <a:latin typeface="Arial" panose="020B0604020202020204" pitchFamily="34" charset="0"/>
                <a:cs typeface="Arial" panose="020B0604020202020204" pitchFamily="34" charset="0"/>
              </a:rPr>
              <a:t>SlowSnake</a:t>
            </a:r>
            <a:r>
              <a:rPr lang="en-US" sz="1400" b="1" dirty="0">
                <a:latin typeface="Arial" panose="020B0604020202020204" pitchFamily="34" charset="0"/>
                <a:cs typeface="Arial" panose="020B0604020202020204" pitchFamily="34" charset="0"/>
              </a:rPr>
              <a:t>(Width - 10, Height / 2); </a:t>
            </a:r>
            <a:endParaRPr lang="tr-TR" sz="1400" b="1" dirty="0" smtClean="0">
              <a:latin typeface="Arial" panose="020B0604020202020204" pitchFamily="34" charset="0"/>
              <a:cs typeface="Arial" panose="020B0604020202020204" pitchFamily="34" charset="0"/>
            </a:endParaRPr>
          </a:p>
          <a:p>
            <a:pPr marL="0" indent="0">
              <a:buNone/>
            </a:pPr>
            <a:r>
              <a:rPr lang="en-US" sz="1400" b="1" dirty="0" err="1" smtClean="0">
                <a:latin typeface="Arial" panose="020B0604020202020204" pitchFamily="34" charset="0"/>
                <a:cs typeface="Arial" panose="020B0604020202020204" pitchFamily="34" charset="0"/>
              </a:rPr>
              <a:t>GenerateFood</a:t>
            </a:r>
            <a:r>
              <a:rPr lang="en-US" sz="1400" b="1" dirty="0">
                <a:latin typeface="Arial" panose="020B0604020202020204" pitchFamily="34" charset="0"/>
                <a:cs typeface="Arial" panose="020B0604020202020204" pitchFamily="34" charset="0"/>
              </a:rPr>
              <a:t>();</a:t>
            </a:r>
            <a:endParaRPr lang="tr-TR" sz="1400" b="1" dirty="0">
              <a:latin typeface="Arial" panose="020B060402020202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1022355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31437" y="993710"/>
            <a:ext cx="8724122" cy="863082"/>
          </a:xfrm>
        </p:spPr>
        <p:txBody>
          <a:bodyPr/>
          <a:lstStyle/>
          <a:p>
            <a:r>
              <a:rPr lang="tr-TR" b="1" dirty="0"/>
              <a:t>Yılanın Hareketi ve Girdi İşleme</a:t>
            </a:r>
            <a:r>
              <a:rPr lang="tr-TR" dirty="0"/>
              <a:t>:</a:t>
            </a:r>
          </a:p>
        </p:txBody>
      </p:sp>
      <p:sp>
        <p:nvSpPr>
          <p:cNvPr id="3" name="İçerik Yer Tutucusu 2"/>
          <p:cNvSpPr>
            <a:spLocks noGrp="1"/>
          </p:cNvSpPr>
          <p:nvPr>
            <p:ph idx="1"/>
          </p:nvPr>
        </p:nvSpPr>
        <p:spPr>
          <a:xfrm>
            <a:off x="1371600" y="2817845"/>
            <a:ext cx="9601200" cy="2603242"/>
          </a:xfrm>
        </p:spPr>
        <p:txBody>
          <a:bodyPr/>
          <a:lstStyle/>
          <a:p>
            <a:pPr marL="0" indent="0">
              <a:buNone/>
            </a:pPr>
            <a:r>
              <a:rPr lang="tr-TR" dirty="0"/>
              <a:t>Kullanıcı yön </a:t>
            </a:r>
            <a:r>
              <a:rPr lang="tr-TR" dirty="0" smtClean="0"/>
              <a:t>tuşlarından </a:t>
            </a:r>
            <a:r>
              <a:rPr lang="tr-TR" dirty="0"/>
              <a:t>birini bastığında yılanın yönü değiştirilir ve yılan hareket eder</a:t>
            </a:r>
            <a:r>
              <a:rPr lang="tr-TR" dirty="0" smtClean="0"/>
              <a:t>.</a:t>
            </a:r>
          </a:p>
          <a:p>
            <a:pPr marL="0" indent="0">
              <a:buNone/>
            </a:pPr>
            <a:endParaRPr lang="tr-TR" dirty="0" smtClean="0"/>
          </a:p>
          <a:p>
            <a:pPr marL="0" indent="0">
              <a:buNone/>
            </a:pPr>
            <a:endParaRPr lang="tr-TR" dirty="0"/>
          </a:p>
          <a:p>
            <a:pPr marL="0" indent="0">
              <a:buNone/>
            </a:pPr>
            <a:r>
              <a:rPr lang="tr-TR" dirty="0" smtClean="0"/>
              <a:t>Kod:</a:t>
            </a:r>
            <a:endParaRPr lang="tr-TR" dirty="0"/>
          </a:p>
          <a:p>
            <a:pPr marL="0" indent="0">
              <a:buNone/>
            </a:pPr>
            <a:r>
              <a:rPr lang="tr-TR" sz="1400" b="1" dirty="0">
                <a:latin typeface="Arial" panose="020B0604020202020204" pitchFamily="34" charset="0"/>
                <a:cs typeface="Arial" panose="020B0604020202020204" pitchFamily="34" charset="0"/>
              </a:rPr>
              <a:t>snake1.HandleInput(</a:t>
            </a:r>
            <a:r>
              <a:rPr lang="tr-TR" sz="1400" b="1" dirty="0" err="1">
                <a:latin typeface="Arial" panose="020B0604020202020204" pitchFamily="34" charset="0"/>
                <a:cs typeface="Arial" panose="020B0604020202020204" pitchFamily="34" charset="0"/>
              </a:rPr>
              <a:t>key</a:t>
            </a:r>
            <a:r>
              <a:rPr lang="tr-TR" sz="1400" b="1" dirty="0">
                <a:latin typeface="Arial" panose="020B0604020202020204" pitchFamily="34" charset="0"/>
                <a:cs typeface="Arial" panose="020B0604020202020204" pitchFamily="34" charset="0"/>
              </a:rPr>
              <a:t>, </a:t>
            </a:r>
            <a:r>
              <a:rPr lang="tr-TR" sz="1400" b="1" dirty="0" err="1">
                <a:latin typeface="Arial" panose="020B0604020202020204" pitchFamily="34" charset="0"/>
                <a:cs typeface="Arial" panose="020B0604020202020204" pitchFamily="34" charset="0"/>
              </a:rPr>
              <a:t>ConsoleKey.W</a:t>
            </a:r>
            <a:r>
              <a:rPr lang="tr-TR" sz="1400" b="1" dirty="0">
                <a:latin typeface="Arial" panose="020B0604020202020204" pitchFamily="34" charset="0"/>
                <a:cs typeface="Arial" panose="020B0604020202020204" pitchFamily="34" charset="0"/>
              </a:rPr>
              <a:t>, </a:t>
            </a:r>
            <a:r>
              <a:rPr lang="tr-TR" sz="1400" b="1" dirty="0" err="1">
                <a:latin typeface="Arial" panose="020B0604020202020204" pitchFamily="34" charset="0"/>
                <a:cs typeface="Arial" panose="020B0604020202020204" pitchFamily="34" charset="0"/>
              </a:rPr>
              <a:t>ConsoleKey.S</a:t>
            </a:r>
            <a:r>
              <a:rPr lang="tr-TR" sz="1400" b="1" dirty="0">
                <a:latin typeface="Arial" panose="020B0604020202020204" pitchFamily="34" charset="0"/>
                <a:cs typeface="Arial" panose="020B0604020202020204" pitchFamily="34" charset="0"/>
              </a:rPr>
              <a:t>, </a:t>
            </a:r>
            <a:r>
              <a:rPr lang="tr-TR" sz="1400" b="1" dirty="0" err="1">
                <a:latin typeface="Arial" panose="020B0604020202020204" pitchFamily="34" charset="0"/>
                <a:cs typeface="Arial" panose="020B0604020202020204" pitchFamily="34" charset="0"/>
              </a:rPr>
              <a:t>ConsoleKey.A</a:t>
            </a:r>
            <a:r>
              <a:rPr lang="tr-TR" sz="1400" b="1" dirty="0">
                <a:latin typeface="Arial" panose="020B0604020202020204" pitchFamily="34" charset="0"/>
                <a:cs typeface="Arial" panose="020B0604020202020204" pitchFamily="34" charset="0"/>
              </a:rPr>
              <a:t>, </a:t>
            </a:r>
            <a:r>
              <a:rPr lang="tr-TR" sz="1400" b="1" dirty="0" err="1">
                <a:latin typeface="Arial" panose="020B0604020202020204" pitchFamily="34" charset="0"/>
                <a:cs typeface="Arial" panose="020B0604020202020204" pitchFamily="34" charset="0"/>
              </a:rPr>
              <a:t>ConsoleKey.D</a:t>
            </a:r>
            <a:r>
              <a:rPr lang="tr-TR" sz="14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5744237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7781731" cy="769776"/>
          </a:xfrm>
        </p:spPr>
        <p:txBody>
          <a:bodyPr/>
          <a:lstStyle/>
          <a:p>
            <a:r>
              <a:rPr lang="tr-TR" b="1" dirty="0"/>
              <a:t>Çarpma Kontrolü ve Oyun Sonu</a:t>
            </a:r>
            <a:r>
              <a:rPr lang="tr-TR" dirty="0"/>
              <a:t>:</a:t>
            </a:r>
          </a:p>
        </p:txBody>
      </p:sp>
      <p:sp>
        <p:nvSpPr>
          <p:cNvPr id="3" name="İçerik Yer Tutucusu 2"/>
          <p:cNvSpPr>
            <a:spLocks noGrp="1"/>
          </p:cNvSpPr>
          <p:nvPr>
            <p:ph idx="1"/>
          </p:nvPr>
        </p:nvSpPr>
        <p:spPr/>
        <p:txBody>
          <a:bodyPr>
            <a:normAutofit/>
          </a:bodyPr>
          <a:lstStyle/>
          <a:p>
            <a:pPr marL="0" indent="0">
              <a:buNone/>
            </a:pPr>
            <a:r>
              <a:rPr lang="tr-TR" dirty="0"/>
              <a:t>Yılanın kendisine veya duvara çarpıp çarpmadığı kontrol edilir</a:t>
            </a:r>
            <a:r>
              <a:rPr lang="tr-TR" dirty="0" smtClean="0"/>
              <a:t>.</a:t>
            </a:r>
          </a:p>
          <a:p>
            <a:pPr marL="0" indent="0">
              <a:buNone/>
            </a:pPr>
            <a:endParaRPr lang="tr-TR" dirty="0" smtClean="0"/>
          </a:p>
          <a:p>
            <a:pPr marL="0" indent="0">
              <a:buNone/>
            </a:pPr>
            <a:r>
              <a:rPr lang="tr-TR" dirty="0" smtClean="0"/>
              <a:t>Kod:</a:t>
            </a:r>
          </a:p>
          <a:p>
            <a:pPr marL="0" indent="0">
              <a:buNone/>
            </a:pP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CheckCollision</a:t>
            </a:r>
            <a:r>
              <a:rPr lang="tr-TR" sz="1400" dirty="0">
                <a:latin typeface="Arial" panose="020B0604020202020204" pitchFamily="34" charset="0"/>
                <a:cs typeface="Arial" panose="020B0604020202020204" pitchFamily="34" charset="0"/>
              </a:rPr>
              <a:t>(snake1.Head) || (!</a:t>
            </a:r>
            <a:r>
              <a:rPr lang="tr-TR" sz="1400" dirty="0" err="1">
                <a:latin typeface="Arial" panose="020B0604020202020204" pitchFamily="34" charset="0"/>
                <a:cs typeface="Arial" panose="020B0604020202020204" pitchFamily="34" charset="0"/>
              </a:rPr>
              <a:t>isSinglePlayer</a:t>
            </a:r>
            <a:r>
              <a:rPr lang="tr-TR" sz="1400" dirty="0">
                <a:latin typeface="Arial" panose="020B0604020202020204" pitchFamily="34" charset="0"/>
                <a:cs typeface="Arial" panose="020B0604020202020204" pitchFamily="34" charset="0"/>
              </a:rPr>
              <a:t> &amp;&amp; snake2 != </a:t>
            </a:r>
            <a:r>
              <a:rPr lang="tr-TR" sz="1400" dirty="0" err="1">
                <a:latin typeface="Arial" panose="020B0604020202020204" pitchFamily="34" charset="0"/>
                <a:cs typeface="Arial" panose="020B0604020202020204" pitchFamily="34" charset="0"/>
              </a:rPr>
              <a:t>null</a:t>
            </a:r>
            <a:r>
              <a:rPr lang="tr-TR" sz="1400" dirty="0">
                <a:latin typeface="Arial" panose="020B0604020202020204" pitchFamily="34" charset="0"/>
                <a:cs typeface="Arial" panose="020B0604020202020204" pitchFamily="34" charset="0"/>
              </a:rPr>
              <a:t> &amp;&amp; </a:t>
            </a:r>
            <a:r>
              <a:rPr lang="tr-TR" sz="1400" dirty="0" err="1">
                <a:latin typeface="Arial" panose="020B0604020202020204" pitchFamily="34" charset="0"/>
                <a:cs typeface="Arial" panose="020B0604020202020204" pitchFamily="34" charset="0"/>
              </a:rPr>
              <a:t>CheckCollision</a:t>
            </a:r>
            <a:r>
              <a:rPr lang="tr-TR" sz="1400" dirty="0">
                <a:latin typeface="Arial" panose="020B0604020202020204" pitchFamily="34" charset="0"/>
                <a:cs typeface="Arial" panose="020B0604020202020204" pitchFamily="34" charset="0"/>
              </a:rPr>
              <a:t>(snake2.Head)))</a:t>
            </a:r>
          </a:p>
          <a:p>
            <a:pPr marL="0" indent="0">
              <a:buNone/>
            </a:pPr>
            <a:r>
              <a:rPr lang="tr-TR" sz="1400" dirty="0">
                <a:latin typeface="Arial" panose="020B0604020202020204" pitchFamily="34" charset="0"/>
                <a:cs typeface="Arial" panose="020B0604020202020204" pitchFamily="34" charset="0"/>
              </a:rPr>
              <a:t>{</a:t>
            </a:r>
          </a:p>
          <a:p>
            <a:pPr marL="0" indent="0">
              <a:buNone/>
            </a:pP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isGameOver</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true</a:t>
            </a:r>
            <a:r>
              <a:rPr lang="tr-TR" sz="1400" dirty="0">
                <a:latin typeface="Arial" panose="020B0604020202020204" pitchFamily="34" charset="0"/>
                <a:cs typeface="Arial" panose="020B0604020202020204" pitchFamily="34" charset="0"/>
              </a:rPr>
              <a:t>;</a:t>
            </a:r>
          </a:p>
          <a:p>
            <a:pPr marL="0" indent="0">
              <a:buNone/>
            </a:pP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winner</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CheckCollision</a:t>
            </a:r>
            <a:r>
              <a:rPr lang="tr-TR" sz="1400" dirty="0">
                <a:latin typeface="Arial" panose="020B0604020202020204" pitchFamily="34" charset="0"/>
                <a:cs typeface="Arial" panose="020B0604020202020204" pitchFamily="34" charset="0"/>
              </a:rPr>
              <a:t>(snake1.Head) ? (</a:t>
            </a:r>
            <a:r>
              <a:rPr lang="tr-TR" sz="1400" dirty="0" err="1">
                <a:latin typeface="Arial" panose="020B0604020202020204" pitchFamily="34" charset="0"/>
                <a:cs typeface="Arial" panose="020B0604020202020204" pitchFamily="34" charset="0"/>
              </a:rPr>
              <a:t>isSinglePlayer</a:t>
            </a:r>
            <a:r>
              <a:rPr lang="tr-TR" sz="1400" dirty="0">
                <a:latin typeface="Arial" panose="020B0604020202020204" pitchFamily="34" charset="0"/>
                <a:cs typeface="Arial" panose="020B0604020202020204" pitchFamily="34" charset="0"/>
              </a:rPr>
              <a:t> ? "Oyun Bitti!" : $"{player2Name} Kazandı!") : $"{player1Name} Kazandı!";</a:t>
            </a:r>
          </a:p>
          <a:p>
            <a:pPr marL="0" indent="0">
              <a:buNone/>
            </a:pPr>
            <a:r>
              <a:rPr lang="tr-TR" sz="1400" dirty="0">
                <a:latin typeface="Arial" panose="020B0604020202020204" pitchFamily="34" charset="0"/>
                <a:cs typeface="Arial" panose="020B0604020202020204" pitchFamily="34" charset="0"/>
              </a:rPr>
              <a:t>}</a:t>
            </a:r>
          </a:p>
          <a:p>
            <a:pPr marL="0" indent="0">
              <a:buNone/>
            </a:pPr>
            <a:endParaRPr lang="tr-TR" dirty="0"/>
          </a:p>
        </p:txBody>
      </p:sp>
    </p:spTree>
    <p:extLst>
      <p:ext uri="{BB962C8B-B14F-4D97-AF65-F5344CB8AC3E}">
        <p14:creationId xmlns:p14="http://schemas.microsoft.com/office/powerpoint/2010/main" val="8130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6923314" cy="751114"/>
          </a:xfrm>
        </p:spPr>
        <p:txBody>
          <a:bodyPr/>
          <a:lstStyle/>
          <a:p>
            <a:r>
              <a:rPr lang="es-ES" b="1" dirty="0"/>
              <a:t>Yiyecek Yeme ve Skor Artışı</a:t>
            </a:r>
            <a:r>
              <a:rPr lang="es-ES" dirty="0"/>
              <a:t>:</a:t>
            </a:r>
            <a:endParaRPr lang="tr-TR" dirty="0"/>
          </a:p>
        </p:txBody>
      </p:sp>
      <p:sp>
        <p:nvSpPr>
          <p:cNvPr id="3" name="İçerik Yer Tutucusu 2"/>
          <p:cNvSpPr>
            <a:spLocks noGrp="1"/>
          </p:cNvSpPr>
          <p:nvPr>
            <p:ph idx="1"/>
          </p:nvPr>
        </p:nvSpPr>
        <p:spPr/>
        <p:txBody>
          <a:bodyPr>
            <a:normAutofit/>
          </a:bodyPr>
          <a:lstStyle/>
          <a:p>
            <a:pPr marL="0" indent="0">
              <a:buNone/>
            </a:pPr>
            <a:r>
              <a:rPr lang="tr-TR" dirty="0"/>
              <a:t>Yılan bir yiyecek yediğinde büyür ve hızlanır</a:t>
            </a:r>
            <a:r>
              <a:rPr lang="tr-TR" dirty="0" smtClean="0"/>
              <a:t>.</a:t>
            </a:r>
          </a:p>
          <a:p>
            <a:pPr marL="0" indent="0">
              <a:buNone/>
            </a:pPr>
            <a:r>
              <a:rPr lang="tr-TR" dirty="0" smtClean="0"/>
              <a:t>Kod:</a:t>
            </a:r>
            <a:br>
              <a:rPr lang="tr-TR" dirty="0" smtClean="0"/>
            </a:br>
            <a:r>
              <a:rPr lang="en-US" sz="1400" b="1" dirty="0">
                <a:latin typeface="Arial" panose="020B0604020202020204" pitchFamily="34" charset="0"/>
                <a:cs typeface="Arial" panose="020B0604020202020204" pitchFamily="34" charset="0"/>
              </a:rPr>
              <a:t>if (snake1.Head == </a:t>
            </a:r>
            <a:r>
              <a:rPr lang="en-US" sz="1400" b="1" dirty="0" err="1">
                <a:latin typeface="Arial" panose="020B0604020202020204" pitchFamily="34" charset="0"/>
                <a:cs typeface="Arial" panose="020B0604020202020204" pitchFamily="34" charset="0"/>
              </a:rPr>
              <a:t>food.Position</a:t>
            </a:r>
            <a:r>
              <a:rPr lang="en-US" sz="1400" b="1" dirty="0">
                <a:latin typeface="Arial" panose="020B0604020202020204" pitchFamily="34" charset="0"/>
                <a:cs typeface="Arial" panose="020B0604020202020204" pitchFamily="34" charset="0"/>
              </a:rPr>
              <a:t>)</a:t>
            </a:r>
          </a:p>
          <a:p>
            <a:pPr marL="0" indent="0">
              <a:buNone/>
            </a:pPr>
            <a:r>
              <a:rPr lang="en-US" sz="1400" b="1" dirty="0">
                <a:latin typeface="Arial" panose="020B0604020202020204" pitchFamily="34" charset="0"/>
                <a:cs typeface="Arial" panose="020B0604020202020204" pitchFamily="34" charset="0"/>
              </a:rPr>
              <a:t>{</a:t>
            </a:r>
          </a:p>
          <a:p>
            <a:pPr marL="0" indent="0">
              <a:buNone/>
            </a:pPr>
            <a:r>
              <a:rPr lang="en-US" sz="1400" b="1" dirty="0">
                <a:latin typeface="Arial" panose="020B0604020202020204" pitchFamily="34" charset="0"/>
                <a:cs typeface="Arial" panose="020B0604020202020204" pitchFamily="34" charset="0"/>
              </a:rPr>
              <a:t>    score += 10;</a:t>
            </a:r>
          </a:p>
          <a:p>
            <a:pPr marL="0" indent="0">
              <a:buNone/>
            </a:pPr>
            <a:r>
              <a:rPr lang="en-US" sz="1400" b="1" dirty="0">
                <a:latin typeface="Arial" panose="020B0604020202020204" pitchFamily="34" charset="0"/>
                <a:cs typeface="Arial" panose="020B0604020202020204" pitchFamily="34" charset="0"/>
              </a:rPr>
              <a:t>    snake1.Grow();</a:t>
            </a:r>
          </a:p>
          <a:p>
            <a:pPr marL="0" indent="0">
              <a:buNone/>
            </a:pPr>
            <a:r>
              <a:rPr lang="en-US" sz="1400" b="1" dirty="0">
                <a:latin typeface="Arial" panose="020B0604020202020204" pitchFamily="34" charset="0"/>
                <a:cs typeface="Arial" panose="020B0604020202020204" pitchFamily="34" charset="0"/>
              </a:rPr>
              <a:t>    snake1.SpeedUp();</a:t>
            </a:r>
          </a:p>
          <a:p>
            <a:pPr marL="0" indent="0">
              <a:buNone/>
            </a:pPr>
            <a:r>
              <a:rPr lang="en-US" sz="1400" b="1" dirty="0">
                <a:latin typeface="Arial" panose="020B0604020202020204" pitchFamily="34" charset="0"/>
                <a:cs typeface="Arial" panose="020B0604020202020204" pitchFamily="34" charset="0"/>
              </a:rPr>
              <a:t>    </a:t>
            </a:r>
            <a:r>
              <a:rPr lang="en-US" sz="1400" b="1" dirty="0" err="1">
                <a:latin typeface="Arial" panose="020B0604020202020204" pitchFamily="34" charset="0"/>
                <a:cs typeface="Arial" panose="020B0604020202020204" pitchFamily="34" charset="0"/>
              </a:rPr>
              <a:t>GenerateFood</a:t>
            </a:r>
            <a:r>
              <a:rPr lang="en-US" sz="1400" b="1" dirty="0">
                <a:latin typeface="Arial" panose="020B0604020202020204" pitchFamily="34" charset="0"/>
                <a:cs typeface="Arial" panose="020B0604020202020204" pitchFamily="34" charset="0"/>
              </a:rPr>
              <a:t>();</a:t>
            </a:r>
          </a:p>
          <a:p>
            <a:pPr marL="0" indent="0">
              <a:buNone/>
            </a:pPr>
            <a:r>
              <a:rPr lang="en-US" sz="1400" b="1" dirty="0">
                <a:latin typeface="Arial" panose="020B0604020202020204" pitchFamily="34" charset="0"/>
                <a:cs typeface="Arial" panose="020B0604020202020204" pitchFamily="34" charset="0"/>
              </a:rPr>
              <a:t>}</a:t>
            </a:r>
          </a:p>
          <a:p>
            <a:pPr marL="0" indent="0">
              <a:buNone/>
            </a:pPr>
            <a:endParaRPr lang="tr-TR" dirty="0"/>
          </a:p>
        </p:txBody>
      </p:sp>
    </p:spTree>
    <p:extLst>
      <p:ext uri="{BB962C8B-B14F-4D97-AF65-F5344CB8AC3E}">
        <p14:creationId xmlns:p14="http://schemas.microsoft.com/office/powerpoint/2010/main" val="25572726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371600" y="685800"/>
            <a:ext cx="9601200" cy="900404"/>
          </a:xfrm>
        </p:spPr>
        <p:txBody>
          <a:bodyPr/>
          <a:lstStyle/>
          <a:p>
            <a:r>
              <a:rPr lang="es-ES" dirty="0"/>
              <a:t>Oyun Sonu ve Yeniden Oynama:</a:t>
            </a:r>
            <a:endParaRPr lang="tr-TR" dirty="0"/>
          </a:p>
        </p:txBody>
      </p:sp>
      <p:sp>
        <p:nvSpPr>
          <p:cNvPr id="3" name="İçerik Yer Tutucusu 2"/>
          <p:cNvSpPr>
            <a:spLocks noGrp="1"/>
          </p:cNvSpPr>
          <p:nvPr>
            <p:ph idx="1"/>
          </p:nvPr>
        </p:nvSpPr>
        <p:spPr/>
        <p:txBody>
          <a:bodyPr/>
          <a:lstStyle/>
          <a:p>
            <a:pPr marL="0" indent="0">
              <a:buNone/>
            </a:pPr>
            <a:r>
              <a:rPr lang="tr-TR" dirty="0"/>
              <a:t>Oyun bittiğinde kazanan açıklanır ve yeniden oynama isteği sorulur</a:t>
            </a:r>
            <a:r>
              <a:rPr lang="tr-TR" dirty="0" smtClean="0"/>
              <a:t>.</a:t>
            </a:r>
          </a:p>
          <a:p>
            <a:pPr marL="0" indent="0">
              <a:buNone/>
            </a:pPr>
            <a:endParaRPr lang="tr-TR" dirty="0"/>
          </a:p>
          <a:p>
            <a:pPr marL="0" indent="0">
              <a:buNone/>
            </a:pPr>
            <a:endParaRPr lang="tr-TR" dirty="0" smtClean="0"/>
          </a:p>
          <a:p>
            <a:pPr marL="0" indent="0">
              <a:buNone/>
            </a:pPr>
            <a:r>
              <a:rPr lang="tr-TR" dirty="0"/>
              <a:t>Kod:</a:t>
            </a:r>
            <a:br>
              <a:rPr lang="tr-TR" dirty="0"/>
            </a:br>
            <a:r>
              <a:rPr lang="tr-TR" sz="1400" b="1" dirty="0" err="1">
                <a:latin typeface="Arial" panose="020B0604020202020204" pitchFamily="34" charset="0"/>
                <a:cs typeface="Arial" panose="020B0604020202020204" pitchFamily="34" charset="0"/>
              </a:rPr>
              <a:t>Console.WriteLine</a:t>
            </a:r>
            <a:r>
              <a:rPr lang="tr-TR" sz="1400" b="1" dirty="0">
                <a:latin typeface="Arial" panose="020B0604020202020204" pitchFamily="34" charset="0"/>
                <a:cs typeface="Arial" panose="020B0604020202020204" pitchFamily="34" charset="0"/>
              </a:rPr>
              <a:t>("Yeniden oynamak ister misiniz? (Evet/Hayır)");</a:t>
            </a:r>
          </a:p>
          <a:p>
            <a:pPr marL="0" indent="0">
              <a:buNone/>
            </a:pPr>
            <a:r>
              <a:rPr lang="tr-TR" sz="1400" b="1" dirty="0">
                <a:latin typeface="Arial" panose="020B0604020202020204" pitchFamily="34" charset="0"/>
                <a:cs typeface="Arial" panose="020B0604020202020204" pitchFamily="34" charset="0"/>
              </a:rPr>
              <a:t>var </a:t>
            </a:r>
            <a:r>
              <a:rPr lang="tr-TR" sz="1400" b="1" dirty="0" err="1">
                <a:latin typeface="Arial" panose="020B0604020202020204" pitchFamily="34" charset="0"/>
                <a:cs typeface="Arial" panose="020B0604020202020204" pitchFamily="34" charset="0"/>
              </a:rPr>
              <a:t>response</a:t>
            </a:r>
            <a:r>
              <a:rPr lang="tr-TR" sz="1400" b="1" dirty="0">
                <a:latin typeface="Arial" panose="020B0604020202020204" pitchFamily="34" charset="0"/>
                <a:cs typeface="Arial" panose="020B0604020202020204" pitchFamily="34" charset="0"/>
              </a:rPr>
              <a:t> = </a:t>
            </a:r>
            <a:r>
              <a:rPr lang="tr-TR" sz="1400" b="1" dirty="0" err="1">
                <a:latin typeface="Arial" panose="020B0604020202020204" pitchFamily="34" charset="0"/>
                <a:cs typeface="Arial" panose="020B0604020202020204" pitchFamily="34" charset="0"/>
              </a:rPr>
              <a:t>Console.ReadLine</a:t>
            </a:r>
            <a:r>
              <a:rPr lang="tr-TR" sz="1400" b="1" dirty="0">
                <a:latin typeface="Arial" panose="020B0604020202020204" pitchFamily="34" charset="0"/>
                <a:cs typeface="Arial" panose="020B0604020202020204" pitchFamily="34" charset="0"/>
              </a:rPr>
              <a:t>();</a:t>
            </a:r>
          </a:p>
          <a:p>
            <a:pPr marL="0" indent="0">
              <a:buNone/>
            </a:pPr>
            <a:r>
              <a:rPr lang="tr-TR" sz="1400" b="1" dirty="0" err="1">
                <a:latin typeface="Arial" panose="020B0604020202020204" pitchFamily="34" charset="0"/>
                <a:cs typeface="Arial" panose="020B0604020202020204" pitchFamily="34" charset="0"/>
              </a:rPr>
              <a:t>playAgain</a:t>
            </a:r>
            <a:r>
              <a:rPr lang="tr-TR" sz="1400" b="1" dirty="0">
                <a:latin typeface="Arial" panose="020B0604020202020204" pitchFamily="34" charset="0"/>
                <a:cs typeface="Arial" panose="020B0604020202020204" pitchFamily="34" charset="0"/>
              </a:rPr>
              <a:t> = </a:t>
            </a:r>
            <a:r>
              <a:rPr lang="tr-TR" sz="1400" b="1" dirty="0" err="1">
                <a:latin typeface="Arial" panose="020B0604020202020204" pitchFamily="34" charset="0"/>
                <a:cs typeface="Arial" panose="020B0604020202020204" pitchFamily="34" charset="0"/>
              </a:rPr>
              <a:t>response.ToLower</a:t>
            </a:r>
            <a:r>
              <a:rPr lang="tr-TR" sz="1400" b="1" dirty="0">
                <a:latin typeface="Arial" panose="020B0604020202020204" pitchFamily="34" charset="0"/>
                <a:cs typeface="Arial" panose="020B0604020202020204" pitchFamily="34" charset="0"/>
              </a:rPr>
              <a:t>() == "evet";</a:t>
            </a:r>
          </a:p>
          <a:p>
            <a:pPr marL="0" indent="0">
              <a:buNone/>
            </a:pPr>
            <a:endParaRPr lang="tr-TR" dirty="0"/>
          </a:p>
        </p:txBody>
      </p:sp>
    </p:spTree>
    <p:extLst>
      <p:ext uri="{BB962C8B-B14F-4D97-AF65-F5344CB8AC3E}">
        <p14:creationId xmlns:p14="http://schemas.microsoft.com/office/powerpoint/2010/main" val="2082989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5257800" y="650630"/>
            <a:ext cx="1828800" cy="756138"/>
          </a:xfrm>
        </p:spPr>
        <p:txBody>
          <a:bodyPr/>
          <a:lstStyle/>
          <a:p>
            <a:r>
              <a:rPr lang="tr-TR" dirty="0" smtClean="0"/>
              <a:t>İÇERİK</a:t>
            </a:r>
            <a:endParaRPr lang="tr-TR" dirty="0"/>
          </a:p>
        </p:txBody>
      </p:sp>
      <p:sp>
        <p:nvSpPr>
          <p:cNvPr id="3" name="İçerik Yer Tutucusu 2"/>
          <p:cNvSpPr>
            <a:spLocks noGrp="1"/>
          </p:cNvSpPr>
          <p:nvPr>
            <p:ph idx="1"/>
          </p:nvPr>
        </p:nvSpPr>
        <p:spPr>
          <a:xfrm>
            <a:off x="1652953" y="1406768"/>
            <a:ext cx="9601200" cy="2593732"/>
          </a:xfrm>
        </p:spPr>
        <p:txBody>
          <a:bodyPr>
            <a:normAutofit lnSpcReduction="10000"/>
          </a:bodyPr>
          <a:lstStyle/>
          <a:p>
            <a:pPr marL="0" indent="0">
              <a:buNone/>
            </a:pPr>
            <a:r>
              <a:rPr lang="tr-TR" dirty="0"/>
              <a:t>Bu oyun, klasik </a:t>
            </a:r>
            <a:r>
              <a:rPr lang="tr-TR" dirty="0" smtClean="0"/>
              <a:t>Yılan </a:t>
            </a:r>
            <a:r>
              <a:rPr lang="tr-TR" dirty="0" err="1" smtClean="0"/>
              <a:t>Oyunu’nun</a:t>
            </a:r>
            <a:r>
              <a:rPr lang="tr-TR" dirty="0" smtClean="0"/>
              <a:t> </a:t>
            </a:r>
            <a:r>
              <a:rPr lang="tr-TR" dirty="0"/>
              <a:t>konsol tabanlı bir uygulamasıdır ve </a:t>
            </a:r>
            <a:r>
              <a:rPr lang="tr-TR" b="1" dirty="0"/>
              <a:t>C#</a:t>
            </a:r>
            <a:r>
              <a:rPr lang="tr-TR" dirty="0"/>
              <a:t> dilinde yazılmıştır. Yılan, </a:t>
            </a:r>
            <a:r>
              <a:rPr lang="tr-TR" dirty="0" smtClean="0"/>
              <a:t>ekranda görünen farklı yiyecekleri yediğinde </a:t>
            </a:r>
            <a:r>
              <a:rPr lang="tr-TR" dirty="0"/>
              <a:t>büyür ve engellerden kaçınarak </a:t>
            </a:r>
            <a:r>
              <a:rPr lang="tr-TR" dirty="0" smtClean="0"/>
              <a:t>ilerler. Duvarlara çarptığı an oyun sona erer. Oyun </a:t>
            </a:r>
            <a:r>
              <a:rPr lang="tr-TR" dirty="0"/>
              <a:t>tek oyunculu veya iki oyunculu olarak </a:t>
            </a:r>
            <a:r>
              <a:rPr lang="tr-TR" dirty="0" smtClean="0"/>
              <a:t>oynanabilir. Ekranın altında skorunuz ve yılanın boy uzunluğu yazar bu da oyuncuyu motive etmeyi sağlar.</a:t>
            </a:r>
          </a:p>
          <a:p>
            <a:pPr marL="0" indent="0">
              <a:buNone/>
            </a:pPr>
            <a:r>
              <a:rPr lang="tr-TR" dirty="0" smtClean="0"/>
              <a:t>Ayrıca yılanın </a:t>
            </a:r>
            <a:r>
              <a:rPr lang="tr-TR" dirty="0"/>
              <a:t>hareketi, büyümesi, yiyeceklerin yerleştirilmesi ve çarpışma kontrolleri gibi tüm temel oyun mantığı nesneler aracılığıyla yönetilmektedir. Bu oyun yapısı, kullanıcı etkileşimini basit tutarken, aynı zamanda oyun mekaniği ve kodun yönetilebilirliğini sağlamak için OOP ilkelerinden yararlanır.</a:t>
            </a:r>
          </a:p>
        </p:txBody>
      </p:sp>
      <p:pic>
        <p:nvPicPr>
          <p:cNvPr id="1026" name="Picture 2" descr="Snake Game - Play Online at Coolmath G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5158" y="4000500"/>
            <a:ext cx="3854083" cy="222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57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956181" y="191278"/>
            <a:ext cx="4609322" cy="778634"/>
          </a:xfrm>
        </p:spPr>
        <p:txBody>
          <a:bodyPr/>
          <a:lstStyle/>
          <a:p>
            <a:r>
              <a:rPr lang="tr-TR" dirty="0" err="1" smtClean="0"/>
              <a:t>Snake</a:t>
            </a:r>
            <a:r>
              <a:rPr lang="tr-TR" dirty="0" smtClean="0"/>
              <a:t> - Soyut Sınıf</a:t>
            </a:r>
            <a:endParaRPr lang="tr-TR" dirty="0"/>
          </a:p>
        </p:txBody>
      </p:sp>
      <p:sp>
        <p:nvSpPr>
          <p:cNvPr id="3" name="İçerik Yer Tutucusu 2"/>
          <p:cNvSpPr>
            <a:spLocks noGrp="1"/>
          </p:cNvSpPr>
          <p:nvPr>
            <p:ph sz="half" idx="2"/>
          </p:nvPr>
        </p:nvSpPr>
        <p:spPr>
          <a:xfrm>
            <a:off x="905069" y="1744825"/>
            <a:ext cx="4320073" cy="4096138"/>
          </a:xfrm>
        </p:spPr>
        <p:txBody>
          <a:bodyPr>
            <a:normAutofit/>
          </a:bodyPr>
          <a:lstStyle/>
          <a:p>
            <a:pPr marL="0" indent="0">
              <a:buNone/>
            </a:pPr>
            <a:r>
              <a:rPr lang="tr-TR" dirty="0" err="1"/>
              <a:t>Snake</a:t>
            </a:r>
            <a:r>
              <a:rPr lang="tr-TR" dirty="0"/>
              <a:t> sınıfı, oyundaki tüm yılan türlerinin ortak özelliklerini ve davranışlarını tanımlar. Bu sınıf, diğer yılan türlerinin miras alacağı temel sınıf olarak tasarlanmıştır. Oyun iki farklı yılan türünü (yavaş ve hızlı) içerdiğinden, bu sınıf soyut bir temel sağlar ve her iki türün de ortak özelliklerini tanımlar. Soyut sınıflar, </a:t>
            </a:r>
            <a:r>
              <a:rPr lang="tr-TR" dirty="0" err="1"/>
              <a:t>metodların</a:t>
            </a:r>
            <a:r>
              <a:rPr lang="tr-TR" dirty="0"/>
              <a:t> sadece imzalarını içerir ve bu </a:t>
            </a:r>
            <a:r>
              <a:rPr lang="tr-TR" dirty="0" err="1"/>
              <a:t>metodların</a:t>
            </a:r>
            <a:r>
              <a:rPr lang="tr-TR" dirty="0"/>
              <a:t> alt sınıflar tarafından özelleştirilmesini sağlar.</a:t>
            </a:r>
          </a:p>
        </p:txBody>
      </p:sp>
      <p:sp>
        <p:nvSpPr>
          <p:cNvPr id="6" name="İçerik Yer Tutucusu 5"/>
          <p:cNvSpPr>
            <a:spLocks noGrp="1"/>
          </p:cNvSpPr>
          <p:nvPr>
            <p:ph sz="quarter" idx="4"/>
          </p:nvPr>
        </p:nvSpPr>
        <p:spPr>
          <a:xfrm>
            <a:off x="5449078" y="1259633"/>
            <a:ext cx="6568751" cy="5066523"/>
          </a:xfrm>
        </p:spPr>
        <p:txBody>
          <a:bodyPr>
            <a:normAutofit fontScale="92500" lnSpcReduction="10000"/>
          </a:bodyPr>
          <a:lstStyle/>
          <a:p>
            <a:pPr marL="0" indent="0">
              <a:buNone/>
            </a:pPr>
            <a:r>
              <a:rPr lang="tr-TR" b="1" dirty="0">
                <a:solidFill>
                  <a:srgbClr val="C00000"/>
                </a:solidFill>
              </a:rPr>
              <a:t>body: </a:t>
            </a:r>
            <a:r>
              <a:rPr lang="tr-TR" dirty="0"/>
              <a:t>Yılanın tüm vücut parçalarını (baş, gövde ve kuyruk) bir dizi halinde tutar. Her parça, (X, Y) koordinatlarıyla temsil edilir. Yılanın boyutunu ve şeklini bu dizi belirler. Örneğin, ilk başta sadece bir </a:t>
            </a:r>
            <a:r>
              <a:rPr lang="tr-TR" dirty="0" smtClean="0"/>
              <a:t>baş </a:t>
            </a:r>
            <a:r>
              <a:rPr lang="tr-TR" dirty="0"/>
              <a:t>vardır ve yılan büyüdükçe bu dizi uzunluğu artar</a:t>
            </a:r>
            <a:r>
              <a:rPr lang="tr-TR" dirty="0" smtClean="0"/>
              <a:t>.</a:t>
            </a:r>
          </a:p>
          <a:p>
            <a:pPr marL="0" indent="0">
              <a:buNone/>
            </a:pPr>
            <a:r>
              <a:rPr lang="tr-TR" b="1" dirty="0" err="1" smtClean="0">
                <a:solidFill>
                  <a:srgbClr val="C00000"/>
                </a:solidFill>
              </a:rPr>
              <a:t>direction</a:t>
            </a:r>
            <a:r>
              <a:rPr lang="tr-TR" b="1" dirty="0">
                <a:solidFill>
                  <a:srgbClr val="C00000"/>
                </a:solidFill>
              </a:rPr>
              <a:t>: </a:t>
            </a:r>
            <a:r>
              <a:rPr lang="tr-TR" dirty="0"/>
              <a:t>Yılanın hareket yönünü temsil eder. Bu özellik, (X, Y) şeklinde bir yön vektörü içerir. Yön değişiklikleri, bu özellik aracılığıyla kontrol edilir. Başlangıçta yılanın hareketi, örneğin sağa </a:t>
            </a:r>
            <a:r>
              <a:rPr lang="tr-TR" dirty="0" smtClean="0"/>
              <a:t>doğru </a:t>
            </a:r>
            <a:r>
              <a:rPr lang="tr-TR" dirty="0"/>
              <a:t>olabilir. Diğer yönler de </a:t>
            </a:r>
            <a:r>
              <a:rPr lang="tr-TR" dirty="0" smtClean="0"/>
              <a:t>mümkündür.</a:t>
            </a:r>
          </a:p>
          <a:p>
            <a:pPr marL="0" indent="0">
              <a:buNone/>
            </a:pPr>
            <a:r>
              <a:rPr lang="tr-TR" b="1" dirty="0" err="1" smtClean="0">
                <a:solidFill>
                  <a:srgbClr val="C00000"/>
                </a:solidFill>
              </a:rPr>
              <a:t>speed</a:t>
            </a:r>
            <a:r>
              <a:rPr lang="tr-TR" b="1" dirty="0">
                <a:solidFill>
                  <a:srgbClr val="C00000"/>
                </a:solidFill>
              </a:rPr>
              <a:t>: </a:t>
            </a:r>
            <a:r>
              <a:rPr lang="tr-TR" dirty="0"/>
              <a:t>Yılanın hareket hızını belirler. Yılanın her hareketinde bu hız göz önünde bulundurularak ne kadar mesafe kat edileceği hesaplanır. Farklı yılan türlerinin hızları farklıdır. Bu özellik, yılanın ne kadar hızlı hareket ettiğini kontrol eder. Örneğin, </a:t>
            </a:r>
            <a:r>
              <a:rPr lang="tr-TR" b="1" dirty="0" err="1">
                <a:solidFill>
                  <a:srgbClr val="C00000"/>
                </a:solidFill>
              </a:rPr>
              <a:t>FastSnake</a:t>
            </a:r>
            <a:r>
              <a:rPr lang="tr-TR" b="1" dirty="0">
                <a:solidFill>
                  <a:srgbClr val="C00000"/>
                </a:solidFill>
              </a:rPr>
              <a:t> </a:t>
            </a:r>
            <a:r>
              <a:rPr lang="tr-TR" dirty="0"/>
              <a:t>sınıfında bu hız değeri düşükken, </a:t>
            </a:r>
            <a:r>
              <a:rPr lang="tr-TR" b="1" dirty="0" err="1">
                <a:solidFill>
                  <a:srgbClr val="C00000"/>
                </a:solidFill>
              </a:rPr>
              <a:t>SlowSnake</a:t>
            </a:r>
            <a:r>
              <a:rPr lang="tr-TR" dirty="0"/>
              <a:t> sınıfında daha yüksek olabilir</a:t>
            </a:r>
            <a:r>
              <a:rPr lang="tr-TR" dirty="0" smtClean="0"/>
              <a:t>.</a:t>
            </a:r>
          </a:p>
          <a:p>
            <a:pPr marL="0" indent="0">
              <a:buNone/>
            </a:pPr>
            <a:r>
              <a:rPr lang="tr-TR" b="1" dirty="0" err="1" smtClean="0">
                <a:solidFill>
                  <a:srgbClr val="C00000"/>
                </a:solidFill>
              </a:rPr>
              <a:t>color</a:t>
            </a:r>
            <a:r>
              <a:rPr lang="tr-TR" b="1" dirty="0">
                <a:solidFill>
                  <a:srgbClr val="C00000"/>
                </a:solidFill>
              </a:rPr>
              <a:t>: </a:t>
            </a:r>
            <a:r>
              <a:rPr lang="tr-TR" dirty="0"/>
              <a:t>Yılanın rengini belirler. Görselliği etkileyen bir parametredir ve yılanın vücudunun çizildiği renkleri temsil eder.</a:t>
            </a:r>
          </a:p>
        </p:txBody>
      </p:sp>
    </p:spTree>
    <p:extLst>
      <p:ext uri="{BB962C8B-B14F-4D97-AF65-F5344CB8AC3E}">
        <p14:creationId xmlns:p14="http://schemas.microsoft.com/office/powerpoint/2010/main" val="22613177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599993" y="648477"/>
            <a:ext cx="2537926" cy="779107"/>
          </a:xfrm>
        </p:spPr>
        <p:txBody>
          <a:bodyPr>
            <a:normAutofit/>
          </a:bodyPr>
          <a:lstStyle/>
          <a:p>
            <a:r>
              <a:rPr lang="tr-TR" dirty="0" err="1" smtClean="0"/>
              <a:t>Metodlar</a:t>
            </a:r>
            <a:endParaRPr lang="tr-TR" dirty="0"/>
          </a:p>
        </p:txBody>
      </p:sp>
      <p:sp>
        <p:nvSpPr>
          <p:cNvPr id="3" name="İçerik Yer Tutucusu 2"/>
          <p:cNvSpPr>
            <a:spLocks noGrp="1"/>
          </p:cNvSpPr>
          <p:nvPr>
            <p:ph idx="1"/>
          </p:nvPr>
        </p:nvSpPr>
        <p:spPr>
          <a:xfrm>
            <a:off x="1371600" y="2286000"/>
            <a:ext cx="9601200" cy="3424335"/>
          </a:xfrm>
        </p:spPr>
        <p:txBody>
          <a:bodyPr/>
          <a:lstStyle/>
          <a:p>
            <a:pPr marL="0" indent="0">
              <a:buNone/>
            </a:pPr>
            <a:r>
              <a:rPr lang="tr-TR" b="1" dirty="0" err="1">
                <a:solidFill>
                  <a:srgbClr val="C00000"/>
                </a:solidFill>
              </a:rPr>
              <a:t>Move</a:t>
            </a:r>
            <a:r>
              <a:rPr lang="tr-TR" b="1" dirty="0">
                <a:solidFill>
                  <a:srgbClr val="C00000"/>
                </a:solidFill>
              </a:rPr>
              <a:t>(): </a:t>
            </a:r>
            <a:r>
              <a:rPr lang="tr-TR" dirty="0"/>
              <a:t>Yılanı mevcut yönünde hareket ettirir. Yılanın başı eklenir </a:t>
            </a:r>
            <a:r>
              <a:rPr lang="tr-TR" dirty="0" smtClean="0"/>
              <a:t>ve </a:t>
            </a:r>
            <a:r>
              <a:rPr lang="tr-TR" dirty="0"/>
              <a:t>ardından kuyruk parçası silinir. Bu </a:t>
            </a:r>
            <a:r>
              <a:rPr lang="tr-TR" dirty="0" err="1"/>
              <a:t>metod</a:t>
            </a:r>
            <a:r>
              <a:rPr lang="tr-TR" dirty="0"/>
              <a:t>, yılanın ekranda nasıl ilerleyeceğini kontrol eder</a:t>
            </a:r>
            <a:r>
              <a:rPr lang="tr-TR" dirty="0" smtClean="0"/>
              <a:t>.</a:t>
            </a:r>
          </a:p>
          <a:p>
            <a:pPr marL="0" indent="0">
              <a:buNone/>
            </a:pPr>
            <a:r>
              <a:rPr lang="tr-TR" b="1" dirty="0" err="1" smtClean="0">
                <a:solidFill>
                  <a:srgbClr val="C00000"/>
                </a:solidFill>
              </a:rPr>
              <a:t>Grow</a:t>
            </a:r>
            <a:r>
              <a:rPr lang="tr-TR" b="1" dirty="0">
                <a:solidFill>
                  <a:srgbClr val="C00000"/>
                </a:solidFill>
              </a:rPr>
              <a:t>(): </a:t>
            </a:r>
            <a:r>
              <a:rPr lang="tr-TR" dirty="0"/>
              <a:t>Yılanın boyutunu bir parça artırır. Bu </a:t>
            </a:r>
            <a:r>
              <a:rPr lang="tr-TR" dirty="0" err="1"/>
              <a:t>metod</a:t>
            </a:r>
            <a:r>
              <a:rPr lang="tr-TR" dirty="0"/>
              <a:t>, yılan bir yiyecek yediğinde veya büyüme işlemi gerektiğinde çağrılır</a:t>
            </a:r>
            <a:r>
              <a:rPr lang="tr-TR" dirty="0" smtClean="0"/>
              <a:t>.</a:t>
            </a:r>
          </a:p>
          <a:p>
            <a:pPr marL="0" indent="0">
              <a:buNone/>
            </a:pPr>
            <a:r>
              <a:rPr lang="tr-TR" b="1" dirty="0" err="1" smtClean="0">
                <a:solidFill>
                  <a:srgbClr val="C00000"/>
                </a:solidFill>
              </a:rPr>
              <a:t>HandleInput</a:t>
            </a:r>
            <a:r>
              <a:rPr lang="tr-TR" b="1" dirty="0">
                <a:solidFill>
                  <a:srgbClr val="C00000"/>
                </a:solidFill>
              </a:rPr>
              <a:t>(): </a:t>
            </a:r>
            <a:r>
              <a:rPr lang="tr-TR" dirty="0"/>
              <a:t>Kullanıcıdan gelen yön değişikliği girişlerini alır. Klavye tuşlarıyla (ok tuşları veya WASD) yılanın yönü değişir</a:t>
            </a:r>
            <a:r>
              <a:rPr lang="tr-TR" dirty="0" smtClean="0"/>
              <a:t>.</a:t>
            </a:r>
          </a:p>
          <a:p>
            <a:pPr marL="0" indent="0">
              <a:buNone/>
            </a:pPr>
            <a:r>
              <a:rPr lang="tr-TR" b="1" dirty="0" smtClean="0">
                <a:solidFill>
                  <a:srgbClr val="C00000"/>
                </a:solidFill>
              </a:rPr>
              <a:t>Draw</a:t>
            </a:r>
            <a:r>
              <a:rPr lang="tr-TR" b="1" dirty="0">
                <a:solidFill>
                  <a:srgbClr val="C00000"/>
                </a:solidFill>
              </a:rPr>
              <a:t>(): </a:t>
            </a:r>
            <a:r>
              <a:rPr lang="tr-TR" dirty="0"/>
              <a:t>Yılanı ekranda çizer. Yılanın her bir parçası, belirli bir renkte ve koordinatta çizilir. Bu </a:t>
            </a:r>
            <a:r>
              <a:rPr lang="tr-TR" dirty="0" err="1"/>
              <a:t>metod</a:t>
            </a:r>
            <a:r>
              <a:rPr lang="tr-TR" dirty="0"/>
              <a:t> her oyun döngüsünde çağrılır ve yılanın görsel olarak ekrana yerleştirilmesini sağlar.</a:t>
            </a:r>
          </a:p>
        </p:txBody>
      </p:sp>
    </p:spTree>
    <p:extLst>
      <p:ext uri="{BB962C8B-B14F-4D97-AF65-F5344CB8AC3E}">
        <p14:creationId xmlns:p14="http://schemas.microsoft.com/office/powerpoint/2010/main" val="1291946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754156" y="685800"/>
            <a:ext cx="9106677" cy="853751"/>
          </a:xfrm>
        </p:spPr>
        <p:txBody>
          <a:bodyPr/>
          <a:lstStyle/>
          <a:p>
            <a:r>
              <a:rPr lang="tr-TR" dirty="0"/>
              <a:t> </a:t>
            </a:r>
            <a:r>
              <a:rPr lang="tr-TR" dirty="0" err="1"/>
              <a:t>FastSnake</a:t>
            </a:r>
            <a:r>
              <a:rPr lang="tr-TR" dirty="0"/>
              <a:t> ve </a:t>
            </a:r>
            <a:r>
              <a:rPr lang="tr-TR" dirty="0" err="1" smtClean="0"/>
              <a:t>SlowSnake</a:t>
            </a:r>
            <a:r>
              <a:rPr lang="tr-TR" dirty="0" smtClean="0"/>
              <a:t> - Alt Sınıflar</a:t>
            </a:r>
            <a:endParaRPr lang="tr-TR" dirty="0"/>
          </a:p>
        </p:txBody>
      </p:sp>
      <p:sp>
        <p:nvSpPr>
          <p:cNvPr id="3" name="İçerik Yer Tutucusu 2"/>
          <p:cNvSpPr>
            <a:spLocks noGrp="1"/>
          </p:cNvSpPr>
          <p:nvPr>
            <p:ph idx="1"/>
          </p:nvPr>
        </p:nvSpPr>
        <p:spPr>
          <a:xfrm>
            <a:off x="1110343" y="2341984"/>
            <a:ext cx="10636898" cy="2388637"/>
          </a:xfrm>
        </p:spPr>
        <p:txBody>
          <a:bodyPr/>
          <a:lstStyle/>
          <a:p>
            <a:pPr marL="0" indent="0">
              <a:buNone/>
            </a:pPr>
            <a:r>
              <a:rPr lang="tr-TR" b="1" dirty="0" err="1">
                <a:solidFill>
                  <a:srgbClr val="C00000"/>
                </a:solidFill>
              </a:rPr>
              <a:t>FastSnake</a:t>
            </a:r>
            <a:r>
              <a:rPr lang="tr-TR" b="1" dirty="0">
                <a:solidFill>
                  <a:srgbClr val="C00000"/>
                </a:solidFill>
              </a:rPr>
              <a:t> ve </a:t>
            </a:r>
            <a:r>
              <a:rPr lang="tr-TR" b="1" dirty="0" err="1">
                <a:solidFill>
                  <a:srgbClr val="C00000"/>
                </a:solidFill>
              </a:rPr>
              <a:t>SlowSnake</a:t>
            </a:r>
            <a:r>
              <a:rPr lang="tr-TR" b="1" dirty="0">
                <a:solidFill>
                  <a:srgbClr val="C00000"/>
                </a:solidFill>
              </a:rPr>
              <a:t> sınıfları</a:t>
            </a:r>
            <a:r>
              <a:rPr lang="tr-TR" dirty="0"/>
              <a:t>, </a:t>
            </a:r>
            <a:r>
              <a:rPr lang="tr-TR" dirty="0" err="1"/>
              <a:t>Snake</a:t>
            </a:r>
            <a:r>
              <a:rPr lang="tr-TR" dirty="0"/>
              <a:t> sınıfından türetilmiştir. Bu sınıflar, yılanın hızını değiştiren türlerdir ve bu nedenle her biri kendi hızını tanımlar</a:t>
            </a:r>
            <a:r>
              <a:rPr lang="tr-TR" dirty="0" smtClean="0"/>
              <a:t>. </a:t>
            </a:r>
            <a:r>
              <a:rPr lang="tr-TR" b="1" dirty="0" err="1" smtClean="0">
                <a:solidFill>
                  <a:srgbClr val="C00000"/>
                </a:solidFill>
              </a:rPr>
              <a:t>FastSnake</a:t>
            </a:r>
            <a:r>
              <a:rPr lang="tr-TR" b="1" dirty="0" smtClean="0">
                <a:solidFill>
                  <a:srgbClr val="C00000"/>
                </a:solidFill>
              </a:rPr>
              <a:t> </a:t>
            </a:r>
            <a:r>
              <a:rPr lang="tr-TR" b="1" dirty="0">
                <a:solidFill>
                  <a:srgbClr val="C00000"/>
                </a:solidFill>
              </a:rPr>
              <a:t>sınıfı</a:t>
            </a:r>
            <a:r>
              <a:rPr lang="tr-TR" dirty="0"/>
              <a:t>, yılanın hareket hızını artırır. Bu sınıfın </a:t>
            </a:r>
            <a:r>
              <a:rPr lang="tr-TR" dirty="0" err="1">
                <a:solidFill>
                  <a:schemeClr val="tx1"/>
                </a:solidFill>
              </a:rPr>
              <a:t>speed</a:t>
            </a:r>
            <a:r>
              <a:rPr lang="tr-TR" dirty="0">
                <a:solidFill>
                  <a:schemeClr val="tx1"/>
                </a:solidFill>
              </a:rPr>
              <a:t> </a:t>
            </a:r>
            <a:r>
              <a:rPr lang="tr-TR" dirty="0"/>
              <a:t>değeri 80'dir, yani yılan daha hızlı hareket eder</a:t>
            </a:r>
            <a:r>
              <a:rPr lang="tr-TR" dirty="0" smtClean="0"/>
              <a:t>. </a:t>
            </a:r>
            <a:r>
              <a:rPr lang="tr-TR" b="1" dirty="0" err="1" smtClean="0">
                <a:solidFill>
                  <a:srgbClr val="C00000"/>
                </a:solidFill>
              </a:rPr>
              <a:t>SlowSnake</a:t>
            </a:r>
            <a:r>
              <a:rPr lang="tr-TR" b="1" dirty="0" smtClean="0">
                <a:solidFill>
                  <a:srgbClr val="C00000"/>
                </a:solidFill>
              </a:rPr>
              <a:t> </a:t>
            </a:r>
            <a:r>
              <a:rPr lang="tr-TR" b="1" dirty="0">
                <a:solidFill>
                  <a:srgbClr val="C00000"/>
                </a:solidFill>
              </a:rPr>
              <a:t>sınıfı</a:t>
            </a:r>
            <a:r>
              <a:rPr lang="tr-TR" dirty="0"/>
              <a:t>, yılanın hareket hızını düşürür. Bu sınıfın </a:t>
            </a:r>
            <a:r>
              <a:rPr lang="tr-TR" dirty="0" err="1"/>
              <a:t>speed</a:t>
            </a:r>
            <a:r>
              <a:rPr lang="tr-TR" dirty="0"/>
              <a:t> değeri 150'dir, yani yılan daha yavaş hareket eder</a:t>
            </a:r>
            <a:r>
              <a:rPr lang="tr-TR" dirty="0" smtClean="0"/>
              <a:t>. Her </a:t>
            </a:r>
            <a:r>
              <a:rPr lang="tr-TR" dirty="0"/>
              <a:t>iki sınıf da </a:t>
            </a:r>
            <a:r>
              <a:rPr lang="tr-TR" dirty="0" err="1"/>
              <a:t>Snake</a:t>
            </a:r>
            <a:r>
              <a:rPr lang="tr-TR" dirty="0"/>
              <a:t> sınıfından miras alır, bu sayede hareket etme, büyüme, yön değiştirme gibi temel özellikler </a:t>
            </a:r>
            <a:r>
              <a:rPr lang="tr-TR" dirty="0" err="1"/>
              <a:t>FastSnake</a:t>
            </a:r>
            <a:r>
              <a:rPr lang="tr-TR" dirty="0"/>
              <a:t> ve </a:t>
            </a:r>
            <a:r>
              <a:rPr lang="tr-TR" dirty="0" err="1"/>
              <a:t>SlowSnake</a:t>
            </a:r>
            <a:r>
              <a:rPr lang="tr-TR" dirty="0"/>
              <a:t> sınıflarında tekrar yazılmaya gerek kalmadan kullanılabilir. Ancak hızları farklı olduğundan hareket davranışları farklı olacaktır.</a:t>
            </a:r>
          </a:p>
        </p:txBody>
      </p:sp>
    </p:spTree>
    <p:extLst>
      <p:ext uri="{BB962C8B-B14F-4D97-AF65-F5344CB8AC3E}">
        <p14:creationId xmlns:p14="http://schemas.microsoft.com/office/powerpoint/2010/main" val="1659899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161453" y="685800"/>
            <a:ext cx="4861250" cy="881743"/>
          </a:xfrm>
        </p:spPr>
        <p:txBody>
          <a:bodyPr/>
          <a:lstStyle/>
          <a:p>
            <a:r>
              <a:rPr lang="tr-TR" dirty="0" err="1"/>
              <a:t>Food</a:t>
            </a:r>
            <a:r>
              <a:rPr lang="tr-TR" dirty="0"/>
              <a:t> </a:t>
            </a:r>
            <a:r>
              <a:rPr lang="tr-TR" dirty="0" smtClean="0"/>
              <a:t>- Yiyecek Sınıfı</a:t>
            </a:r>
            <a:endParaRPr lang="tr-TR" dirty="0"/>
          </a:p>
        </p:txBody>
      </p:sp>
      <p:sp>
        <p:nvSpPr>
          <p:cNvPr id="3" name="İçerik Yer Tutucusu 2"/>
          <p:cNvSpPr>
            <a:spLocks noGrp="1"/>
          </p:cNvSpPr>
          <p:nvPr>
            <p:ph idx="1"/>
          </p:nvPr>
        </p:nvSpPr>
        <p:spPr>
          <a:xfrm>
            <a:off x="1371600" y="2285999"/>
            <a:ext cx="9601200" cy="4124131"/>
          </a:xfrm>
        </p:spPr>
        <p:txBody>
          <a:bodyPr>
            <a:normAutofit fontScale="92500" lnSpcReduction="10000"/>
          </a:bodyPr>
          <a:lstStyle/>
          <a:p>
            <a:pPr marL="0" indent="0">
              <a:buNone/>
            </a:pPr>
            <a:r>
              <a:rPr lang="tr-TR" dirty="0"/>
              <a:t>Yiyecek, yılanın büyümesini sağlayan bir nesnedir. Yılan bir yiyecek aldığında, oyun ilerler ve yılanın boyu artar</a:t>
            </a:r>
            <a:r>
              <a:rPr lang="tr-TR" dirty="0" smtClean="0"/>
              <a:t>.</a:t>
            </a:r>
          </a:p>
          <a:p>
            <a:pPr marL="0" indent="0">
              <a:buNone/>
            </a:pPr>
            <a:r>
              <a:rPr lang="tr-TR" b="1" dirty="0" err="1" smtClean="0">
                <a:solidFill>
                  <a:srgbClr val="C00000"/>
                </a:solidFill>
              </a:rPr>
              <a:t>Position</a:t>
            </a:r>
            <a:r>
              <a:rPr lang="tr-TR" b="1" dirty="0">
                <a:solidFill>
                  <a:srgbClr val="C00000"/>
                </a:solidFill>
              </a:rPr>
              <a:t>: </a:t>
            </a:r>
            <a:r>
              <a:rPr lang="tr-TR" dirty="0" smtClean="0"/>
              <a:t>Yiyeceğin koordinatlarını </a:t>
            </a:r>
            <a:r>
              <a:rPr lang="tr-TR" dirty="0"/>
              <a:t>tutar. Yiyecekler her oyunda rastgele bir yerde yerleştirilir</a:t>
            </a:r>
            <a:r>
              <a:rPr lang="tr-TR" dirty="0" smtClean="0"/>
              <a:t>.</a:t>
            </a:r>
          </a:p>
          <a:p>
            <a:pPr marL="0" indent="0">
              <a:buNone/>
            </a:pPr>
            <a:r>
              <a:rPr lang="tr-TR" b="1" dirty="0" err="1" smtClean="0">
                <a:solidFill>
                  <a:srgbClr val="C00000"/>
                </a:solidFill>
              </a:rPr>
              <a:t>Type</a:t>
            </a:r>
            <a:r>
              <a:rPr lang="tr-TR" b="1" dirty="0">
                <a:solidFill>
                  <a:srgbClr val="C00000"/>
                </a:solidFill>
              </a:rPr>
              <a:t>: </a:t>
            </a:r>
            <a:r>
              <a:rPr lang="tr-TR" dirty="0"/>
              <a:t>Yiyeceğin türünü belirtir. </a:t>
            </a:r>
            <a:endParaRPr lang="tr-TR" dirty="0" smtClean="0"/>
          </a:p>
          <a:p>
            <a:pPr marL="0" indent="0">
              <a:buNone/>
            </a:pPr>
            <a:r>
              <a:rPr lang="tr-TR" dirty="0">
                <a:solidFill>
                  <a:srgbClr val="C00000"/>
                </a:solidFill>
              </a:rPr>
              <a:t>Yiyecek türleri:</a:t>
            </a:r>
          </a:p>
          <a:p>
            <a:pPr>
              <a:buFont typeface="Arial" panose="020B0604020202020204" pitchFamily="34" charset="0"/>
              <a:buChar char="•"/>
            </a:pPr>
            <a:r>
              <a:rPr lang="tr-TR" b="1" dirty="0">
                <a:solidFill>
                  <a:srgbClr val="C00000"/>
                </a:solidFill>
              </a:rPr>
              <a:t>Normal</a:t>
            </a:r>
            <a:r>
              <a:rPr lang="tr-TR" dirty="0">
                <a:solidFill>
                  <a:srgbClr val="C00000"/>
                </a:solidFill>
              </a:rPr>
              <a:t>: </a:t>
            </a:r>
            <a:r>
              <a:rPr lang="tr-TR" dirty="0"/>
              <a:t>Yılanı bir parça büyütür.</a:t>
            </a:r>
          </a:p>
          <a:p>
            <a:pPr>
              <a:buFont typeface="Arial" panose="020B0604020202020204" pitchFamily="34" charset="0"/>
              <a:buChar char="•"/>
            </a:pPr>
            <a:r>
              <a:rPr lang="tr-TR" b="1" dirty="0" err="1">
                <a:solidFill>
                  <a:srgbClr val="C00000"/>
                </a:solidFill>
              </a:rPr>
              <a:t>Bomb</a:t>
            </a:r>
            <a:r>
              <a:rPr lang="tr-TR" dirty="0">
                <a:solidFill>
                  <a:srgbClr val="C00000"/>
                </a:solidFill>
              </a:rPr>
              <a:t>: </a:t>
            </a:r>
            <a:r>
              <a:rPr lang="tr-TR" dirty="0"/>
              <a:t>Yılanın ölümüne yol açar.</a:t>
            </a:r>
          </a:p>
          <a:p>
            <a:pPr>
              <a:buFont typeface="Arial" panose="020B0604020202020204" pitchFamily="34" charset="0"/>
              <a:buChar char="•"/>
            </a:pPr>
            <a:r>
              <a:rPr lang="tr-TR" b="1" dirty="0" err="1">
                <a:solidFill>
                  <a:srgbClr val="C00000"/>
                </a:solidFill>
              </a:rPr>
              <a:t>Big</a:t>
            </a:r>
            <a:r>
              <a:rPr lang="tr-TR" dirty="0">
                <a:solidFill>
                  <a:srgbClr val="C00000"/>
                </a:solidFill>
              </a:rPr>
              <a:t>: </a:t>
            </a:r>
            <a:r>
              <a:rPr lang="tr-TR" dirty="0"/>
              <a:t>Yılanı hızlı bir şekilde büyütür</a:t>
            </a:r>
            <a:r>
              <a:rPr lang="tr-TR" dirty="0" smtClean="0"/>
              <a:t>.</a:t>
            </a:r>
          </a:p>
          <a:p>
            <a:pPr marL="0" indent="0">
              <a:buNone/>
            </a:pPr>
            <a:r>
              <a:rPr lang="tr-TR" b="1" dirty="0" err="1" smtClean="0">
                <a:solidFill>
                  <a:srgbClr val="C00000"/>
                </a:solidFill>
              </a:rPr>
              <a:t>Metodlar</a:t>
            </a:r>
            <a:r>
              <a:rPr lang="tr-TR" b="1" dirty="0" smtClean="0">
                <a:solidFill>
                  <a:srgbClr val="C00000"/>
                </a:solidFill>
              </a:rPr>
              <a:t>:</a:t>
            </a:r>
          </a:p>
          <a:p>
            <a:pPr marL="0" indent="0">
              <a:buNone/>
            </a:pPr>
            <a:r>
              <a:rPr lang="tr-TR" dirty="0" err="1" smtClean="0">
                <a:solidFill>
                  <a:srgbClr val="C00000"/>
                </a:solidFill>
              </a:rPr>
              <a:t>Generate</a:t>
            </a:r>
            <a:r>
              <a:rPr lang="tr-TR" dirty="0">
                <a:solidFill>
                  <a:srgbClr val="C00000"/>
                </a:solidFill>
              </a:rPr>
              <a:t>(): </a:t>
            </a:r>
            <a:r>
              <a:rPr lang="tr-TR" dirty="0"/>
              <a:t>Yiyeceği ekranda rastgele bir pozisyona yerleştirir. Bu </a:t>
            </a:r>
            <a:r>
              <a:rPr lang="tr-TR" dirty="0" err="1"/>
              <a:t>metod</a:t>
            </a:r>
            <a:r>
              <a:rPr lang="tr-TR" dirty="0"/>
              <a:t>, aynı zamanda yiyeceğin türünü </a:t>
            </a:r>
            <a:r>
              <a:rPr lang="tr-TR" dirty="0" smtClean="0"/>
              <a:t>belirler.</a:t>
            </a:r>
            <a:endParaRPr lang="tr-TR" dirty="0"/>
          </a:p>
        </p:txBody>
      </p:sp>
    </p:spTree>
    <p:extLst>
      <p:ext uri="{BB962C8B-B14F-4D97-AF65-F5344CB8AC3E}">
        <p14:creationId xmlns:p14="http://schemas.microsoft.com/office/powerpoint/2010/main" val="1056895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677886" y="685801"/>
            <a:ext cx="7417836" cy="928396"/>
          </a:xfrm>
        </p:spPr>
        <p:txBody>
          <a:bodyPr/>
          <a:lstStyle/>
          <a:p>
            <a:r>
              <a:rPr lang="tr-TR" dirty="0"/>
              <a:t> </a:t>
            </a:r>
            <a:r>
              <a:rPr lang="tr-TR" dirty="0" err="1" smtClean="0"/>
              <a:t>SnakeGame</a:t>
            </a:r>
            <a:r>
              <a:rPr lang="tr-TR" dirty="0" smtClean="0"/>
              <a:t> - Ana </a:t>
            </a:r>
            <a:r>
              <a:rPr lang="tr-TR" dirty="0"/>
              <a:t>Oyun </a:t>
            </a:r>
            <a:r>
              <a:rPr lang="tr-TR" dirty="0" smtClean="0"/>
              <a:t>Sınıfı</a:t>
            </a:r>
            <a:endParaRPr lang="tr-TR" dirty="0"/>
          </a:p>
        </p:txBody>
      </p:sp>
      <p:sp>
        <p:nvSpPr>
          <p:cNvPr id="4" name="Rectangle 1"/>
          <p:cNvSpPr>
            <a:spLocks noGrp="1" noChangeArrowheads="1"/>
          </p:cNvSpPr>
          <p:nvPr>
            <p:ph idx="1"/>
          </p:nvPr>
        </p:nvSpPr>
        <p:spPr bwMode="auto">
          <a:xfrm>
            <a:off x="718457" y="1508093"/>
            <a:ext cx="1147354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smtClean="0">
                <a:ln>
                  <a:noFill/>
                </a:ln>
                <a:solidFill>
                  <a:srgbClr val="C00000"/>
                </a:solidFill>
                <a:effectLst/>
                <a:latin typeface="+mj-lt"/>
              </a:rPr>
              <a:t>SnakeGame</a:t>
            </a:r>
            <a:r>
              <a:rPr kumimoji="0" lang="tr-TR" altLang="tr-TR" sz="1600" b="0" i="0" u="none" strike="noStrike" cap="none" normalizeH="0" baseline="0" dirty="0" smtClean="0">
                <a:ln>
                  <a:noFill/>
                </a:ln>
                <a:solidFill>
                  <a:srgbClr val="C00000"/>
                </a:solidFill>
                <a:effectLst/>
                <a:latin typeface="+mj-lt"/>
              </a:rPr>
              <a:t> sınıfı</a:t>
            </a:r>
            <a:r>
              <a:rPr kumimoji="0" lang="tr-TR" altLang="tr-TR" sz="1600" b="0" i="0" u="none" strike="noStrike" cap="none" normalizeH="0" baseline="0" dirty="0" smtClean="0">
                <a:ln>
                  <a:noFill/>
                </a:ln>
                <a:solidFill>
                  <a:schemeClr val="tx1"/>
                </a:solidFill>
                <a:effectLst/>
                <a:latin typeface="+mj-lt"/>
              </a:rPr>
              <a:t>, oyunun tüm akışını yönetir. Bu sınıf, yılanların hareketini, yiyeceklerin </a:t>
            </a:r>
            <a:r>
              <a:rPr kumimoji="0" lang="tr-TR" altLang="tr-TR" sz="1600" b="0" i="0" u="none" strike="noStrike" cap="none" normalizeH="0" baseline="0" dirty="0" err="1" smtClean="0">
                <a:ln>
                  <a:noFill/>
                </a:ln>
                <a:solidFill>
                  <a:schemeClr val="tx1"/>
                </a:solidFill>
                <a:effectLst/>
                <a:latin typeface="+mj-lt"/>
              </a:rPr>
              <a:t>yerini,çarpışma</a:t>
            </a:r>
            <a:r>
              <a:rPr kumimoji="0" lang="tr-TR" altLang="tr-TR" sz="1600" b="0" i="0" u="none" strike="noStrike" cap="none" normalizeH="0" baseline="0" dirty="0" smtClean="0">
                <a:ln>
                  <a:noFill/>
                </a:ln>
                <a:solidFill>
                  <a:schemeClr val="tx1"/>
                </a:solidFill>
                <a:effectLst/>
                <a:latin typeface="+mj-lt"/>
              </a:rPr>
              <a:t> kontrollerini ve oyun bitişini kontrol eder.</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smtClean="0">
                <a:ln>
                  <a:noFill/>
                </a:ln>
                <a:solidFill>
                  <a:srgbClr val="C00000"/>
                </a:solidFill>
                <a:effectLst/>
                <a:latin typeface="+mj-lt"/>
              </a:rPr>
              <a:t>Özellikler: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smtClean="0">
                <a:ln>
                  <a:noFill/>
                </a:ln>
                <a:solidFill>
                  <a:srgbClr val="C00000"/>
                </a:solidFill>
                <a:effectLst/>
                <a:latin typeface="+mj-lt"/>
              </a:rPr>
              <a:t>snake1 ve snake2: </a:t>
            </a:r>
            <a:r>
              <a:rPr kumimoji="0" lang="tr-TR" altLang="tr-TR" sz="1600" b="0" i="0" u="none" strike="noStrike" cap="none" normalizeH="0" baseline="0" dirty="0" smtClean="0">
                <a:ln>
                  <a:noFill/>
                </a:ln>
                <a:solidFill>
                  <a:schemeClr val="tx1"/>
                </a:solidFill>
                <a:effectLst/>
                <a:latin typeface="+mj-lt"/>
              </a:rPr>
              <a:t>Eğer oyun iki oyunculuysa, iki farklı yılan olabilir. Her iki yılan da </a:t>
            </a:r>
            <a:r>
              <a:rPr kumimoji="0" lang="tr-TR" altLang="tr-TR" sz="1600" b="0" i="0" u="none" strike="noStrike" cap="none" normalizeH="0" baseline="0" dirty="0" err="1" smtClean="0">
                <a:ln>
                  <a:noFill/>
                </a:ln>
                <a:solidFill>
                  <a:schemeClr val="tx1"/>
                </a:solidFill>
                <a:effectLst/>
                <a:latin typeface="+mj-lt"/>
              </a:rPr>
              <a:t>Snake</a:t>
            </a:r>
            <a:r>
              <a:rPr kumimoji="0" lang="tr-TR" altLang="tr-TR" sz="1600" b="0" i="0" u="none" strike="noStrike" cap="none" normalizeH="0" baseline="0" dirty="0" smtClean="0">
                <a:ln>
                  <a:noFill/>
                </a:ln>
                <a:solidFill>
                  <a:schemeClr val="tx1"/>
                </a:solidFill>
                <a:effectLst/>
                <a:latin typeface="+mj-lt"/>
              </a:rPr>
              <a:t> sınıfından türetilmiştir ve farklı hızlar (yavaş ve hızlı) olabilir.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food</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 boyunca bir yiyecek nesnesi bulunur. Bu nesne, her oyunda rastgele yer değiştirilir.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obstacles</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Oyunda engeller bulunabilir. Bu engeller, yılanın çarpışabileceği nesneler olarak ekrana yerleştirilir.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isGameOver</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 bitip bitmediğini kontrol eder. Yılan sınırlarla veya kendisiyle çarpışırsa, bu bayrak </a:t>
            </a:r>
            <a:r>
              <a:rPr kumimoji="0" lang="tr-TR" altLang="tr-TR" sz="1600" b="0" i="0" u="none" strike="noStrike" cap="none" normalizeH="0" baseline="0" dirty="0" err="1" smtClean="0">
                <a:ln>
                  <a:noFill/>
                </a:ln>
                <a:solidFill>
                  <a:schemeClr val="tx1"/>
                </a:solidFill>
                <a:effectLst/>
                <a:latin typeface="+mj-lt"/>
              </a:rPr>
              <a:t>true</a:t>
            </a:r>
            <a:r>
              <a:rPr kumimoji="0" lang="tr-TR" altLang="tr-TR" sz="1600" b="0" i="0" u="none" strike="noStrike" cap="none" normalizeH="0" baseline="0" dirty="0" smtClean="0">
                <a:ln>
                  <a:noFill/>
                </a:ln>
                <a:solidFill>
                  <a:schemeClr val="tx1"/>
                </a:solidFill>
                <a:effectLst/>
                <a:latin typeface="+mj-lt"/>
              </a:rPr>
              <a:t> olur.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score</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Oyuncunun mevcut skorunu tutar. Yılan her yiyecek yediğinde skor artar.</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6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err="1" smtClean="0">
                <a:ln>
                  <a:noFill/>
                </a:ln>
                <a:solidFill>
                  <a:srgbClr val="C00000"/>
                </a:solidFill>
                <a:effectLst/>
                <a:latin typeface="+mj-lt"/>
              </a:rPr>
              <a:t>Metodlar</a:t>
            </a:r>
            <a:r>
              <a:rPr kumimoji="0" lang="tr-TR" altLang="tr-TR" sz="1600" b="1" i="0" u="none" strike="noStrike" cap="none" normalizeH="0" baseline="0" dirty="0" smtClean="0">
                <a:ln>
                  <a:noFill/>
                </a:ln>
                <a:solidFill>
                  <a:srgbClr val="C00000"/>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InitializeGame</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Oyunun başlatılmasını sağlar. Yılanlar ve yiyecekler yerleştirilir, kullanıcıdan isim alınır ve oyun başlatılır.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DrawBorders</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Ekranda oyunun sınırlarını çizer. Bu sınırlarla çarpışmak oyunun sonlanmasına yol açar.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Input</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Kullanıcıdan gelen klavye girişlerini işler ve yılanın yönünü günceller.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Logic</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 mantığını kontrol eder. Bu </a:t>
            </a:r>
            <a:r>
              <a:rPr kumimoji="0" lang="tr-TR" altLang="tr-TR" sz="1600" b="0" i="0" u="none" strike="noStrike" cap="none" normalizeH="0" baseline="0" dirty="0" err="1" smtClean="0">
                <a:ln>
                  <a:noFill/>
                </a:ln>
                <a:solidFill>
                  <a:schemeClr val="tx1"/>
                </a:solidFill>
                <a:effectLst/>
                <a:latin typeface="+mj-lt"/>
              </a:rPr>
              <a:t>metod</a:t>
            </a:r>
            <a:r>
              <a:rPr kumimoji="0" lang="tr-TR" altLang="tr-TR" sz="1600" b="0" i="0" u="none" strike="noStrike" cap="none" normalizeH="0" baseline="0" dirty="0" smtClean="0">
                <a:ln>
                  <a:noFill/>
                </a:ln>
                <a:solidFill>
                  <a:schemeClr val="tx1"/>
                </a:solidFill>
                <a:effectLst/>
                <a:latin typeface="+mj-lt"/>
              </a:rPr>
              <a:t>, yılanın hareket etmesini, yiyecekleri almasını, çarpışmaları kontrol eder.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GenerateFood</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Yiyeceği rastgele bir pozisyonda oluşturur.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CheckCollision</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Yılanın kendisiyle veya engellerle çarpışıp çarpışmadığını kontrol eder. Çarpışma durumunda oyun sona erer.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600" i="0" u="none" strike="noStrike" cap="none" normalizeH="0" baseline="0" dirty="0" err="1" smtClean="0">
                <a:ln>
                  <a:noFill/>
                </a:ln>
                <a:solidFill>
                  <a:srgbClr val="C00000"/>
                </a:solidFill>
                <a:effectLst/>
                <a:latin typeface="+mj-lt"/>
              </a:rPr>
              <a:t>GameOver</a:t>
            </a:r>
            <a:r>
              <a:rPr kumimoji="0" lang="tr-TR" altLang="tr-TR" sz="1600" i="0" u="none" strike="noStrike" cap="none" normalizeH="0" baseline="0" dirty="0" smtClean="0">
                <a:ln>
                  <a:noFill/>
                </a:ln>
                <a:solidFill>
                  <a:srgbClr val="C00000"/>
                </a:solidFill>
                <a:effectLst/>
                <a:latin typeface="+mj-lt"/>
              </a:rPr>
              <a:t>(): </a:t>
            </a:r>
            <a:r>
              <a:rPr kumimoji="0" lang="tr-TR" altLang="tr-TR" sz="1600" b="0" i="0" u="none" strike="noStrike" cap="none" normalizeH="0" baseline="0" dirty="0" smtClean="0">
                <a:ln>
                  <a:noFill/>
                </a:ln>
                <a:solidFill>
                  <a:schemeClr val="tx1"/>
                </a:solidFill>
                <a:effectLst/>
                <a:latin typeface="+mj-lt"/>
              </a:rPr>
              <a:t>Oyun bittiğinde skoru gösterir ve oyuncuya tekrar oynama seçeneği sunar.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67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3284376" y="685800"/>
            <a:ext cx="6774024" cy="872412"/>
          </a:xfrm>
        </p:spPr>
        <p:txBody>
          <a:bodyPr/>
          <a:lstStyle/>
          <a:p>
            <a:r>
              <a:rPr lang="tr-TR" dirty="0" err="1"/>
              <a:t>Kapsülleme</a:t>
            </a:r>
            <a:r>
              <a:rPr lang="tr-TR" dirty="0"/>
              <a:t> ve Veri Gizleme</a:t>
            </a:r>
          </a:p>
        </p:txBody>
      </p:sp>
      <p:sp>
        <p:nvSpPr>
          <p:cNvPr id="3" name="İçerik Yer Tutucusu 2"/>
          <p:cNvSpPr>
            <a:spLocks noGrp="1"/>
          </p:cNvSpPr>
          <p:nvPr>
            <p:ph idx="1"/>
          </p:nvPr>
        </p:nvSpPr>
        <p:spPr>
          <a:xfrm>
            <a:off x="1371600" y="2286000"/>
            <a:ext cx="9601200" cy="3331029"/>
          </a:xfrm>
        </p:spPr>
        <p:txBody>
          <a:bodyPr/>
          <a:lstStyle/>
          <a:p>
            <a:pPr marL="0" indent="0">
              <a:buNone/>
            </a:pPr>
            <a:r>
              <a:rPr lang="tr-TR" dirty="0"/>
              <a:t>Oyun tasarımında </a:t>
            </a:r>
            <a:r>
              <a:rPr lang="tr-TR" dirty="0" err="1"/>
              <a:t>kapsülleme</a:t>
            </a:r>
            <a:r>
              <a:rPr lang="tr-TR" dirty="0"/>
              <a:t>, verilerin dışarıdan müdahaleye kapalı olmasını sağlar. </a:t>
            </a:r>
            <a:r>
              <a:rPr lang="tr-TR" dirty="0" err="1"/>
              <a:t>Kapsülleme</a:t>
            </a:r>
            <a:r>
              <a:rPr lang="tr-TR" dirty="0"/>
              <a:t> sayesinde, </a:t>
            </a:r>
            <a:r>
              <a:rPr lang="tr-TR" dirty="0" smtClean="0"/>
              <a:t>yılanın </a:t>
            </a:r>
            <a:r>
              <a:rPr lang="tr-TR" dirty="0"/>
              <a:t>vücut </a:t>
            </a:r>
            <a:r>
              <a:rPr lang="tr-TR" dirty="0" smtClean="0"/>
              <a:t>parçasına </a:t>
            </a:r>
            <a:r>
              <a:rPr lang="tr-TR" dirty="0"/>
              <a:t>veya yiyeceğin </a:t>
            </a:r>
            <a:r>
              <a:rPr lang="tr-TR" dirty="0" smtClean="0"/>
              <a:t>pozisyonuna doğrudan </a:t>
            </a:r>
            <a:r>
              <a:rPr lang="tr-TR" dirty="0"/>
              <a:t>erişim engellenir. Bunun yerine, bu verilere sadece belirli </a:t>
            </a:r>
            <a:r>
              <a:rPr lang="tr-TR" dirty="0" err="1"/>
              <a:t>metodlar</a:t>
            </a:r>
            <a:r>
              <a:rPr lang="tr-TR" dirty="0"/>
              <a:t> aracılığıyla ulaşılabilir. Bu, verilerin korunmasını sağlar ve oyunun doğru çalışmasını garanti eder</a:t>
            </a:r>
            <a:r>
              <a:rPr lang="tr-TR" dirty="0" smtClean="0"/>
              <a:t>.</a:t>
            </a:r>
          </a:p>
          <a:p>
            <a:pPr marL="0" indent="0">
              <a:buNone/>
            </a:pPr>
            <a:r>
              <a:rPr lang="tr-TR" dirty="0" smtClean="0"/>
              <a:t>Örneğin: </a:t>
            </a:r>
            <a:r>
              <a:rPr lang="tr-TR" dirty="0" err="1" smtClean="0"/>
              <a:t>Snake</a:t>
            </a:r>
            <a:r>
              <a:rPr lang="tr-TR" dirty="0" smtClean="0"/>
              <a:t> </a:t>
            </a:r>
            <a:r>
              <a:rPr lang="tr-TR" dirty="0"/>
              <a:t>sınıfındaki </a:t>
            </a:r>
            <a:r>
              <a:rPr lang="tr-TR" dirty="0">
                <a:solidFill>
                  <a:srgbClr val="C00000"/>
                </a:solidFill>
              </a:rPr>
              <a:t>body </a:t>
            </a:r>
            <a:r>
              <a:rPr lang="tr-TR" dirty="0"/>
              <a:t>özelliği doğrudan erişilemez, bunun yerine </a:t>
            </a:r>
            <a:r>
              <a:rPr lang="tr-TR" b="1" dirty="0" err="1">
                <a:solidFill>
                  <a:srgbClr val="C00000"/>
                </a:solidFill>
              </a:rPr>
              <a:t>Move</a:t>
            </a:r>
            <a:r>
              <a:rPr lang="tr-TR" b="1" dirty="0">
                <a:solidFill>
                  <a:srgbClr val="C00000"/>
                </a:solidFill>
              </a:rPr>
              <a:t>(), </a:t>
            </a:r>
            <a:r>
              <a:rPr lang="tr-TR" b="1" dirty="0" err="1">
                <a:solidFill>
                  <a:srgbClr val="C00000"/>
                </a:solidFill>
              </a:rPr>
              <a:t>Grow</a:t>
            </a:r>
            <a:r>
              <a:rPr lang="tr-TR" b="1" dirty="0">
                <a:solidFill>
                  <a:srgbClr val="C00000"/>
                </a:solidFill>
              </a:rPr>
              <a:t>() ve Draw() </a:t>
            </a:r>
            <a:r>
              <a:rPr lang="tr-TR" dirty="0"/>
              <a:t>gibi </a:t>
            </a:r>
            <a:r>
              <a:rPr lang="tr-TR" dirty="0" err="1"/>
              <a:t>metodlar</a:t>
            </a:r>
            <a:r>
              <a:rPr lang="tr-TR" dirty="0"/>
              <a:t> kullanılır</a:t>
            </a:r>
            <a:r>
              <a:rPr lang="tr-TR" dirty="0" smtClean="0"/>
              <a:t>. </a:t>
            </a:r>
            <a:r>
              <a:rPr lang="tr-TR" dirty="0" err="1" smtClean="0"/>
              <a:t>Food</a:t>
            </a:r>
            <a:r>
              <a:rPr lang="tr-TR" dirty="0" smtClean="0"/>
              <a:t> </a:t>
            </a:r>
            <a:r>
              <a:rPr lang="tr-TR" dirty="0"/>
              <a:t>sınıfındaki </a:t>
            </a:r>
            <a:r>
              <a:rPr lang="tr-TR" dirty="0" err="1">
                <a:solidFill>
                  <a:srgbClr val="C00000"/>
                </a:solidFill>
              </a:rPr>
              <a:t>Position</a:t>
            </a:r>
            <a:r>
              <a:rPr lang="tr-TR" dirty="0"/>
              <a:t> dışarıdan doğrudan değiştirilmez. Yiyeceğin yeri sadece </a:t>
            </a:r>
            <a:r>
              <a:rPr lang="tr-TR" b="1" dirty="0" err="1">
                <a:solidFill>
                  <a:srgbClr val="C00000"/>
                </a:solidFill>
              </a:rPr>
              <a:t>GenerateFood</a:t>
            </a:r>
            <a:r>
              <a:rPr lang="tr-TR" b="1" dirty="0">
                <a:solidFill>
                  <a:srgbClr val="C00000"/>
                </a:solidFill>
              </a:rPr>
              <a:t>() </a:t>
            </a:r>
            <a:r>
              <a:rPr lang="tr-TR" dirty="0"/>
              <a:t>metoduyla </a:t>
            </a:r>
            <a:r>
              <a:rPr lang="tr-TR" dirty="0" err="1"/>
              <a:t>belirlenir.Bu</a:t>
            </a:r>
            <a:r>
              <a:rPr lang="tr-TR" dirty="0"/>
              <a:t>, sınıfın içsel yapısının dışarıdan kontrol edilmesini engeller ve oyunun doğru bir şekilde çalışmasını sağlar.</a:t>
            </a:r>
          </a:p>
        </p:txBody>
      </p:sp>
    </p:spTree>
    <p:extLst>
      <p:ext uri="{BB962C8B-B14F-4D97-AF65-F5344CB8AC3E}">
        <p14:creationId xmlns:p14="http://schemas.microsoft.com/office/powerpoint/2010/main" val="3691217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800600" y="723122"/>
            <a:ext cx="2743200" cy="881743"/>
          </a:xfrm>
        </p:spPr>
        <p:txBody>
          <a:bodyPr>
            <a:normAutofit fontScale="90000"/>
          </a:bodyPr>
          <a:lstStyle/>
          <a:p>
            <a:r>
              <a:rPr lang="tr-TR" dirty="0"/>
              <a:t> Oyun </a:t>
            </a:r>
            <a:r>
              <a:rPr lang="tr-TR" dirty="0" smtClean="0"/>
              <a:t>Akışı</a:t>
            </a:r>
            <a:endParaRPr lang="tr-TR" dirty="0"/>
          </a:p>
        </p:txBody>
      </p:sp>
      <p:sp>
        <p:nvSpPr>
          <p:cNvPr id="3" name="İçerik Yer Tutucusu 2"/>
          <p:cNvSpPr>
            <a:spLocks noGrp="1"/>
          </p:cNvSpPr>
          <p:nvPr>
            <p:ph idx="1"/>
          </p:nvPr>
        </p:nvSpPr>
        <p:spPr/>
        <p:txBody>
          <a:bodyPr/>
          <a:lstStyle/>
          <a:p>
            <a:pPr marL="0" indent="0">
              <a:buNone/>
            </a:pPr>
            <a:r>
              <a:rPr lang="tr-TR" dirty="0" smtClean="0"/>
              <a:t>Oyun </a:t>
            </a:r>
            <a:r>
              <a:rPr lang="tr-TR" dirty="0"/>
              <a:t>başladığında, kullanıcı iki yılan türünden birini seçer ve oyun başlar. Yılan, belirli bir hızla hareket eder ve kullanıcı yön tuşları veya WASD tuşları ile yılanı yönlendirebilir. Yılanlar yediği yiyeceklerle büyür ve puan kazanır.</a:t>
            </a:r>
          </a:p>
          <a:p>
            <a:pPr>
              <a:buFont typeface="Arial" panose="020B0604020202020204" pitchFamily="34" charset="0"/>
              <a:buChar char="•"/>
            </a:pPr>
            <a:r>
              <a:rPr lang="tr-TR" b="1" dirty="0">
                <a:solidFill>
                  <a:srgbClr val="C00000"/>
                </a:solidFill>
              </a:rPr>
              <a:t>Hız</a:t>
            </a:r>
            <a:r>
              <a:rPr lang="tr-TR" dirty="0">
                <a:solidFill>
                  <a:srgbClr val="C00000"/>
                </a:solidFill>
              </a:rPr>
              <a:t>: </a:t>
            </a:r>
            <a:r>
              <a:rPr lang="tr-TR" dirty="0"/>
              <a:t>Farklı yılan türlerinin hızları farklıdır, bu da oyun deneyimini değiştirir.</a:t>
            </a:r>
          </a:p>
          <a:p>
            <a:pPr>
              <a:buFont typeface="Arial" panose="020B0604020202020204" pitchFamily="34" charset="0"/>
              <a:buChar char="•"/>
            </a:pPr>
            <a:r>
              <a:rPr lang="tr-TR" b="1" dirty="0">
                <a:solidFill>
                  <a:srgbClr val="C00000"/>
                </a:solidFill>
              </a:rPr>
              <a:t>Çarpışmalar</a:t>
            </a:r>
            <a:r>
              <a:rPr lang="tr-TR" dirty="0">
                <a:solidFill>
                  <a:srgbClr val="C00000"/>
                </a:solidFill>
              </a:rPr>
              <a:t>: </a:t>
            </a:r>
            <a:r>
              <a:rPr lang="tr-TR" dirty="0"/>
              <a:t>Yılanın kendisiyle veya ekranın kenarıyla çarpışması oyun sonlandırır.</a:t>
            </a:r>
          </a:p>
          <a:p>
            <a:pPr>
              <a:buFont typeface="Arial" panose="020B0604020202020204" pitchFamily="34" charset="0"/>
              <a:buChar char="•"/>
            </a:pPr>
            <a:r>
              <a:rPr lang="tr-TR" b="1" dirty="0">
                <a:solidFill>
                  <a:srgbClr val="C00000"/>
                </a:solidFill>
              </a:rPr>
              <a:t>Yiyecekler ve Engeller</a:t>
            </a:r>
            <a:r>
              <a:rPr lang="tr-TR" dirty="0">
                <a:solidFill>
                  <a:srgbClr val="C00000"/>
                </a:solidFill>
              </a:rPr>
              <a:t>: </a:t>
            </a:r>
            <a:r>
              <a:rPr lang="tr-TR" dirty="0"/>
              <a:t>Yiyecekler yılanı büyütürken, engeller yılanın ölümüne yol açar.</a:t>
            </a:r>
          </a:p>
          <a:p>
            <a:pPr marL="0" indent="0">
              <a:buNone/>
            </a:pPr>
            <a:r>
              <a:rPr lang="tr-TR" dirty="0"/>
              <a:t>Oyun sonunda, oyuncuya skoru gösterilir ve tekrar oynama seçeneği sunulur.</a:t>
            </a:r>
          </a:p>
          <a:p>
            <a:pPr marL="0" indent="0">
              <a:buNone/>
            </a:pPr>
            <a:endParaRPr lang="tr-TR" dirty="0"/>
          </a:p>
        </p:txBody>
      </p:sp>
    </p:spTree>
    <p:extLst>
      <p:ext uri="{BB962C8B-B14F-4D97-AF65-F5344CB8AC3E}">
        <p14:creationId xmlns:p14="http://schemas.microsoft.com/office/powerpoint/2010/main" val="4263404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54</TotalTime>
  <Words>1376</Words>
  <Application>Microsoft Office PowerPoint</Application>
  <PresentationFormat>Geniş ekran</PresentationFormat>
  <Paragraphs>110</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Arial</vt:lpstr>
      <vt:lpstr>Bold Italic Art</vt:lpstr>
      <vt:lpstr>Bradley Hand ITC</vt:lpstr>
      <vt:lpstr>Calibri</vt:lpstr>
      <vt:lpstr>Candara Light</vt:lpstr>
      <vt:lpstr>Franklin Gothic Book</vt:lpstr>
      <vt:lpstr>Wingdings</vt:lpstr>
      <vt:lpstr>Crop</vt:lpstr>
      <vt:lpstr>SNAKE GAME  c# UYGULAMASI</vt:lpstr>
      <vt:lpstr>İÇERİK</vt:lpstr>
      <vt:lpstr>Snake - Soyut Sınıf</vt:lpstr>
      <vt:lpstr>Metodlar</vt:lpstr>
      <vt:lpstr> FastSnake ve SlowSnake - Alt Sınıflar</vt:lpstr>
      <vt:lpstr>Food - Yiyecek Sınıfı</vt:lpstr>
      <vt:lpstr> SnakeGame - Ana Oyun Sınıfı</vt:lpstr>
      <vt:lpstr>Kapsülleme ve Veri Gizleme</vt:lpstr>
      <vt:lpstr> Oyun Akışı</vt:lpstr>
      <vt:lpstr>AKIŞ ŞEMASI</vt:lpstr>
      <vt:lpstr>Oyun Modu Seçimi ve Başlangıç  </vt:lpstr>
      <vt:lpstr>Yılan ve Yiyeceklerin Başlatılması: </vt:lpstr>
      <vt:lpstr>Yılanın Hareketi ve Girdi İşleme:</vt:lpstr>
      <vt:lpstr>Çarpma Kontrolü ve Oyun Sonu:</vt:lpstr>
      <vt:lpstr>Yiyecek Yeme ve Skor Artışı:</vt:lpstr>
      <vt:lpstr>Oyun Sonu ve Yeniden Oynama: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  c# UYGULAMASI</dc:title>
  <dc:creator>Serra Çolak</dc:creator>
  <cp:lastModifiedBy>Serra Çolak</cp:lastModifiedBy>
  <cp:revision>7</cp:revision>
  <dcterms:created xsi:type="dcterms:W3CDTF">2025-01-10T21:01:52Z</dcterms:created>
  <dcterms:modified xsi:type="dcterms:W3CDTF">2025-01-10T21:56:44Z</dcterms:modified>
</cp:coreProperties>
</file>