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</p:sldMasterIdLst>
  <p:notesMasterIdLst>
    <p:notesMasterId r:id="rId16"/>
  </p:notesMasterIdLst>
  <p:sldIdLst>
    <p:sldId id="256" r:id="rId2"/>
    <p:sldId id="266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70" r:id="rId11"/>
    <p:sldId id="264" r:id="rId12"/>
    <p:sldId id="265" r:id="rId13"/>
    <p:sldId id="269" r:id="rId14"/>
    <p:sldId id="267" r:id="rId1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595959"/>
    <a:srgbClr val="8099D5"/>
    <a:srgbClr val="2D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2" autoAdjust="0"/>
  </p:normalViewPr>
  <p:slideViewPr>
    <p:cSldViewPr snapToGrid="0">
      <p:cViewPr>
        <p:scale>
          <a:sx n="100" d="100"/>
          <a:sy n="100" d="100"/>
        </p:scale>
        <p:origin x="306" y="2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475350561859506"/>
          <c:y val="0.1368930794206871"/>
          <c:w val="0.8575272309711286"/>
          <c:h val="0.841735236220472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PRIMA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</c:numCache>
            </c:numRef>
          </c:cat>
          <c:val>
            <c:numRef>
              <c:f>Foglio1!$B$2</c:f>
              <c:numCache>
                <c:formatCode>0.00%</c:formatCode>
                <c:ptCount val="1"/>
                <c:pt idx="0">
                  <c:v>0.2107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91-407F-BA5D-B0979D37E0A2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DOPO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Foglio1!$A$2</c:f>
              <c:numCache>
                <c:formatCode>General</c:formatCode>
                <c:ptCount val="1"/>
              </c:numCache>
            </c:numRef>
          </c:cat>
          <c:val>
            <c:numRef>
              <c:f>Foglio1!$C$2</c:f>
              <c:numCache>
                <c:formatCode>0.00%</c:formatCode>
                <c:ptCount val="1"/>
                <c:pt idx="0">
                  <c:v>0.72209999999999996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F91-407F-BA5D-B0979D37E0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5"/>
        <c:axId val="1798707168"/>
        <c:axId val="1797306736"/>
      </c:barChart>
      <c:catAx>
        <c:axId val="1798707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797306736"/>
        <c:crosses val="autoZero"/>
        <c:auto val="1"/>
        <c:lblAlgn val="ctr"/>
        <c:lblOffset val="100"/>
        <c:noMultiLvlLbl val="0"/>
      </c:catAx>
      <c:valAx>
        <c:axId val="1797306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798707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764151364368278"/>
          <c:y val="6.7718484601648629E-2"/>
          <c:w val="0.17581410713230536"/>
          <c:h val="5.17159696675513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078609397570492E-2"/>
          <c:y val="8.6687107365459579E-2"/>
          <c:w val="0.89623005134050449"/>
          <c:h val="0.760229224853116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PRIMA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Foglio1!$A$2:$A$7</c:f>
              <c:strCache>
                <c:ptCount val="6"/>
                <c:pt idx="0">
                  <c:v>Sezione 1</c:v>
                </c:pt>
                <c:pt idx="1">
                  <c:v>Sezione 2</c:v>
                </c:pt>
                <c:pt idx="2">
                  <c:v>Sezione 3</c:v>
                </c:pt>
                <c:pt idx="3">
                  <c:v>Sezione 4</c:v>
                </c:pt>
                <c:pt idx="4">
                  <c:v>Sezione 5</c:v>
                </c:pt>
                <c:pt idx="5">
                  <c:v>Sezione 6</c:v>
                </c:pt>
              </c:strCache>
            </c:strRef>
          </c:cat>
          <c:val>
            <c:numRef>
              <c:f>Foglio1!$B$2:$B$7</c:f>
              <c:numCache>
                <c:formatCode>0.00%</c:formatCode>
                <c:ptCount val="6"/>
                <c:pt idx="0">
                  <c:v>2.7799999999999998E-2</c:v>
                </c:pt>
                <c:pt idx="1">
                  <c:v>2.7799999999999998E-2</c:v>
                </c:pt>
                <c:pt idx="2">
                  <c:v>5.5599999999999997E-2</c:v>
                </c:pt>
                <c:pt idx="3">
                  <c:v>0.65280000000000005</c:v>
                </c:pt>
                <c:pt idx="4">
                  <c:v>0.44440000000000002</c:v>
                </c:pt>
                <c:pt idx="5">
                  <c:v>5.5599999999999997E-2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31-4F37-B5D6-23DB61AE4B8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DOPO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Foglio1!$A$2:$A$7</c:f>
              <c:strCache>
                <c:ptCount val="6"/>
                <c:pt idx="0">
                  <c:v>Sezione 1</c:v>
                </c:pt>
                <c:pt idx="1">
                  <c:v>Sezione 2</c:v>
                </c:pt>
                <c:pt idx="2">
                  <c:v>Sezione 3</c:v>
                </c:pt>
                <c:pt idx="3">
                  <c:v>Sezione 4</c:v>
                </c:pt>
                <c:pt idx="4">
                  <c:v>Sezione 5</c:v>
                </c:pt>
                <c:pt idx="5">
                  <c:v>Sezione 6</c:v>
                </c:pt>
              </c:strCache>
            </c:strRef>
          </c:cat>
          <c:val>
            <c:numRef>
              <c:f>Foglio1!$C$2:$C$7</c:f>
              <c:numCache>
                <c:formatCode>0.00%</c:formatCode>
                <c:ptCount val="6"/>
                <c:pt idx="0">
                  <c:v>0.77780000000000005</c:v>
                </c:pt>
                <c:pt idx="1">
                  <c:v>0.68059999999999998</c:v>
                </c:pt>
                <c:pt idx="2">
                  <c:v>0.61109999999999998</c:v>
                </c:pt>
                <c:pt idx="3">
                  <c:v>0.77780000000000005</c:v>
                </c:pt>
                <c:pt idx="4">
                  <c:v>0.68520000000000003</c:v>
                </c:pt>
                <c:pt idx="5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31-4F37-B5D6-23DB61AE4B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0"/>
        <c:overlap val="-50"/>
        <c:axId val="2055254928"/>
        <c:axId val="2055209552"/>
      </c:barChart>
      <c:catAx>
        <c:axId val="205525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1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55209552"/>
        <c:crosses val="autoZero"/>
        <c:auto val="1"/>
        <c:lblAlgn val="ctr"/>
        <c:lblOffset val="100"/>
        <c:noMultiLvlLbl val="0"/>
      </c:catAx>
      <c:valAx>
        <c:axId val="2055209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55254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2296307713262629"/>
          <c:y val="1.0104237539798593E-2"/>
          <c:w val="0.17703692286737374"/>
          <c:h val="4.86856186291214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CE592-4853-4EB5-A704-B11C91964BF4}" type="datetimeFigureOut">
              <a:rPr lang="it-IT" smtClean="0"/>
              <a:t>16/10/2019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00DCA-53E7-4D72-AEAB-7A19E75AB0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1912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906B84-A2B4-4346-82F5-7AF15D03B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95E5389-A04C-4E0D-A73A-75C809E11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2B1CC8-7C7E-4E9E-8B3A-14769C9D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F815-BC2D-4D41-80FC-EEB668B54F11}" type="datetime1">
              <a:rPr lang="it-IT" smtClean="0"/>
              <a:t>16/10/2019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C5BB7E-698F-43FD-8F6E-38ED31AA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DE9782-A768-4F6B-B901-892578CC0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721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66EB95-53B5-4307-8075-F29C818A2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7AB72FD-3DF0-4194-B297-44AB510D5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34324D-6A0B-4E2E-9348-C3C416FD4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97261-3C30-4038-8807-0D834F0088AA}" type="datetime1">
              <a:rPr lang="it-IT" smtClean="0"/>
              <a:t>16/10/2019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395D66-6B92-48E6-BAD9-3890D5CE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EF2124-E6A4-4EF4-AE74-4896029E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566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285F6DA-A3B3-4806-B37E-C0C9D66E7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F0F63B-EF2F-484A-8681-F1663D527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8BE20B-1AB0-4CB8-8DBF-F77DDCF78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9EF3-B552-4A11-8A4C-1D6F5812F34D}" type="datetime1">
              <a:rPr lang="it-IT" smtClean="0"/>
              <a:t>16/10/2019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C21056-5332-4CB8-B59F-A37330D2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F30B77-2F4C-41B0-85AA-F84DF615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3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2E5B9B-1872-4757-A6D0-72D69487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D4BA7C-AF5D-421E-A627-0009D9F22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C3BC75-F9A3-4CAA-9AB0-C82845E2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344B-7B7C-4DFB-83AD-8F96CD47C612}" type="datetime1">
              <a:rPr lang="it-IT" smtClean="0"/>
              <a:t>16/10/2019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A5D6B8-3CFE-4BD1-AC09-48C41A093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E5B346-784E-4696-A4F4-1D373DFD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473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5091DD-6BAB-4C8D-8BE8-C42CBAC1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EBE2519-0E27-4E83-8100-48EA2467B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3825AC-64E9-4832-A9BA-8A8B3132D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9D9C-0119-494E-91B6-3C8B5391CD85}" type="datetime1">
              <a:rPr lang="it-IT" smtClean="0"/>
              <a:t>16/10/2019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6678DC-E79B-4FC3-B092-D1AA7A55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C369DD-79CC-4BB1-86BD-79662AB79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124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44C94F-9F95-483F-A71A-6934B523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39E302-17FA-4AA9-A326-E2AD5542A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C867CBB-BF48-42C1-9314-85EEE9DB5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24BE091-4C06-498F-99B4-607F61AC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9B44-9B92-4BB4-867E-3BD9D41E14AF}" type="datetime1">
              <a:rPr lang="it-IT" smtClean="0"/>
              <a:t>16/10/2019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13DDC66-A1D4-43C8-862B-F23193845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2E74805-94ED-4B47-9FAB-5CDF287E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178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38505D-6ECC-4836-954E-366CDEBAC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F2FACB6-5863-49CB-8158-4BAA50CA1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A43F762-DD19-40E2-806E-D105EA1A4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DC56538-8090-4D0B-8589-0BD7A3C80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A1F650A-50FE-4A67-A91F-5C860F2D1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19E20E3-3A80-4124-9470-B2B37DE5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5076-B38A-4881-B83E-8818D1CCF440}" type="datetime1">
              <a:rPr lang="it-IT" smtClean="0"/>
              <a:t>16/10/2019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2FAE2CB-3B9A-4F5D-9521-9592F242F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22412C6-9659-4454-883F-7D477450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785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1417DB-2E41-404C-A237-9C8805EC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8BDA233-F841-466B-A8FF-43525B33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A610-592B-4ECC-9BBA-88B0A09750DA}" type="datetime1">
              <a:rPr lang="it-IT" smtClean="0"/>
              <a:t>16/10/2019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188DABE-1429-4BDF-82A5-66F25B49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18CF1CB-770A-426E-B13A-4B02BC4E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96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563B400-72E1-498C-8446-4E46807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E64F-348B-422F-830E-1B1B54DC1480}" type="datetime1">
              <a:rPr lang="it-IT" smtClean="0"/>
              <a:t>16/10/2019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519427E-951A-471C-8F2F-66717801A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7726399-A3D5-422D-903B-5BB58CA9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938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036ACC-A2BB-4B52-8D99-56EFD3DA7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3F375C-0F1A-40C8-938E-1C57A897E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B952226-00F0-470F-873E-EEDECC0F6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28BE20B-2CF4-4162-BC3F-BAAAB0822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0CFD-63C4-4E3F-AAC0-D6CB68BEFF13}" type="datetime1">
              <a:rPr lang="it-IT" smtClean="0"/>
              <a:t>16/10/2019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4B9F810-494A-490D-B06A-5CE97F3DD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7888729-291E-4395-962D-CF1C57C3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476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A7E2A8-92AF-4F37-8882-C0652F74E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0C0902C-DBBB-4ED7-AE94-951B8AD18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DDBB582-0B96-4C57-8A8F-8CAB8C74C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3CE58F2-1D51-4E5F-89B2-55B2FD09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F169-5463-4DD2-A499-70FF537B7123}" type="datetime1">
              <a:rPr lang="it-IT" smtClean="0"/>
              <a:t>16/10/2019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E62C8F7-A4C0-4A01-B9BF-0D93B0B50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8582255-3298-4019-849E-300714C5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360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8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AAEE94B-B85E-4E38-92C7-12D7F5E6C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E6F566A-0685-4424-8779-DCB7F781B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B94379-71C5-45C6-8F61-431701DAF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D8304-3CC7-4BFA-B837-DA8705FFF385}" type="datetime1">
              <a:rPr lang="it-IT" smtClean="0"/>
              <a:t>16/10/2019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0C293B-BC16-40B7-BC00-776D14887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31B5508-62A1-4088-B403-CCA8272E5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8C9B6-D8C0-4237-86D2-2E1D3382EF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707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8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FFD4888-D871-4546-95B2-60FC9CC63E79}"/>
              </a:ext>
            </a:extLst>
          </p:cNvPr>
          <p:cNvSpPr txBox="1"/>
          <p:nvPr/>
        </p:nvSpPr>
        <p:spPr>
          <a:xfrm>
            <a:off x="577053" y="2582614"/>
            <a:ext cx="7989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 err="1"/>
              <a:t>SimSCADA</a:t>
            </a:r>
            <a:r>
              <a:rPr lang="it-IT" sz="4000" dirty="0"/>
              <a:t>, un security </a:t>
            </a:r>
            <a:r>
              <a:rPr lang="it-IT" sz="4000" dirty="0" err="1"/>
              <a:t>serious</a:t>
            </a:r>
            <a:r>
              <a:rPr lang="it-IT" sz="4000" dirty="0"/>
              <a:t> games per ambienti SCADA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9D968C4-FA1E-4FC4-819B-45918E834497}"/>
              </a:ext>
            </a:extLst>
          </p:cNvPr>
          <p:cNvSpPr txBox="1"/>
          <p:nvPr/>
        </p:nvSpPr>
        <p:spPr>
          <a:xfrm>
            <a:off x="177550" y="1047564"/>
            <a:ext cx="8788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POLITECNICO DI TORINO</a:t>
            </a:r>
          </a:p>
          <a:p>
            <a:pPr algn="ctr"/>
            <a:r>
              <a:rPr lang="it-IT" sz="2400" dirty="0"/>
              <a:t>Corso di Laurea Magistrale in Ingegneria Informatica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17A7500-C6B0-44D9-9774-EB3F684EBC01}"/>
              </a:ext>
            </a:extLst>
          </p:cNvPr>
          <p:cNvSpPr txBox="1"/>
          <p:nvPr/>
        </p:nvSpPr>
        <p:spPr>
          <a:xfrm>
            <a:off x="577049" y="4610107"/>
            <a:ext cx="3338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Relatori</a:t>
            </a:r>
          </a:p>
          <a:p>
            <a:r>
              <a:rPr lang="it-IT" sz="2400" dirty="0"/>
              <a:t>Prof. Antonio Lioy</a:t>
            </a:r>
          </a:p>
          <a:p>
            <a:r>
              <a:rPr lang="it-IT" sz="2400" dirty="0"/>
              <a:t>Ing. Andrea Atzeni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606FCF0-DEAF-415A-B54E-CAF7AF982DA7}"/>
              </a:ext>
            </a:extLst>
          </p:cNvPr>
          <p:cNvSpPr txBox="1"/>
          <p:nvPr/>
        </p:nvSpPr>
        <p:spPr>
          <a:xfrm>
            <a:off x="5228948" y="4979439"/>
            <a:ext cx="3338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b="1" dirty="0"/>
              <a:t>Candidato</a:t>
            </a:r>
          </a:p>
          <a:p>
            <a:pPr algn="r"/>
            <a:r>
              <a:rPr lang="it-IT" sz="2400" dirty="0"/>
              <a:t>Andrea Marchetti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8A8791E-F005-40FE-A9A9-86897D080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3716" y="275705"/>
            <a:ext cx="776564" cy="771592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89333BF1-CBF3-4318-B2AF-4EF283503F80}"/>
              </a:ext>
            </a:extLst>
          </p:cNvPr>
          <p:cNvSpPr/>
          <p:nvPr/>
        </p:nvSpPr>
        <p:spPr>
          <a:xfrm>
            <a:off x="0" y="6318000"/>
            <a:ext cx="9144000" cy="540000"/>
          </a:xfrm>
          <a:prstGeom prst="rect">
            <a:avLst/>
          </a:prstGeom>
          <a:blipFill>
            <a:blip r:embed="rId5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Segnaposto numero diapositiva 2">
            <a:extLst>
              <a:ext uri="{FF2B5EF4-FFF2-40B4-BE49-F238E27FC236}">
                <a16:creationId xmlns:a16="http://schemas.microsoft.com/office/drawing/2014/main" id="{AEF81E83-A2A2-4A77-A6E7-78257AB5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8515350" y="6318001"/>
            <a:ext cx="628650" cy="540000"/>
          </a:xfrm>
        </p:spPr>
        <p:txBody>
          <a:bodyPr/>
          <a:lstStyle/>
          <a:p>
            <a:fld id="{7808C9B6-D8C0-4237-86D2-2E1D3382EFAD}" type="slidenum">
              <a:rPr lang="it-IT" sz="1200" smtClean="0">
                <a:solidFill>
                  <a:schemeClr val="bg1"/>
                </a:solidFill>
              </a:rPr>
              <a:t>1</a:t>
            </a:fld>
            <a:r>
              <a:rPr lang="it-IT" sz="1200" dirty="0">
                <a:solidFill>
                  <a:schemeClr val="bg1"/>
                </a:solidFill>
              </a:rPr>
              <a:t>/14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E88A6F0-E157-412D-AA96-164DF3E42A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20079" y="6360978"/>
            <a:ext cx="456970" cy="45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30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9B7670B-BF5B-4F45-A292-B08C6D897A49}"/>
              </a:ext>
            </a:extLst>
          </p:cNvPr>
          <p:cNvSpPr txBox="1"/>
          <p:nvPr/>
        </p:nvSpPr>
        <p:spPr>
          <a:xfrm>
            <a:off x="1029810" y="90000"/>
            <a:ext cx="7084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 err="1"/>
              <a:t>SimSCADA</a:t>
            </a:r>
            <a:r>
              <a:rPr lang="it-IT" sz="4000" dirty="0"/>
              <a:t> - Gameplay</a:t>
            </a:r>
          </a:p>
        </p:txBody>
      </p:sp>
      <p:pic>
        <p:nvPicPr>
          <p:cNvPr id="9" name="Immagine 8" descr="Immagine che contiene screenshot, monitor, computer&#10;&#10;Descrizione generata automaticamente">
            <a:extLst>
              <a:ext uri="{FF2B5EF4-FFF2-40B4-BE49-F238E27FC236}">
                <a16:creationId xmlns:a16="http://schemas.microsoft.com/office/drawing/2014/main" id="{B69B692B-42C7-417F-830F-D25676A8B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3" y="1076374"/>
            <a:ext cx="8820152" cy="4961336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480F04AC-1866-41E3-B55E-5A9B17879048}"/>
              </a:ext>
            </a:extLst>
          </p:cNvPr>
          <p:cNvSpPr/>
          <p:nvPr/>
        </p:nvSpPr>
        <p:spPr>
          <a:xfrm>
            <a:off x="0" y="6318000"/>
            <a:ext cx="9144000" cy="540000"/>
          </a:xfrm>
          <a:prstGeom prst="rect">
            <a:avLst/>
          </a:prstGeom>
          <a:blipFill>
            <a:blip r:embed="rId3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numero diapositiva 2">
            <a:extLst>
              <a:ext uri="{FF2B5EF4-FFF2-40B4-BE49-F238E27FC236}">
                <a16:creationId xmlns:a16="http://schemas.microsoft.com/office/drawing/2014/main" id="{730BE192-5B50-479E-92DE-0C01CD84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8515350" y="6318001"/>
            <a:ext cx="628650" cy="540000"/>
          </a:xfrm>
        </p:spPr>
        <p:txBody>
          <a:bodyPr/>
          <a:lstStyle/>
          <a:p>
            <a:fld id="{7808C9B6-D8C0-4237-86D2-2E1D3382EFAD}" type="slidenum">
              <a:rPr lang="it-IT" sz="1200" smtClean="0">
                <a:solidFill>
                  <a:schemeClr val="bg1"/>
                </a:solidFill>
              </a:rPr>
              <a:t>10</a:t>
            </a:fld>
            <a:r>
              <a:rPr lang="it-IT" sz="1200" dirty="0">
                <a:solidFill>
                  <a:schemeClr val="bg1"/>
                </a:solidFill>
              </a:rPr>
              <a:t>/14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E29A9E2-A002-4B6F-A0FB-9B675856E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20079" y="6360978"/>
            <a:ext cx="456970" cy="454044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5D8B9C5E-5E57-4E9D-A5FF-FB0A192EF567}"/>
              </a:ext>
            </a:extLst>
          </p:cNvPr>
          <p:cNvSpPr/>
          <p:nvPr/>
        </p:nvSpPr>
        <p:spPr>
          <a:xfrm>
            <a:off x="611999" y="770887"/>
            <a:ext cx="7920000" cy="28800"/>
          </a:xfrm>
          <a:prstGeom prst="rect">
            <a:avLst/>
          </a:prstGeom>
          <a:solidFill>
            <a:srgbClr val="809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1FD6FFDD-49F1-4D92-8C35-1AEF2E6E57A4}"/>
              </a:ext>
            </a:extLst>
          </p:cNvPr>
          <p:cNvSpPr/>
          <p:nvPr/>
        </p:nvSpPr>
        <p:spPr>
          <a:xfrm>
            <a:off x="8010525" y="1110921"/>
            <a:ext cx="742950" cy="4551825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370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A734B00-745E-40D0-A577-E397770FC4E7}"/>
              </a:ext>
            </a:extLst>
          </p:cNvPr>
          <p:cNvSpPr txBox="1"/>
          <p:nvPr/>
        </p:nvSpPr>
        <p:spPr>
          <a:xfrm>
            <a:off x="2175028" y="90000"/>
            <a:ext cx="4793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Raccolta Dati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B80B1E5-29C8-467E-B970-C9F5ADC0D577}"/>
              </a:ext>
            </a:extLst>
          </p:cNvPr>
          <p:cNvSpPr txBox="1"/>
          <p:nvPr/>
        </p:nvSpPr>
        <p:spPr>
          <a:xfrm>
            <a:off x="683580" y="784800"/>
            <a:ext cx="777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Questionario &amp; Utenza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97CA6A3-6DA2-42F2-B9A2-10CA94710F58}"/>
              </a:ext>
            </a:extLst>
          </p:cNvPr>
          <p:cNvSpPr txBox="1"/>
          <p:nvPr/>
        </p:nvSpPr>
        <p:spPr>
          <a:xfrm>
            <a:off x="683580" y="1662600"/>
            <a:ext cx="777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2 moduli compilati prima e dopo aver giocato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5F06306-9D0B-4075-B8B3-9C76AD0DCF55}"/>
              </a:ext>
            </a:extLst>
          </p:cNvPr>
          <p:cNvSpPr txBox="1"/>
          <p:nvPr/>
        </p:nvSpPr>
        <p:spPr>
          <a:xfrm>
            <a:off x="683581" y="3333334"/>
            <a:ext cx="777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18 utenti, 23/26 anni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4600EA0-2405-479F-9280-2A1C35ECD6E1}"/>
              </a:ext>
            </a:extLst>
          </p:cNvPr>
          <p:cNvSpPr txBox="1"/>
          <p:nvPr/>
        </p:nvSpPr>
        <p:spPr>
          <a:xfrm>
            <a:off x="683581" y="4168701"/>
            <a:ext cx="777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15 studi informatici, 3 altri studi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5A259E8-496A-442F-AD70-FA846FA2B645}"/>
              </a:ext>
            </a:extLst>
          </p:cNvPr>
          <p:cNvSpPr txBox="1"/>
          <p:nvPr/>
        </p:nvSpPr>
        <p:spPr>
          <a:xfrm>
            <a:off x="611999" y="5004068"/>
            <a:ext cx="777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risposte raccolte analizzate con </a:t>
            </a:r>
            <a:r>
              <a:rPr lang="it-IT" sz="2400" dirty="0" err="1"/>
              <a:t>Flubaroo</a:t>
            </a:r>
            <a:endParaRPr lang="it-IT" sz="2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D10E36C-1B72-417F-BCB0-1645918BAB44}"/>
              </a:ext>
            </a:extLst>
          </p:cNvPr>
          <p:cNvSpPr txBox="1"/>
          <p:nvPr/>
        </p:nvSpPr>
        <p:spPr>
          <a:xfrm>
            <a:off x="683581" y="2497967"/>
            <a:ext cx="777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24 domande, 6 sezioni teoriche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DF1976E-1524-4F35-83BE-B45C69344991}"/>
              </a:ext>
            </a:extLst>
          </p:cNvPr>
          <p:cNvSpPr/>
          <p:nvPr/>
        </p:nvSpPr>
        <p:spPr>
          <a:xfrm>
            <a:off x="0" y="6318000"/>
            <a:ext cx="9144000" cy="540000"/>
          </a:xfrm>
          <a:prstGeom prst="rect">
            <a:avLst/>
          </a:prstGeom>
          <a:blipFill>
            <a:blip r:embed="rId2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numero diapositiva 2">
            <a:extLst>
              <a:ext uri="{FF2B5EF4-FFF2-40B4-BE49-F238E27FC236}">
                <a16:creationId xmlns:a16="http://schemas.microsoft.com/office/drawing/2014/main" id="{E44240EB-1559-460D-9A9B-E3326C04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8515350" y="6318000"/>
            <a:ext cx="628650" cy="539999"/>
          </a:xfrm>
        </p:spPr>
        <p:txBody>
          <a:bodyPr/>
          <a:lstStyle/>
          <a:p>
            <a:fld id="{7808C9B6-D8C0-4237-86D2-2E1D3382EFAD}" type="slidenum">
              <a:rPr lang="it-IT" sz="1200" smtClean="0">
                <a:solidFill>
                  <a:schemeClr val="bg1"/>
                </a:solidFill>
              </a:rPr>
              <a:t>11</a:t>
            </a:fld>
            <a:r>
              <a:rPr lang="it-IT" sz="1200" dirty="0">
                <a:solidFill>
                  <a:schemeClr val="bg1"/>
                </a:solidFill>
              </a:rPr>
              <a:t>/14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1D139BD5-E9C6-41E6-A586-94C94988F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20079" y="6360978"/>
            <a:ext cx="456970" cy="454044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12BF3796-AA47-44B8-B1C8-527A588DC7CC}"/>
              </a:ext>
            </a:extLst>
          </p:cNvPr>
          <p:cNvSpPr/>
          <p:nvPr/>
        </p:nvSpPr>
        <p:spPr>
          <a:xfrm>
            <a:off x="611999" y="770887"/>
            <a:ext cx="7920000" cy="28800"/>
          </a:xfrm>
          <a:prstGeom prst="rect">
            <a:avLst/>
          </a:prstGeom>
          <a:solidFill>
            <a:srgbClr val="809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507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ED63BCA-DCD0-4F94-A0DF-099F5ADC098F}"/>
              </a:ext>
            </a:extLst>
          </p:cNvPr>
          <p:cNvSpPr txBox="1"/>
          <p:nvPr/>
        </p:nvSpPr>
        <p:spPr>
          <a:xfrm>
            <a:off x="2175028" y="90000"/>
            <a:ext cx="4793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Raccolta dati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B48198F-D653-480B-AAFA-5C8FCC0EAB32}"/>
              </a:ext>
            </a:extLst>
          </p:cNvPr>
          <p:cNvSpPr txBox="1"/>
          <p:nvPr/>
        </p:nvSpPr>
        <p:spPr>
          <a:xfrm>
            <a:off x="683580" y="784800"/>
            <a:ext cx="777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Risultati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370C636-9486-4DDB-B784-50C4252FB023}"/>
              </a:ext>
            </a:extLst>
          </p:cNvPr>
          <p:cNvSpPr/>
          <p:nvPr/>
        </p:nvSpPr>
        <p:spPr>
          <a:xfrm>
            <a:off x="0" y="6318000"/>
            <a:ext cx="9144000" cy="540000"/>
          </a:xfrm>
          <a:prstGeom prst="rect">
            <a:avLst/>
          </a:prstGeom>
          <a:blipFill>
            <a:blip r:embed="rId2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numero diapositiva 2">
            <a:extLst>
              <a:ext uri="{FF2B5EF4-FFF2-40B4-BE49-F238E27FC236}">
                <a16:creationId xmlns:a16="http://schemas.microsoft.com/office/drawing/2014/main" id="{C27AD9FE-4C88-4027-8959-57451F584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8515350" y="6317999"/>
            <a:ext cx="628650" cy="540000"/>
          </a:xfrm>
        </p:spPr>
        <p:txBody>
          <a:bodyPr/>
          <a:lstStyle/>
          <a:p>
            <a:fld id="{7808C9B6-D8C0-4237-86D2-2E1D3382EFAD}" type="slidenum">
              <a:rPr lang="it-IT" sz="1200" smtClean="0">
                <a:solidFill>
                  <a:schemeClr val="bg1"/>
                </a:solidFill>
              </a:rPr>
              <a:t>12</a:t>
            </a:fld>
            <a:r>
              <a:rPr lang="it-IT" sz="1200" dirty="0">
                <a:solidFill>
                  <a:schemeClr val="bg1"/>
                </a:solidFill>
              </a:rPr>
              <a:t>/14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A07189B-5CCB-4D13-810C-C6B92F261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20079" y="6360978"/>
            <a:ext cx="456970" cy="454044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F3326BD2-616E-4FB6-86AB-6F634D16259E}"/>
              </a:ext>
            </a:extLst>
          </p:cNvPr>
          <p:cNvSpPr/>
          <p:nvPr/>
        </p:nvSpPr>
        <p:spPr>
          <a:xfrm>
            <a:off x="611999" y="770887"/>
            <a:ext cx="7920000" cy="28800"/>
          </a:xfrm>
          <a:prstGeom prst="rect">
            <a:avLst/>
          </a:prstGeom>
          <a:solidFill>
            <a:srgbClr val="809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15" name="Grafico 14">
            <a:extLst>
              <a:ext uri="{FF2B5EF4-FFF2-40B4-BE49-F238E27FC236}">
                <a16:creationId xmlns:a16="http://schemas.microsoft.com/office/drawing/2014/main" id="{0994619C-045B-42D2-B29C-202690033E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0825242"/>
              </p:ext>
            </p:extLst>
          </p:nvPr>
        </p:nvGraphicFramePr>
        <p:xfrm>
          <a:off x="192303" y="888450"/>
          <a:ext cx="8427822" cy="4723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D3C487E-BC3B-4883-9E96-2AD2162C69B5}"/>
              </a:ext>
            </a:extLst>
          </p:cNvPr>
          <p:cNvSpPr txBox="1"/>
          <p:nvPr/>
        </p:nvSpPr>
        <p:spPr>
          <a:xfrm>
            <a:off x="2357438" y="5780518"/>
            <a:ext cx="442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595959"/>
                </a:solidFill>
              </a:rPr>
              <a:t>Percentuali risposte corrette questionari</a:t>
            </a:r>
          </a:p>
        </p:txBody>
      </p:sp>
    </p:spTree>
    <p:extLst>
      <p:ext uri="{BB962C8B-B14F-4D97-AF65-F5344CB8AC3E}">
        <p14:creationId xmlns:p14="http://schemas.microsoft.com/office/powerpoint/2010/main" val="2976821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ED63BCA-DCD0-4F94-A0DF-099F5ADC098F}"/>
              </a:ext>
            </a:extLst>
          </p:cNvPr>
          <p:cNvSpPr txBox="1"/>
          <p:nvPr/>
        </p:nvSpPr>
        <p:spPr>
          <a:xfrm>
            <a:off x="2175028" y="90000"/>
            <a:ext cx="4793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Raccolta dati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B48198F-D653-480B-AAFA-5C8FCC0EAB32}"/>
              </a:ext>
            </a:extLst>
          </p:cNvPr>
          <p:cNvSpPr txBox="1"/>
          <p:nvPr/>
        </p:nvSpPr>
        <p:spPr>
          <a:xfrm>
            <a:off x="683580" y="784800"/>
            <a:ext cx="777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Risultati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370C636-9486-4DDB-B784-50C4252FB023}"/>
              </a:ext>
            </a:extLst>
          </p:cNvPr>
          <p:cNvSpPr/>
          <p:nvPr/>
        </p:nvSpPr>
        <p:spPr>
          <a:xfrm>
            <a:off x="0" y="6318000"/>
            <a:ext cx="9144000" cy="540000"/>
          </a:xfrm>
          <a:prstGeom prst="rect">
            <a:avLst/>
          </a:prstGeom>
          <a:blipFill>
            <a:blip r:embed="rId2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numero diapositiva 2">
            <a:extLst>
              <a:ext uri="{FF2B5EF4-FFF2-40B4-BE49-F238E27FC236}">
                <a16:creationId xmlns:a16="http://schemas.microsoft.com/office/drawing/2014/main" id="{C27AD9FE-4C88-4027-8959-57451F584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8515350" y="6317999"/>
            <a:ext cx="628650" cy="540000"/>
          </a:xfrm>
        </p:spPr>
        <p:txBody>
          <a:bodyPr/>
          <a:lstStyle/>
          <a:p>
            <a:fld id="{7808C9B6-D8C0-4237-86D2-2E1D3382EFAD}" type="slidenum">
              <a:rPr lang="it-IT" sz="1200" smtClean="0">
                <a:solidFill>
                  <a:schemeClr val="bg1"/>
                </a:solidFill>
              </a:rPr>
              <a:t>13</a:t>
            </a:fld>
            <a:r>
              <a:rPr lang="it-IT" sz="1200" dirty="0">
                <a:solidFill>
                  <a:schemeClr val="bg1"/>
                </a:solidFill>
              </a:rPr>
              <a:t>/14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A07189B-5CCB-4D13-810C-C6B92F261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20079" y="6360978"/>
            <a:ext cx="456970" cy="454044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F3326BD2-616E-4FB6-86AB-6F634D16259E}"/>
              </a:ext>
            </a:extLst>
          </p:cNvPr>
          <p:cNvSpPr/>
          <p:nvPr/>
        </p:nvSpPr>
        <p:spPr>
          <a:xfrm>
            <a:off x="611999" y="770887"/>
            <a:ext cx="7920000" cy="28800"/>
          </a:xfrm>
          <a:prstGeom prst="rect">
            <a:avLst/>
          </a:prstGeom>
          <a:solidFill>
            <a:srgbClr val="809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12" name="Grafico 11">
            <a:extLst>
              <a:ext uri="{FF2B5EF4-FFF2-40B4-BE49-F238E27FC236}">
                <a16:creationId xmlns:a16="http://schemas.microsoft.com/office/drawing/2014/main" id="{562C97EC-75CA-41EE-8385-EDE35D7080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0239581"/>
              </p:ext>
            </p:extLst>
          </p:nvPr>
        </p:nvGraphicFramePr>
        <p:xfrm>
          <a:off x="387194" y="966036"/>
          <a:ext cx="8369610" cy="5017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64B4333-AECD-4DE5-B1BF-2FE220E1939E}"/>
              </a:ext>
            </a:extLst>
          </p:cNvPr>
          <p:cNvSpPr txBox="1"/>
          <p:nvPr/>
        </p:nvSpPr>
        <p:spPr>
          <a:xfrm>
            <a:off x="1455974" y="5780518"/>
            <a:ext cx="623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595959"/>
                </a:solidFill>
              </a:rPr>
              <a:t>Percentuali risposte corrette questionari divise per sezione</a:t>
            </a:r>
          </a:p>
        </p:txBody>
      </p:sp>
    </p:spTree>
    <p:extLst>
      <p:ext uri="{BB962C8B-B14F-4D97-AF65-F5344CB8AC3E}">
        <p14:creationId xmlns:p14="http://schemas.microsoft.com/office/powerpoint/2010/main" val="3644400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50CC8EA-E9DF-460A-B5D9-1D90FF27AC9C}"/>
              </a:ext>
            </a:extLst>
          </p:cNvPr>
          <p:cNvSpPr txBox="1"/>
          <p:nvPr/>
        </p:nvSpPr>
        <p:spPr>
          <a:xfrm>
            <a:off x="2175029" y="90000"/>
            <a:ext cx="4793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Futuri Sviluppi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FC494A8-9710-46CB-810E-1E973FBEF610}"/>
              </a:ext>
            </a:extLst>
          </p:cNvPr>
          <p:cNvSpPr txBox="1"/>
          <p:nvPr/>
        </p:nvSpPr>
        <p:spPr>
          <a:xfrm>
            <a:off x="1385656" y="1211046"/>
            <a:ext cx="637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tutorial interattivo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A50854C-5CEB-406B-BA5C-F03E4618EDE9}"/>
              </a:ext>
            </a:extLst>
          </p:cNvPr>
          <p:cNvSpPr txBox="1"/>
          <p:nvPr/>
        </p:nvSpPr>
        <p:spPr>
          <a:xfrm>
            <a:off x="1385656" y="1980396"/>
            <a:ext cx="506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storia più sviluppata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7B45A0B-F214-4BDC-AAB4-D1EC31E1D39F}"/>
              </a:ext>
            </a:extLst>
          </p:cNvPr>
          <p:cNvSpPr txBox="1"/>
          <p:nvPr/>
        </p:nvSpPr>
        <p:spPr>
          <a:xfrm>
            <a:off x="1385656" y="2749746"/>
            <a:ext cx="506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sistema ad obiettivi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3CCE23B-8698-4745-9CA0-D73F57DFE8DB}"/>
              </a:ext>
            </a:extLst>
          </p:cNvPr>
          <p:cNvSpPr txBox="1"/>
          <p:nvPr/>
        </p:nvSpPr>
        <p:spPr>
          <a:xfrm>
            <a:off x="1385656" y="3519096"/>
            <a:ext cx="5467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raccolta dati in partita approfondita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0814DB0-B681-4918-BA46-8B337D70E407}"/>
              </a:ext>
            </a:extLst>
          </p:cNvPr>
          <p:cNvSpPr txBox="1"/>
          <p:nvPr/>
        </p:nvSpPr>
        <p:spPr>
          <a:xfrm>
            <a:off x="1385656" y="4288446"/>
            <a:ext cx="506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localizzazione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86B6274-F417-49CD-8EFC-9DF504077A5C}"/>
              </a:ext>
            </a:extLst>
          </p:cNvPr>
          <p:cNvSpPr txBox="1"/>
          <p:nvPr/>
        </p:nvSpPr>
        <p:spPr>
          <a:xfrm>
            <a:off x="1385656" y="5057798"/>
            <a:ext cx="5069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dispositivi mobile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5F58352-054F-40E5-8BAD-FBA5271B13D1}"/>
              </a:ext>
            </a:extLst>
          </p:cNvPr>
          <p:cNvSpPr/>
          <p:nvPr/>
        </p:nvSpPr>
        <p:spPr>
          <a:xfrm>
            <a:off x="0" y="6318000"/>
            <a:ext cx="9144000" cy="540000"/>
          </a:xfrm>
          <a:prstGeom prst="rect">
            <a:avLst/>
          </a:prstGeom>
          <a:blipFill>
            <a:blip r:embed="rId2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numero diapositiva 2">
            <a:extLst>
              <a:ext uri="{FF2B5EF4-FFF2-40B4-BE49-F238E27FC236}">
                <a16:creationId xmlns:a16="http://schemas.microsoft.com/office/drawing/2014/main" id="{8A8E9333-31D4-4D69-9B1B-C374E73D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8515350" y="6318000"/>
            <a:ext cx="628650" cy="539999"/>
          </a:xfrm>
        </p:spPr>
        <p:txBody>
          <a:bodyPr/>
          <a:lstStyle/>
          <a:p>
            <a:fld id="{7808C9B6-D8C0-4237-86D2-2E1D3382EFAD}" type="slidenum">
              <a:rPr lang="it-IT" sz="1200" smtClean="0">
                <a:solidFill>
                  <a:schemeClr val="bg1"/>
                </a:solidFill>
              </a:rPr>
              <a:t>14</a:t>
            </a:fld>
            <a:r>
              <a:rPr lang="it-IT" sz="1200" dirty="0">
                <a:solidFill>
                  <a:schemeClr val="bg1"/>
                </a:solidFill>
              </a:rPr>
              <a:t>/14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4AF68EE-2D39-445C-9D82-BEF18373D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20079" y="6360978"/>
            <a:ext cx="456970" cy="454044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874A2597-CB57-462C-8653-5671A493DF10}"/>
              </a:ext>
            </a:extLst>
          </p:cNvPr>
          <p:cNvSpPr/>
          <p:nvPr/>
        </p:nvSpPr>
        <p:spPr>
          <a:xfrm>
            <a:off x="611999" y="770887"/>
            <a:ext cx="7920000" cy="28800"/>
          </a:xfrm>
          <a:prstGeom prst="rect">
            <a:avLst/>
          </a:prstGeom>
          <a:solidFill>
            <a:srgbClr val="809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054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7F1985E-7564-4EBD-8B79-42C47BEB2429}"/>
              </a:ext>
            </a:extLst>
          </p:cNvPr>
          <p:cNvSpPr txBox="1"/>
          <p:nvPr/>
        </p:nvSpPr>
        <p:spPr>
          <a:xfrm>
            <a:off x="3182645" y="90000"/>
            <a:ext cx="2778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Indice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9E08A2-CBC2-4931-9FE2-78A05CFE5284}"/>
              </a:ext>
            </a:extLst>
          </p:cNvPr>
          <p:cNvSpPr txBox="1"/>
          <p:nvPr/>
        </p:nvSpPr>
        <p:spPr>
          <a:xfrm>
            <a:off x="861134" y="1423893"/>
            <a:ext cx="7200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400" dirty="0" err="1"/>
              <a:t>Serious</a:t>
            </a:r>
            <a:r>
              <a:rPr lang="it-IT" sz="2400" dirty="0"/>
              <a:t> Games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6E809F9-77D4-476C-B9C6-4F4353B3963E}"/>
              </a:ext>
            </a:extLst>
          </p:cNvPr>
          <p:cNvSpPr txBox="1"/>
          <p:nvPr/>
        </p:nvSpPr>
        <p:spPr>
          <a:xfrm>
            <a:off x="861134" y="2185180"/>
            <a:ext cx="7200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it-IT" sz="2400" dirty="0"/>
              <a:t>Sistemi SCADA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8BC2C9E-E0EE-4303-AA27-56A342821371}"/>
              </a:ext>
            </a:extLst>
          </p:cNvPr>
          <p:cNvSpPr txBox="1"/>
          <p:nvPr/>
        </p:nvSpPr>
        <p:spPr>
          <a:xfrm>
            <a:off x="861134" y="2946467"/>
            <a:ext cx="7200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it-IT" sz="2400" dirty="0"/>
              <a:t>Sicurezza SCADA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BCCACA8-9383-41F8-B6D8-8785F9E68DCB}"/>
              </a:ext>
            </a:extLst>
          </p:cNvPr>
          <p:cNvSpPr txBox="1"/>
          <p:nvPr/>
        </p:nvSpPr>
        <p:spPr>
          <a:xfrm>
            <a:off x="861134" y="3707754"/>
            <a:ext cx="7200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it-IT" sz="2400" dirty="0" err="1"/>
              <a:t>SimSCADA</a:t>
            </a:r>
            <a:endParaRPr lang="it-IT" sz="24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00CCF54-EC2A-4473-B325-90864329A398}"/>
              </a:ext>
            </a:extLst>
          </p:cNvPr>
          <p:cNvSpPr txBox="1"/>
          <p:nvPr/>
        </p:nvSpPr>
        <p:spPr>
          <a:xfrm>
            <a:off x="861134" y="4469041"/>
            <a:ext cx="7200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it-IT" sz="2400" dirty="0"/>
              <a:t>Raccolta Dati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394BCC3-E5A8-49A0-BB3B-4700CA551B29}"/>
              </a:ext>
            </a:extLst>
          </p:cNvPr>
          <p:cNvSpPr txBox="1"/>
          <p:nvPr/>
        </p:nvSpPr>
        <p:spPr>
          <a:xfrm>
            <a:off x="861134" y="5230327"/>
            <a:ext cx="7200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it-IT" sz="2400" dirty="0"/>
              <a:t>Futuri sviluppi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A36A2C1-8266-454C-AEE9-700182DE89AD}"/>
              </a:ext>
            </a:extLst>
          </p:cNvPr>
          <p:cNvSpPr/>
          <p:nvPr/>
        </p:nvSpPr>
        <p:spPr>
          <a:xfrm>
            <a:off x="0" y="6318000"/>
            <a:ext cx="9144000" cy="540000"/>
          </a:xfrm>
          <a:prstGeom prst="rect">
            <a:avLst/>
          </a:prstGeom>
          <a:blipFill>
            <a:blip r:embed="rId2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numero diapositiva 2">
            <a:extLst>
              <a:ext uri="{FF2B5EF4-FFF2-40B4-BE49-F238E27FC236}">
                <a16:creationId xmlns:a16="http://schemas.microsoft.com/office/drawing/2014/main" id="{1353BA4E-1D4A-422A-B154-7FAFB3B3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8515350" y="6318000"/>
            <a:ext cx="628650" cy="539999"/>
          </a:xfrm>
        </p:spPr>
        <p:txBody>
          <a:bodyPr/>
          <a:lstStyle/>
          <a:p>
            <a:fld id="{7808C9B6-D8C0-4237-86D2-2E1D3382EFAD}" type="slidenum">
              <a:rPr lang="it-IT" sz="1200" smtClean="0">
                <a:solidFill>
                  <a:schemeClr val="bg1"/>
                </a:solidFill>
              </a:rPr>
              <a:t>2</a:t>
            </a:fld>
            <a:r>
              <a:rPr lang="it-IT" sz="1200" dirty="0">
                <a:solidFill>
                  <a:schemeClr val="bg1"/>
                </a:solidFill>
              </a:rPr>
              <a:t>/14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276D382-13D5-403C-9AAF-44263E7BE349}"/>
              </a:ext>
            </a:extLst>
          </p:cNvPr>
          <p:cNvSpPr/>
          <p:nvPr/>
        </p:nvSpPr>
        <p:spPr>
          <a:xfrm>
            <a:off x="4319366" y="324433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/12</a:t>
            </a:r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95BC664-A4EE-4215-9096-2BDD46432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20079" y="6360978"/>
            <a:ext cx="456970" cy="454044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5076B7BC-F32A-4FCC-B52F-3D0BDCC9FF33}"/>
              </a:ext>
            </a:extLst>
          </p:cNvPr>
          <p:cNvSpPr/>
          <p:nvPr/>
        </p:nvSpPr>
        <p:spPr>
          <a:xfrm>
            <a:off x="611999" y="770887"/>
            <a:ext cx="7920000" cy="28800"/>
          </a:xfrm>
          <a:prstGeom prst="rect">
            <a:avLst/>
          </a:prstGeom>
          <a:solidFill>
            <a:srgbClr val="809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424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FA82ED7C-E82C-4027-8D55-03EA690275BE}"/>
              </a:ext>
            </a:extLst>
          </p:cNvPr>
          <p:cNvSpPr txBox="1"/>
          <p:nvPr/>
        </p:nvSpPr>
        <p:spPr>
          <a:xfrm>
            <a:off x="2610035" y="90000"/>
            <a:ext cx="3923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err="1"/>
              <a:t>Serious</a:t>
            </a:r>
            <a:r>
              <a:rPr lang="it-IT" sz="4000" dirty="0"/>
              <a:t> Games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0F496C7-4340-4FC7-AE55-DD787D5A5CE2}"/>
              </a:ext>
            </a:extLst>
          </p:cNvPr>
          <p:cNvSpPr txBox="1"/>
          <p:nvPr/>
        </p:nvSpPr>
        <p:spPr>
          <a:xfrm>
            <a:off x="564817" y="1058503"/>
            <a:ext cx="33557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giochi che hanno un intento educativo</a:t>
            </a:r>
          </a:p>
          <a:p>
            <a:r>
              <a:rPr lang="it-IT" sz="2400" dirty="0"/>
              <a:t>esplicito e attentamente ponderato e non sono concepiti per essere giocati primariamente con fini</a:t>
            </a:r>
          </a:p>
          <a:p>
            <a:r>
              <a:rPr lang="it-IT" sz="2400" dirty="0"/>
              <a:t>di divertimento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5A80DA6-1529-4FD3-AD20-39886B67EB63}"/>
              </a:ext>
            </a:extLst>
          </p:cNvPr>
          <p:cNvSpPr txBox="1"/>
          <p:nvPr/>
        </p:nvSpPr>
        <p:spPr>
          <a:xfrm>
            <a:off x="564817" y="4600738"/>
            <a:ext cx="3355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Clark </a:t>
            </a:r>
            <a:r>
              <a:rPr lang="it-IT" sz="2400" dirty="0" err="1"/>
              <a:t>Abt</a:t>
            </a:r>
            <a:r>
              <a:rPr lang="it-IT" sz="2400" dirty="0"/>
              <a:t>, «</a:t>
            </a:r>
            <a:r>
              <a:rPr lang="it-IT" sz="2400" dirty="0" err="1"/>
              <a:t>Serious</a:t>
            </a:r>
            <a:r>
              <a:rPr lang="it-IT" sz="2400" dirty="0"/>
              <a:t> Games», 1970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4DBD402-1956-4DB8-A145-F1C30F144294}"/>
              </a:ext>
            </a:extLst>
          </p:cNvPr>
          <p:cNvSpPr/>
          <p:nvPr/>
        </p:nvSpPr>
        <p:spPr>
          <a:xfrm>
            <a:off x="0" y="6318000"/>
            <a:ext cx="9144000" cy="540000"/>
          </a:xfrm>
          <a:prstGeom prst="rect">
            <a:avLst/>
          </a:prstGeom>
          <a:blipFill>
            <a:blip r:embed="rId2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numero diapositiva 2">
            <a:extLst>
              <a:ext uri="{FF2B5EF4-FFF2-40B4-BE49-F238E27FC236}">
                <a16:creationId xmlns:a16="http://schemas.microsoft.com/office/drawing/2014/main" id="{E9B943A7-C98D-44D9-92D7-3A46937F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8515350" y="6318000"/>
            <a:ext cx="628650" cy="539999"/>
          </a:xfrm>
        </p:spPr>
        <p:txBody>
          <a:bodyPr/>
          <a:lstStyle/>
          <a:p>
            <a:fld id="{7808C9B6-D8C0-4237-86D2-2E1D3382EFAD}" type="slidenum">
              <a:rPr lang="it-IT" sz="1200" smtClean="0">
                <a:solidFill>
                  <a:schemeClr val="bg1"/>
                </a:solidFill>
              </a:rPr>
              <a:t>3</a:t>
            </a:fld>
            <a:r>
              <a:rPr lang="it-IT" sz="1200" dirty="0">
                <a:solidFill>
                  <a:schemeClr val="bg1"/>
                </a:solidFill>
              </a:rPr>
              <a:t>/14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6DA36E5-ED79-4A81-8E8B-740A1072B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20079" y="6360978"/>
            <a:ext cx="456970" cy="454044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B42ED0A4-BA2E-487A-830D-B6B595182DEA}"/>
              </a:ext>
            </a:extLst>
          </p:cNvPr>
          <p:cNvSpPr/>
          <p:nvPr/>
        </p:nvSpPr>
        <p:spPr>
          <a:xfrm>
            <a:off x="611999" y="770887"/>
            <a:ext cx="7920000" cy="28800"/>
          </a:xfrm>
          <a:prstGeom prst="rect">
            <a:avLst/>
          </a:prstGeom>
          <a:solidFill>
            <a:srgbClr val="809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D0226DFF-768E-44C4-8EFC-43755291BD20}"/>
              </a:ext>
            </a:extLst>
          </p:cNvPr>
          <p:cNvSpPr/>
          <p:nvPr/>
        </p:nvSpPr>
        <p:spPr>
          <a:xfrm>
            <a:off x="4309486" y="1062923"/>
            <a:ext cx="4736573" cy="4736573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B35FD647-B6A8-4E57-B397-B437ADA93165}"/>
              </a:ext>
            </a:extLst>
          </p:cNvPr>
          <p:cNvSpPr/>
          <p:nvPr/>
        </p:nvSpPr>
        <p:spPr>
          <a:xfrm>
            <a:off x="5424950" y="1058504"/>
            <a:ext cx="2505645" cy="2505645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3227747C-FCF7-400E-930B-AA240E2E2869}"/>
              </a:ext>
            </a:extLst>
          </p:cNvPr>
          <p:cNvSpPr/>
          <p:nvPr/>
        </p:nvSpPr>
        <p:spPr>
          <a:xfrm>
            <a:off x="3616972" y="1058503"/>
            <a:ext cx="2505646" cy="2505646"/>
          </a:xfrm>
          <a:prstGeom prst="ellipse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4118890-001B-41DE-B364-06F8AA1B36A8}"/>
              </a:ext>
            </a:extLst>
          </p:cNvPr>
          <p:cNvSpPr txBox="1"/>
          <p:nvPr/>
        </p:nvSpPr>
        <p:spPr>
          <a:xfrm>
            <a:off x="6051757" y="1205315"/>
            <a:ext cx="1252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SERIOUS </a:t>
            </a:r>
          </a:p>
          <a:p>
            <a:pPr algn="ctr"/>
            <a:r>
              <a:rPr lang="it-IT" dirty="0"/>
              <a:t>GAMES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1B204AE-3B3F-4FF8-93FB-00DC318ABFB5}"/>
              </a:ext>
            </a:extLst>
          </p:cNvPr>
          <p:cNvSpPr txBox="1"/>
          <p:nvPr/>
        </p:nvSpPr>
        <p:spPr>
          <a:xfrm>
            <a:off x="4364970" y="1207114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GAMES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E1457AF-B52D-4C94-B5E5-5CE9C047D797}"/>
              </a:ext>
            </a:extLst>
          </p:cNvPr>
          <p:cNvSpPr txBox="1"/>
          <p:nvPr/>
        </p:nvSpPr>
        <p:spPr>
          <a:xfrm>
            <a:off x="6053885" y="4031840"/>
            <a:ext cx="1247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SERIOUS GAMING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61F97DA-209B-43D2-93D1-8F9FBE1B8FBF}"/>
              </a:ext>
            </a:extLst>
          </p:cNvPr>
          <p:cNvSpPr txBox="1"/>
          <p:nvPr/>
        </p:nvSpPr>
        <p:spPr>
          <a:xfrm>
            <a:off x="5550331" y="1528480"/>
            <a:ext cx="485518" cy="140847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it-IT" spc="-300" dirty="0"/>
              <a:t>MODS</a:t>
            </a:r>
          </a:p>
        </p:txBody>
      </p:sp>
    </p:spTree>
    <p:extLst>
      <p:ext uri="{BB962C8B-B14F-4D97-AF65-F5344CB8AC3E}">
        <p14:creationId xmlns:p14="http://schemas.microsoft.com/office/powerpoint/2010/main" val="196964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5" grpId="0" animBg="1"/>
      <p:bldP spid="14" grpId="0" animBg="1"/>
      <p:bldP spid="13" grpId="0" animBg="1"/>
      <p:bldP spid="16" grpId="0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56AB5A3-C201-4EAE-B363-F34A781ED3C4}"/>
              </a:ext>
            </a:extLst>
          </p:cNvPr>
          <p:cNvSpPr txBox="1"/>
          <p:nvPr/>
        </p:nvSpPr>
        <p:spPr>
          <a:xfrm>
            <a:off x="2698811" y="90225"/>
            <a:ext cx="3746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Sistemi SCADA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03F476E-8FD4-494F-A027-70121301888B}"/>
              </a:ext>
            </a:extLst>
          </p:cNvPr>
          <p:cNvSpPr txBox="1"/>
          <p:nvPr/>
        </p:nvSpPr>
        <p:spPr>
          <a:xfrm>
            <a:off x="683579" y="783172"/>
            <a:ext cx="777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Supervisory Control and Data </a:t>
            </a:r>
            <a:r>
              <a:rPr lang="it-IT" sz="2800" dirty="0" err="1"/>
              <a:t>Acquisition</a:t>
            </a:r>
            <a:endParaRPr lang="it-IT" sz="28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346FD83-7A96-48E7-8D82-5401487394B5}"/>
              </a:ext>
            </a:extLst>
          </p:cNvPr>
          <p:cNvSpPr txBox="1"/>
          <p:nvPr/>
        </p:nvSpPr>
        <p:spPr>
          <a:xfrm>
            <a:off x="355108" y="1959763"/>
            <a:ext cx="2876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controllo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C6F229E-F755-42C2-94EE-3F7CBF2B86F6}"/>
              </a:ext>
            </a:extLst>
          </p:cNvPr>
          <p:cNvSpPr txBox="1"/>
          <p:nvPr/>
        </p:nvSpPr>
        <p:spPr>
          <a:xfrm>
            <a:off x="355108" y="3345404"/>
            <a:ext cx="2876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supervisione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9E6031E-3DEF-42A7-A9ED-52100BC68067}"/>
              </a:ext>
            </a:extLst>
          </p:cNvPr>
          <p:cNvSpPr txBox="1"/>
          <p:nvPr/>
        </p:nvSpPr>
        <p:spPr>
          <a:xfrm>
            <a:off x="355108" y="4731044"/>
            <a:ext cx="2876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acquisizione dati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A66AB0B-65B2-4C43-865F-49D30E5E40E4}"/>
              </a:ext>
            </a:extLst>
          </p:cNvPr>
          <p:cNvSpPr txBox="1"/>
          <p:nvPr/>
        </p:nvSpPr>
        <p:spPr>
          <a:xfrm>
            <a:off x="5027719" y="1959763"/>
            <a:ext cx="3781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sistema di elaborazione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59720CF-39D8-4C62-AC00-2D23AE622F74}"/>
              </a:ext>
            </a:extLst>
          </p:cNvPr>
          <p:cNvSpPr txBox="1"/>
          <p:nvPr/>
        </p:nvSpPr>
        <p:spPr>
          <a:xfrm>
            <a:off x="5027719" y="3345404"/>
            <a:ext cx="3781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sistema di acquisizione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2F4381A-970F-452D-8B4F-1E8428FD755D}"/>
              </a:ext>
            </a:extLst>
          </p:cNvPr>
          <p:cNvSpPr txBox="1"/>
          <p:nvPr/>
        </p:nvSpPr>
        <p:spPr>
          <a:xfrm>
            <a:off x="5027719" y="4731044"/>
            <a:ext cx="3781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sistema di trasmissione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F16B9AB0-73DB-418D-8F7A-AEC7C97B94D5}"/>
              </a:ext>
            </a:extLst>
          </p:cNvPr>
          <p:cNvSpPr/>
          <p:nvPr/>
        </p:nvSpPr>
        <p:spPr>
          <a:xfrm>
            <a:off x="0" y="6318000"/>
            <a:ext cx="9144000" cy="540000"/>
          </a:xfrm>
          <a:prstGeom prst="rect">
            <a:avLst/>
          </a:prstGeom>
          <a:blipFill>
            <a:blip r:embed="rId2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Segnaposto numero diapositiva 2">
            <a:extLst>
              <a:ext uri="{FF2B5EF4-FFF2-40B4-BE49-F238E27FC236}">
                <a16:creationId xmlns:a16="http://schemas.microsoft.com/office/drawing/2014/main" id="{D44AA0C9-E41A-47E9-BF8A-FCBCDB5E3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8515350" y="6317999"/>
            <a:ext cx="628650" cy="540001"/>
          </a:xfrm>
        </p:spPr>
        <p:txBody>
          <a:bodyPr/>
          <a:lstStyle/>
          <a:p>
            <a:fld id="{7808C9B6-D8C0-4237-86D2-2E1D3382EFAD}" type="slidenum">
              <a:rPr lang="it-IT" sz="1200" smtClean="0">
                <a:solidFill>
                  <a:schemeClr val="bg1"/>
                </a:solidFill>
              </a:rPr>
              <a:t>4</a:t>
            </a:fld>
            <a:r>
              <a:rPr lang="it-IT" sz="1200" dirty="0">
                <a:solidFill>
                  <a:schemeClr val="bg1"/>
                </a:solidFill>
              </a:rPr>
              <a:t>/14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B8F504E-3152-43FA-991E-83F54F038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20079" y="6360978"/>
            <a:ext cx="456970" cy="454044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B24992B1-885C-4AAC-820D-CFCE52F52349}"/>
              </a:ext>
            </a:extLst>
          </p:cNvPr>
          <p:cNvSpPr/>
          <p:nvPr/>
        </p:nvSpPr>
        <p:spPr>
          <a:xfrm>
            <a:off x="611999" y="770887"/>
            <a:ext cx="7920000" cy="28800"/>
          </a:xfrm>
          <a:prstGeom prst="rect">
            <a:avLst/>
          </a:prstGeom>
          <a:solidFill>
            <a:srgbClr val="809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08F370C6-A43E-4103-8CA8-DF3B98BBF19C}"/>
              </a:ext>
            </a:extLst>
          </p:cNvPr>
          <p:cNvCxnSpPr>
            <a:cxnSpLocks/>
          </p:cNvCxnSpPr>
          <p:nvPr/>
        </p:nvCxnSpPr>
        <p:spPr>
          <a:xfrm flipV="1">
            <a:off x="3452673" y="2188848"/>
            <a:ext cx="1340529" cy="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73300B13-C755-40AB-B702-D8ACC86C2924}"/>
              </a:ext>
            </a:extLst>
          </p:cNvPr>
          <p:cNvCxnSpPr>
            <a:cxnSpLocks/>
          </p:cNvCxnSpPr>
          <p:nvPr/>
        </p:nvCxnSpPr>
        <p:spPr>
          <a:xfrm flipV="1">
            <a:off x="3452673" y="3574489"/>
            <a:ext cx="1340529" cy="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CB8B9D15-F502-4DAA-B961-FACFDF87D439}"/>
              </a:ext>
            </a:extLst>
          </p:cNvPr>
          <p:cNvCxnSpPr>
            <a:cxnSpLocks/>
          </p:cNvCxnSpPr>
          <p:nvPr/>
        </p:nvCxnSpPr>
        <p:spPr>
          <a:xfrm flipV="1">
            <a:off x="3452673" y="4960129"/>
            <a:ext cx="1340529" cy="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63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EF6E2EF-E130-4298-BA13-31F5EC0DDB83}"/>
              </a:ext>
            </a:extLst>
          </p:cNvPr>
          <p:cNvSpPr txBox="1"/>
          <p:nvPr/>
        </p:nvSpPr>
        <p:spPr>
          <a:xfrm>
            <a:off x="2698810" y="90000"/>
            <a:ext cx="3746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Sistemi SCADA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49BA091-08E4-43E0-8122-F178CAAD35AE}"/>
              </a:ext>
            </a:extLst>
          </p:cNvPr>
          <p:cNvSpPr/>
          <p:nvPr/>
        </p:nvSpPr>
        <p:spPr>
          <a:xfrm>
            <a:off x="0" y="6318000"/>
            <a:ext cx="9144000" cy="540000"/>
          </a:xfrm>
          <a:prstGeom prst="rect">
            <a:avLst/>
          </a:prstGeom>
          <a:blipFill>
            <a:blip r:embed="rId2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numero diapositiva 2">
            <a:extLst>
              <a:ext uri="{FF2B5EF4-FFF2-40B4-BE49-F238E27FC236}">
                <a16:creationId xmlns:a16="http://schemas.microsoft.com/office/drawing/2014/main" id="{C1CE6F07-8AB7-4C13-B4E5-F0295701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8515350" y="6318000"/>
            <a:ext cx="628650" cy="539999"/>
          </a:xfrm>
        </p:spPr>
        <p:txBody>
          <a:bodyPr/>
          <a:lstStyle/>
          <a:p>
            <a:fld id="{7808C9B6-D8C0-4237-86D2-2E1D3382EFAD}" type="slidenum">
              <a:rPr lang="it-IT" sz="1200" smtClean="0">
                <a:solidFill>
                  <a:schemeClr val="bg1"/>
                </a:solidFill>
              </a:rPr>
              <a:t>5</a:t>
            </a:fld>
            <a:r>
              <a:rPr lang="it-IT" sz="1200" dirty="0">
                <a:solidFill>
                  <a:schemeClr val="bg1"/>
                </a:solidFill>
              </a:rPr>
              <a:t>/14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43F58CB-B899-4D27-9806-9AA4C08FB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20079" y="6360978"/>
            <a:ext cx="456970" cy="454044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4C1FC91C-19E7-443C-AE2C-E8D91183B125}"/>
              </a:ext>
            </a:extLst>
          </p:cNvPr>
          <p:cNvSpPr/>
          <p:nvPr/>
        </p:nvSpPr>
        <p:spPr>
          <a:xfrm>
            <a:off x="611999" y="770887"/>
            <a:ext cx="7920000" cy="28800"/>
          </a:xfrm>
          <a:prstGeom prst="rect">
            <a:avLst/>
          </a:prstGeom>
          <a:solidFill>
            <a:srgbClr val="809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899FDA4E-A39F-4079-9F0F-7A2551E8F89C}"/>
              </a:ext>
            </a:extLst>
          </p:cNvPr>
          <p:cNvSpPr/>
          <p:nvPr/>
        </p:nvSpPr>
        <p:spPr>
          <a:xfrm>
            <a:off x="2628895" y="2981775"/>
            <a:ext cx="3886206" cy="894450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D400F0A8-C043-42E4-B68F-4B5ED3A7EE03}"/>
              </a:ext>
            </a:extLst>
          </p:cNvPr>
          <p:cNvSpPr/>
          <p:nvPr/>
        </p:nvSpPr>
        <p:spPr>
          <a:xfrm>
            <a:off x="348564" y="4950075"/>
            <a:ext cx="2830348" cy="827926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590E4EE8-BC0A-47C8-BBBC-B0BF06E8C6C9}"/>
              </a:ext>
            </a:extLst>
          </p:cNvPr>
          <p:cNvSpPr/>
          <p:nvPr/>
        </p:nvSpPr>
        <p:spPr>
          <a:xfrm>
            <a:off x="3156824" y="1078536"/>
            <a:ext cx="2830348" cy="827926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D55AC957-3B7E-402D-8550-CA2ED8929688}"/>
              </a:ext>
            </a:extLst>
          </p:cNvPr>
          <p:cNvSpPr/>
          <p:nvPr/>
        </p:nvSpPr>
        <p:spPr>
          <a:xfrm>
            <a:off x="5812690" y="4951538"/>
            <a:ext cx="2830348" cy="827926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Freccia bidirezionale orizzontale 3">
            <a:extLst>
              <a:ext uri="{FF2B5EF4-FFF2-40B4-BE49-F238E27FC236}">
                <a16:creationId xmlns:a16="http://schemas.microsoft.com/office/drawing/2014/main" id="{B64B92E2-39ED-4B40-A1D3-0479FEF01AF7}"/>
              </a:ext>
            </a:extLst>
          </p:cNvPr>
          <p:cNvSpPr/>
          <p:nvPr/>
        </p:nvSpPr>
        <p:spPr>
          <a:xfrm rot="18907775">
            <a:off x="2074472" y="4230316"/>
            <a:ext cx="1272646" cy="365670"/>
          </a:xfrm>
          <a:prstGeom prst="leftRightArrow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reccia bidirezionale orizzontale 15">
            <a:extLst>
              <a:ext uri="{FF2B5EF4-FFF2-40B4-BE49-F238E27FC236}">
                <a16:creationId xmlns:a16="http://schemas.microsoft.com/office/drawing/2014/main" id="{37FAA592-7291-40CA-BBBD-45118740A746}"/>
              </a:ext>
            </a:extLst>
          </p:cNvPr>
          <p:cNvSpPr/>
          <p:nvPr/>
        </p:nvSpPr>
        <p:spPr>
          <a:xfrm rot="2700000">
            <a:off x="5637561" y="4230316"/>
            <a:ext cx="1284828" cy="365670"/>
          </a:xfrm>
          <a:prstGeom prst="leftRightArrow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ccia bidirezionale orizzontale 16">
            <a:extLst>
              <a:ext uri="{FF2B5EF4-FFF2-40B4-BE49-F238E27FC236}">
                <a16:creationId xmlns:a16="http://schemas.microsoft.com/office/drawing/2014/main" id="{06CD2130-78A5-458C-A699-BD078E80F6E6}"/>
              </a:ext>
            </a:extLst>
          </p:cNvPr>
          <p:cNvSpPr/>
          <p:nvPr/>
        </p:nvSpPr>
        <p:spPr>
          <a:xfrm rot="5400000">
            <a:off x="4109811" y="2260552"/>
            <a:ext cx="924374" cy="365670"/>
          </a:xfrm>
          <a:prstGeom prst="leftRightArrow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AE1691F-341D-4522-9E1A-A46D55A2D510}"/>
              </a:ext>
            </a:extLst>
          </p:cNvPr>
          <p:cNvSpPr txBox="1"/>
          <p:nvPr/>
        </p:nvSpPr>
        <p:spPr>
          <a:xfrm>
            <a:off x="3223788" y="3105835"/>
            <a:ext cx="2696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SISTEMA DI ELABORAZIONE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E7BA654-7C81-4A32-AA05-2ECFA66F176D}"/>
              </a:ext>
            </a:extLst>
          </p:cNvPr>
          <p:cNvSpPr txBox="1"/>
          <p:nvPr/>
        </p:nvSpPr>
        <p:spPr>
          <a:xfrm>
            <a:off x="3447563" y="1169334"/>
            <a:ext cx="22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SISTEMA DI ACQUISIZIONE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CB542EC-D1C6-4BF3-9CA2-DB444CBDF245}"/>
              </a:ext>
            </a:extLst>
          </p:cNvPr>
          <p:cNvSpPr txBox="1"/>
          <p:nvPr/>
        </p:nvSpPr>
        <p:spPr>
          <a:xfrm>
            <a:off x="698552" y="5040873"/>
            <a:ext cx="2130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SISTEMA DI ACQUISIZIONE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31FED05-70E0-4D3A-810F-14E8B16B5AF0}"/>
              </a:ext>
            </a:extLst>
          </p:cNvPr>
          <p:cNvSpPr txBox="1"/>
          <p:nvPr/>
        </p:nvSpPr>
        <p:spPr>
          <a:xfrm>
            <a:off x="6165830" y="5042336"/>
            <a:ext cx="212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SISTEMA DI ACQUISIZIONE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362D1D2-B2E9-4760-82CC-82A56F9B2291}"/>
              </a:ext>
            </a:extLst>
          </p:cNvPr>
          <p:cNvSpPr txBox="1"/>
          <p:nvPr/>
        </p:nvSpPr>
        <p:spPr>
          <a:xfrm>
            <a:off x="4610542" y="2120222"/>
            <a:ext cx="2043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SISTEMA DI TRASMISSIONE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C2AE1FA9-0B32-4541-983E-DAB72C2D1280}"/>
              </a:ext>
            </a:extLst>
          </p:cNvPr>
          <p:cNvSpPr txBox="1"/>
          <p:nvPr/>
        </p:nvSpPr>
        <p:spPr>
          <a:xfrm>
            <a:off x="310464" y="4089986"/>
            <a:ext cx="2043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SISTEMA DI TRASMISSIONE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FDEEC029-5146-4144-B65F-5EF38BBA35B5}"/>
              </a:ext>
            </a:extLst>
          </p:cNvPr>
          <p:cNvSpPr txBox="1"/>
          <p:nvPr/>
        </p:nvSpPr>
        <p:spPr>
          <a:xfrm>
            <a:off x="6599615" y="4087088"/>
            <a:ext cx="2043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SISTEMA DI TRASMISSIONE</a:t>
            </a:r>
          </a:p>
        </p:txBody>
      </p:sp>
    </p:spTree>
    <p:extLst>
      <p:ext uri="{BB962C8B-B14F-4D97-AF65-F5344CB8AC3E}">
        <p14:creationId xmlns:p14="http://schemas.microsoft.com/office/powerpoint/2010/main" val="288731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  <p:bldP spid="15" grpId="0" animBg="1"/>
      <p:bldP spid="4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786BE2-77B3-4B2F-BC88-04A8EB0AB90C}"/>
              </a:ext>
            </a:extLst>
          </p:cNvPr>
          <p:cNvSpPr txBox="1"/>
          <p:nvPr/>
        </p:nvSpPr>
        <p:spPr>
          <a:xfrm>
            <a:off x="2175028" y="90000"/>
            <a:ext cx="4793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Sicurezza SCADA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7639CA1-247E-451E-A24D-3BA3ECB566B1}"/>
              </a:ext>
            </a:extLst>
          </p:cNvPr>
          <p:cNvSpPr txBox="1"/>
          <p:nvPr/>
        </p:nvSpPr>
        <p:spPr>
          <a:xfrm>
            <a:off x="683581" y="784800"/>
            <a:ext cx="777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Scenari di Attacco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2AAD056-7B44-4D38-99C1-F92C5495F017}"/>
              </a:ext>
            </a:extLst>
          </p:cNvPr>
          <p:cNvSpPr txBox="1"/>
          <p:nvPr/>
        </p:nvSpPr>
        <p:spPr>
          <a:xfrm>
            <a:off x="683583" y="1987960"/>
            <a:ext cx="2965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malware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9754DFB-1131-4773-82AE-11D123AB99B9}"/>
              </a:ext>
            </a:extLst>
          </p:cNvPr>
          <p:cNvSpPr txBox="1"/>
          <p:nvPr/>
        </p:nvSpPr>
        <p:spPr>
          <a:xfrm>
            <a:off x="683581" y="3302356"/>
            <a:ext cx="2965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DoS</a:t>
            </a:r>
            <a:r>
              <a:rPr lang="it-IT" sz="2400" dirty="0"/>
              <a:t>/</a:t>
            </a:r>
            <a:r>
              <a:rPr lang="it-IT" sz="2400" dirty="0" err="1"/>
              <a:t>DDoS</a:t>
            </a:r>
            <a:endParaRPr lang="it-IT" sz="2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80F07D-3BE4-4DAF-80EF-67AA53EBA0A3}"/>
              </a:ext>
            </a:extLst>
          </p:cNvPr>
          <p:cNvSpPr txBox="1"/>
          <p:nvPr/>
        </p:nvSpPr>
        <p:spPr>
          <a:xfrm>
            <a:off x="683580" y="3959554"/>
            <a:ext cx="2965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Man in the Middle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63A3DD0-D862-4657-81AB-F85D241650C6}"/>
              </a:ext>
            </a:extLst>
          </p:cNvPr>
          <p:cNvSpPr txBox="1"/>
          <p:nvPr/>
        </p:nvSpPr>
        <p:spPr>
          <a:xfrm>
            <a:off x="683580" y="4616752"/>
            <a:ext cx="2965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attacco replay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B9B8145-5526-4F27-85C4-880696BFF727}"/>
              </a:ext>
            </a:extLst>
          </p:cNvPr>
          <p:cNvSpPr txBox="1"/>
          <p:nvPr/>
        </p:nvSpPr>
        <p:spPr>
          <a:xfrm>
            <a:off x="692458" y="5273951"/>
            <a:ext cx="2965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phishing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981B837-B103-4A6C-A282-722F187A6974}"/>
              </a:ext>
            </a:extLst>
          </p:cNvPr>
          <p:cNvSpPr txBox="1"/>
          <p:nvPr/>
        </p:nvSpPr>
        <p:spPr>
          <a:xfrm>
            <a:off x="683580" y="2645158"/>
            <a:ext cx="2965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worm</a:t>
            </a:r>
          </a:p>
        </p:txBody>
      </p:sp>
      <p:sp>
        <p:nvSpPr>
          <p:cNvPr id="13" name="Parentesi graffa chiusa 12">
            <a:extLst>
              <a:ext uri="{FF2B5EF4-FFF2-40B4-BE49-F238E27FC236}">
                <a16:creationId xmlns:a16="http://schemas.microsoft.com/office/drawing/2014/main" id="{4FA94EB2-24AE-4DF9-B20F-E551022A260F}"/>
              </a:ext>
            </a:extLst>
          </p:cNvPr>
          <p:cNvSpPr/>
          <p:nvPr/>
        </p:nvSpPr>
        <p:spPr>
          <a:xfrm>
            <a:off x="4336744" y="1987960"/>
            <a:ext cx="470516" cy="3747656"/>
          </a:xfrm>
          <a:prstGeom prst="rightBrace">
            <a:avLst>
              <a:gd name="adj1" fmla="val 115090"/>
              <a:gd name="adj2" fmla="val 50000"/>
            </a:avLst>
          </a:prstGeom>
          <a:ln w="12700" cap="flat" cmpd="sng">
            <a:solidFill>
              <a:schemeClr val="tx1"/>
            </a:solidFill>
            <a:prstDash val="solid"/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70516"/>
                      <a:gd name="connsiteY0" fmla="*/ 0 h 3618429"/>
                      <a:gd name="connsiteX1" fmla="*/ 235258 w 470516"/>
                      <a:gd name="connsiteY1" fmla="*/ 541517 h 3618429"/>
                      <a:gd name="connsiteX2" fmla="*/ 235258 w 470516"/>
                      <a:gd name="connsiteY2" fmla="*/ 1267698 h 3618429"/>
                      <a:gd name="connsiteX3" fmla="*/ 470516 w 470516"/>
                      <a:gd name="connsiteY3" fmla="*/ 1809215 h 3618429"/>
                      <a:gd name="connsiteX4" fmla="*/ 235258 w 470516"/>
                      <a:gd name="connsiteY4" fmla="*/ 2350732 h 3618429"/>
                      <a:gd name="connsiteX5" fmla="*/ 235258 w 470516"/>
                      <a:gd name="connsiteY5" fmla="*/ 3076912 h 3618429"/>
                      <a:gd name="connsiteX6" fmla="*/ 0 w 470516"/>
                      <a:gd name="connsiteY6" fmla="*/ 3618429 h 3618429"/>
                      <a:gd name="connsiteX7" fmla="*/ 0 w 470516"/>
                      <a:gd name="connsiteY7" fmla="*/ 0 h 3618429"/>
                      <a:gd name="connsiteX0" fmla="*/ 0 w 470516"/>
                      <a:gd name="connsiteY0" fmla="*/ 0 h 3618429"/>
                      <a:gd name="connsiteX1" fmla="*/ 235258 w 470516"/>
                      <a:gd name="connsiteY1" fmla="*/ 541517 h 3618429"/>
                      <a:gd name="connsiteX2" fmla="*/ 235258 w 470516"/>
                      <a:gd name="connsiteY2" fmla="*/ 1267698 h 3618429"/>
                      <a:gd name="connsiteX3" fmla="*/ 470516 w 470516"/>
                      <a:gd name="connsiteY3" fmla="*/ 1809215 h 3618429"/>
                      <a:gd name="connsiteX4" fmla="*/ 235258 w 470516"/>
                      <a:gd name="connsiteY4" fmla="*/ 2350732 h 3618429"/>
                      <a:gd name="connsiteX5" fmla="*/ 235258 w 470516"/>
                      <a:gd name="connsiteY5" fmla="*/ 3076912 h 3618429"/>
                      <a:gd name="connsiteX6" fmla="*/ 0 w 470516"/>
                      <a:gd name="connsiteY6" fmla="*/ 3618429 h 36184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70516" h="3618429" stroke="0" extrusionOk="0">
                        <a:moveTo>
                          <a:pt x="0" y="0"/>
                        </a:moveTo>
                        <a:cubicBezTo>
                          <a:pt x="98066" y="-19654"/>
                          <a:pt x="223204" y="246969"/>
                          <a:pt x="235258" y="541517"/>
                        </a:cubicBezTo>
                        <a:cubicBezTo>
                          <a:pt x="264750" y="651357"/>
                          <a:pt x="237644" y="1041756"/>
                          <a:pt x="235258" y="1267698"/>
                        </a:cubicBezTo>
                        <a:cubicBezTo>
                          <a:pt x="229614" y="1572282"/>
                          <a:pt x="337873" y="1824216"/>
                          <a:pt x="470516" y="1809215"/>
                        </a:cubicBezTo>
                        <a:cubicBezTo>
                          <a:pt x="329458" y="1803126"/>
                          <a:pt x="242623" y="2055179"/>
                          <a:pt x="235258" y="2350732"/>
                        </a:cubicBezTo>
                        <a:cubicBezTo>
                          <a:pt x="226471" y="2655164"/>
                          <a:pt x="180334" y="2742656"/>
                          <a:pt x="235258" y="3076912"/>
                        </a:cubicBezTo>
                        <a:cubicBezTo>
                          <a:pt x="213240" y="3372612"/>
                          <a:pt x="113333" y="3634054"/>
                          <a:pt x="0" y="3618429"/>
                        </a:cubicBezTo>
                        <a:cubicBezTo>
                          <a:pt x="48231" y="2836568"/>
                          <a:pt x="-84455" y="643794"/>
                          <a:pt x="0" y="0"/>
                        </a:cubicBezTo>
                        <a:close/>
                      </a:path>
                      <a:path w="470516" h="3618429" fill="none" extrusionOk="0">
                        <a:moveTo>
                          <a:pt x="0" y="0"/>
                        </a:moveTo>
                        <a:cubicBezTo>
                          <a:pt x="133820" y="2178"/>
                          <a:pt x="278914" y="252942"/>
                          <a:pt x="235258" y="541517"/>
                        </a:cubicBezTo>
                        <a:cubicBezTo>
                          <a:pt x="173583" y="870223"/>
                          <a:pt x="254162" y="905562"/>
                          <a:pt x="235258" y="1267698"/>
                        </a:cubicBezTo>
                        <a:cubicBezTo>
                          <a:pt x="240670" y="1574827"/>
                          <a:pt x="340948" y="1812959"/>
                          <a:pt x="470516" y="1809215"/>
                        </a:cubicBezTo>
                        <a:cubicBezTo>
                          <a:pt x="349885" y="1823537"/>
                          <a:pt x="264858" y="2087918"/>
                          <a:pt x="235258" y="2350732"/>
                        </a:cubicBezTo>
                        <a:cubicBezTo>
                          <a:pt x="260788" y="2627352"/>
                          <a:pt x="225987" y="2824404"/>
                          <a:pt x="235258" y="3076912"/>
                        </a:cubicBezTo>
                        <a:cubicBezTo>
                          <a:pt x="211228" y="3379930"/>
                          <a:pt x="114511" y="3607791"/>
                          <a:pt x="0" y="3618429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E42349E-0D38-4B4F-AFEF-A99837875604}"/>
              </a:ext>
            </a:extLst>
          </p:cNvPr>
          <p:cNvSpPr txBox="1"/>
          <p:nvPr/>
        </p:nvSpPr>
        <p:spPr>
          <a:xfrm>
            <a:off x="6098961" y="2645158"/>
            <a:ext cx="2130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Stuxnet</a:t>
            </a:r>
            <a:endParaRPr lang="it-IT" sz="24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95D8E61-951D-4729-8F39-17A49011CBEC}"/>
              </a:ext>
            </a:extLst>
          </p:cNvPr>
          <p:cNvSpPr txBox="1"/>
          <p:nvPr/>
        </p:nvSpPr>
        <p:spPr>
          <a:xfrm>
            <a:off x="6098956" y="4616751"/>
            <a:ext cx="2130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Dragonfly</a:t>
            </a:r>
            <a:endParaRPr lang="it-IT" sz="24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980580-3831-4F67-8DFF-9872F4012943}"/>
              </a:ext>
            </a:extLst>
          </p:cNvPr>
          <p:cNvSpPr txBox="1"/>
          <p:nvPr/>
        </p:nvSpPr>
        <p:spPr>
          <a:xfrm>
            <a:off x="339563" y="1255138"/>
            <a:ext cx="365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cap="small" dirty="0"/>
              <a:t>Attacchi Semplici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F2BD803-8425-45B1-AB2D-749F144B06CB}"/>
              </a:ext>
            </a:extLst>
          </p:cNvPr>
          <p:cNvSpPr txBox="1"/>
          <p:nvPr/>
        </p:nvSpPr>
        <p:spPr>
          <a:xfrm>
            <a:off x="5337695" y="1255138"/>
            <a:ext cx="365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cap="small" dirty="0"/>
              <a:t>Attacchi Combinati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4D2117BE-839D-4893-844C-1D3726C97FB1}"/>
              </a:ext>
            </a:extLst>
          </p:cNvPr>
          <p:cNvSpPr/>
          <p:nvPr/>
        </p:nvSpPr>
        <p:spPr>
          <a:xfrm>
            <a:off x="0" y="6318000"/>
            <a:ext cx="9144000" cy="540000"/>
          </a:xfrm>
          <a:prstGeom prst="rect">
            <a:avLst/>
          </a:prstGeom>
          <a:blipFill>
            <a:blip r:embed="rId2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Segnaposto numero diapositiva 2">
            <a:extLst>
              <a:ext uri="{FF2B5EF4-FFF2-40B4-BE49-F238E27FC236}">
                <a16:creationId xmlns:a16="http://schemas.microsoft.com/office/drawing/2014/main" id="{282D8E7B-A799-43B1-82D0-D240EF4B6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8515350" y="6318000"/>
            <a:ext cx="628650" cy="539999"/>
          </a:xfrm>
        </p:spPr>
        <p:txBody>
          <a:bodyPr/>
          <a:lstStyle/>
          <a:p>
            <a:fld id="{7808C9B6-D8C0-4237-86D2-2E1D3382EFAD}" type="slidenum">
              <a:rPr lang="it-IT" sz="1200" smtClean="0">
                <a:solidFill>
                  <a:schemeClr val="bg1"/>
                </a:solidFill>
              </a:rPr>
              <a:t>6</a:t>
            </a:fld>
            <a:r>
              <a:rPr lang="it-IT" sz="1200" dirty="0">
                <a:solidFill>
                  <a:schemeClr val="bg1"/>
                </a:solidFill>
              </a:rPr>
              <a:t>/14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79BF1186-A586-453A-845F-62A741918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20079" y="6360978"/>
            <a:ext cx="456970" cy="454044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64087800-5D96-4BDA-9167-99570E5235AB}"/>
              </a:ext>
            </a:extLst>
          </p:cNvPr>
          <p:cNvSpPr/>
          <p:nvPr/>
        </p:nvSpPr>
        <p:spPr>
          <a:xfrm>
            <a:off x="611999" y="770887"/>
            <a:ext cx="7920000" cy="28800"/>
          </a:xfrm>
          <a:prstGeom prst="rect">
            <a:avLst/>
          </a:prstGeom>
          <a:solidFill>
            <a:srgbClr val="809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645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3" grpId="0" animBg="1"/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9E775AD-D8F9-4F56-856C-876C4BB29721}"/>
              </a:ext>
            </a:extLst>
          </p:cNvPr>
          <p:cNvSpPr txBox="1"/>
          <p:nvPr/>
        </p:nvSpPr>
        <p:spPr>
          <a:xfrm>
            <a:off x="2175029" y="90000"/>
            <a:ext cx="4793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Sicurezza SCADA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B6C6DB1-2D1B-4679-85A6-0802B7D2731F}"/>
              </a:ext>
            </a:extLst>
          </p:cNvPr>
          <p:cNvSpPr txBox="1"/>
          <p:nvPr/>
        </p:nvSpPr>
        <p:spPr>
          <a:xfrm>
            <a:off x="683581" y="784800"/>
            <a:ext cx="777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Differenze tra sicurezza IT e ICS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E0CFF290-94F3-471C-BBBC-BC2CC9DBF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106431"/>
              </p:ext>
            </p:extLst>
          </p:nvPr>
        </p:nvGraphicFramePr>
        <p:xfrm>
          <a:off x="630311" y="2274704"/>
          <a:ext cx="7830108" cy="3839672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915054">
                  <a:extLst>
                    <a:ext uri="{9D8B030D-6E8A-4147-A177-3AD203B41FA5}">
                      <a16:colId xmlns:a16="http://schemas.microsoft.com/office/drawing/2014/main" val="3114961346"/>
                    </a:ext>
                  </a:extLst>
                </a:gridCol>
                <a:gridCol w="3915054">
                  <a:extLst>
                    <a:ext uri="{9D8B030D-6E8A-4147-A177-3AD203B41FA5}">
                      <a16:colId xmlns:a16="http://schemas.microsoft.com/office/drawing/2014/main" val="1019974440"/>
                    </a:ext>
                  </a:extLst>
                </a:gridCol>
              </a:tblGrid>
              <a:tr h="479959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/>
                        <a:t>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924005"/>
                  </a:ext>
                </a:extLst>
              </a:tr>
              <a:tr h="479959">
                <a:tc>
                  <a:txBody>
                    <a:bodyPr/>
                    <a:lstStyle/>
                    <a:p>
                      <a:r>
                        <a:rPr lang="it-IT" sz="2000" dirty="0"/>
                        <a:t>Banda larga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Comunicazioni real-time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064524"/>
                  </a:ext>
                </a:extLst>
              </a:tr>
              <a:tr h="479959">
                <a:tc>
                  <a:txBody>
                    <a:bodyPr/>
                    <a:lstStyle/>
                    <a:p>
                      <a:r>
                        <a:rPr lang="it-IT" sz="2000" dirty="0"/>
                        <a:t>Interruzione di servizio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Disponibilità continua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35807"/>
                  </a:ext>
                </a:extLst>
              </a:tr>
              <a:tr h="479959">
                <a:tc>
                  <a:txBody>
                    <a:bodyPr/>
                    <a:lstStyle/>
                    <a:p>
                      <a:r>
                        <a:rPr lang="it-IT" sz="2000" dirty="0"/>
                        <a:t>Conseguenze limitate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Conseguenze fisiche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729326"/>
                  </a:ext>
                </a:extLst>
              </a:tr>
              <a:tr h="479959">
                <a:tc>
                  <a:txBody>
                    <a:bodyPr/>
                    <a:lstStyle/>
                    <a:p>
                      <a:r>
                        <a:rPr lang="it-IT" sz="2000" dirty="0"/>
                        <a:t>Hardware aggiornato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Hardware limitato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211738"/>
                  </a:ext>
                </a:extLst>
              </a:tr>
              <a:tr h="479959">
                <a:tc>
                  <a:txBody>
                    <a:bodyPr/>
                    <a:lstStyle/>
                    <a:p>
                      <a:r>
                        <a:rPr lang="it-IT" sz="2000" dirty="0"/>
                        <a:t>Protocolli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Protocolli proprietari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048872"/>
                  </a:ext>
                </a:extLst>
              </a:tr>
              <a:tr h="479959">
                <a:tc>
                  <a:txBody>
                    <a:bodyPr/>
                    <a:lstStyle/>
                    <a:p>
                      <a:r>
                        <a:rPr lang="it-IT" sz="2000" dirty="0"/>
                        <a:t>Vita media hardware corta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Vita media hardware lunga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81700"/>
                  </a:ext>
                </a:extLst>
              </a:tr>
              <a:tr h="479959">
                <a:tc>
                  <a:txBody>
                    <a:bodyPr/>
                    <a:lstStyle/>
                    <a:p>
                      <a:r>
                        <a:rPr lang="it-IT" sz="2000" dirty="0"/>
                        <a:t>Aggiornamenti periodici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Aggiornamenti non garantiti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818537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30C78358-E2C7-4C5A-8204-E99A8908C0EC}"/>
              </a:ext>
            </a:extLst>
          </p:cNvPr>
          <p:cNvSpPr txBox="1"/>
          <p:nvPr/>
        </p:nvSpPr>
        <p:spPr>
          <a:xfrm>
            <a:off x="763479" y="1414907"/>
            <a:ext cx="7696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individuate nel 2002 dal comitato lSA99 per definire protocollo di sicurezza ANSI/ISA99 (ISA/IEC-62443)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D61BE25-0CA5-4052-AD0E-9A19A88D923A}"/>
              </a:ext>
            </a:extLst>
          </p:cNvPr>
          <p:cNvSpPr/>
          <p:nvPr/>
        </p:nvSpPr>
        <p:spPr>
          <a:xfrm>
            <a:off x="0" y="6318000"/>
            <a:ext cx="9144000" cy="540000"/>
          </a:xfrm>
          <a:prstGeom prst="rect">
            <a:avLst/>
          </a:prstGeom>
          <a:blipFill>
            <a:blip r:embed="rId2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numero diapositiva 2">
            <a:extLst>
              <a:ext uri="{FF2B5EF4-FFF2-40B4-BE49-F238E27FC236}">
                <a16:creationId xmlns:a16="http://schemas.microsoft.com/office/drawing/2014/main" id="{1164FFBC-AFE2-424A-B447-3A3E2F2D3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8515350" y="6318000"/>
            <a:ext cx="628650" cy="539999"/>
          </a:xfrm>
        </p:spPr>
        <p:txBody>
          <a:bodyPr/>
          <a:lstStyle/>
          <a:p>
            <a:fld id="{7808C9B6-D8C0-4237-86D2-2E1D3382EFAD}" type="slidenum">
              <a:rPr lang="it-IT" sz="1200" smtClean="0">
                <a:solidFill>
                  <a:schemeClr val="bg1"/>
                </a:solidFill>
              </a:rPr>
              <a:t>7</a:t>
            </a:fld>
            <a:r>
              <a:rPr lang="it-IT" sz="1200" dirty="0">
                <a:solidFill>
                  <a:schemeClr val="bg1"/>
                </a:solidFill>
              </a:rPr>
              <a:t>/14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CCF2085-24C7-4DD7-92B2-EE4DD11E9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20079" y="6360978"/>
            <a:ext cx="456970" cy="454044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DBF74147-7573-48C9-B93A-690D13F46B24}"/>
              </a:ext>
            </a:extLst>
          </p:cNvPr>
          <p:cNvSpPr/>
          <p:nvPr/>
        </p:nvSpPr>
        <p:spPr>
          <a:xfrm>
            <a:off x="611999" y="770887"/>
            <a:ext cx="7920000" cy="28800"/>
          </a:xfrm>
          <a:prstGeom prst="rect">
            <a:avLst/>
          </a:prstGeom>
          <a:solidFill>
            <a:srgbClr val="809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119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3996150-85D1-487D-B87F-84583BBE7FA8}"/>
              </a:ext>
            </a:extLst>
          </p:cNvPr>
          <p:cNvSpPr txBox="1"/>
          <p:nvPr/>
        </p:nvSpPr>
        <p:spPr>
          <a:xfrm>
            <a:off x="2175029" y="90000"/>
            <a:ext cx="4793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 err="1"/>
              <a:t>SimSCADA</a:t>
            </a:r>
            <a:endParaRPr lang="it-IT" sz="40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752AA23-158B-4F15-875C-2BD5648F3403}"/>
              </a:ext>
            </a:extLst>
          </p:cNvPr>
          <p:cNvSpPr txBox="1"/>
          <p:nvPr/>
        </p:nvSpPr>
        <p:spPr>
          <a:xfrm>
            <a:off x="683580" y="784800"/>
            <a:ext cx="777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Scelte di sviluppo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1B89BBF-8365-47AC-96EA-3665A394DA8F}"/>
              </a:ext>
            </a:extLst>
          </p:cNvPr>
          <p:cNvSpPr txBox="1"/>
          <p:nvPr/>
        </p:nvSpPr>
        <p:spPr>
          <a:xfrm>
            <a:off x="683578" y="2251076"/>
            <a:ext cx="7776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/>
              <a:t>WebGL</a:t>
            </a:r>
            <a:endParaRPr lang="it-IT" sz="24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BDC9D97-8666-4CCD-B615-67C2F1F11A0F}"/>
              </a:ext>
            </a:extLst>
          </p:cNvPr>
          <p:cNvSpPr txBox="1"/>
          <p:nvPr/>
        </p:nvSpPr>
        <p:spPr>
          <a:xfrm>
            <a:off x="683576" y="1489818"/>
            <a:ext cx="7776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gestionale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CA12847-343E-45B6-99D5-D8C63B767422}"/>
              </a:ext>
            </a:extLst>
          </p:cNvPr>
          <p:cNvSpPr txBox="1"/>
          <p:nvPr/>
        </p:nvSpPr>
        <p:spPr>
          <a:xfrm>
            <a:off x="683577" y="3012334"/>
            <a:ext cx="7776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/>
              <a:t>Unity</a:t>
            </a:r>
            <a:endParaRPr lang="it-IT" sz="2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70ED165-C7BB-49A6-99D6-C8C98E7FBD9B}"/>
              </a:ext>
            </a:extLst>
          </p:cNvPr>
          <p:cNvSpPr txBox="1"/>
          <p:nvPr/>
        </p:nvSpPr>
        <p:spPr>
          <a:xfrm>
            <a:off x="683576" y="3773592"/>
            <a:ext cx="777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tutorial + 2 livelli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C15836C-FAC5-4788-90BA-89202E4EFFD7}"/>
              </a:ext>
            </a:extLst>
          </p:cNvPr>
          <p:cNvSpPr txBox="1"/>
          <p:nvPr/>
        </p:nvSpPr>
        <p:spPr>
          <a:xfrm>
            <a:off x="683579" y="4534850"/>
            <a:ext cx="777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lezioni su sistemi SCADA e minacce informatiche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CF2175B-DC8B-464B-9AB6-169C70D51AC7}"/>
              </a:ext>
            </a:extLst>
          </p:cNvPr>
          <p:cNvSpPr txBox="1"/>
          <p:nvPr/>
        </p:nvSpPr>
        <p:spPr>
          <a:xfrm>
            <a:off x="683574" y="5296106"/>
            <a:ext cx="777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raccolta dati in partita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A610E49-EFB3-4AD7-B840-E82F5A4D2FFD}"/>
              </a:ext>
            </a:extLst>
          </p:cNvPr>
          <p:cNvSpPr/>
          <p:nvPr/>
        </p:nvSpPr>
        <p:spPr>
          <a:xfrm>
            <a:off x="0" y="6318000"/>
            <a:ext cx="9144000" cy="540000"/>
          </a:xfrm>
          <a:prstGeom prst="rect">
            <a:avLst/>
          </a:prstGeom>
          <a:blipFill>
            <a:blip r:embed="rId2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Segnaposto numero diapositiva 2">
            <a:extLst>
              <a:ext uri="{FF2B5EF4-FFF2-40B4-BE49-F238E27FC236}">
                <a16:creationId xmlns:a16="http://schemas.microsoft.com/office/drawing/2014/main" id="{B906113B-5B03-43BC-AA68-3FA1D75A9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8515350" y="6318000"/>
            <a:ext cx="628650" cy="539999"/>
          </a:xfrm>
        </p:spPr>
        <p:txBody>
          <a:bodyPr/>
          <a:lstStyle/>
          <a:p>
            <a:fld id="{7808C9B6-D8C0-4237-86D2-2E1D3382EFAD}" type="slidenum">
              <a:rPr lang="it-IT" sz="1200" smtClean="0">
                <a:solidFill>
                  <a:schemeClr val="bg1"/>
                </a:solidFill>
              </a:rPr>
              <a:t>8</a:t>
            </a:fld>
            <a:r>
              <a:rPr lang="it-IT" sz="1200" dirty="0">
                <a:solidFill>
                  <a:schemeClr val="bg1"/>
                </a:solidFill>
              </a:rPr>
              <a:t>/14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B6DB3891-8FB7-46F1-9A73-2E36BD242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20079" y="6360978"/>
            <a:ext cx="456970" cy="454044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D877BA38-8013-464C-8388-9D06718DBCBD}"/>
              </a:ext>
            </a:extLst>
          </p:cNvPr>
          <p:cNvSpPr/>
          <p:nvPr/>
        </p:nvSpPr>
        <p:spPr>
          <a:xfrm>
            <a:off x="611999" y="770887"/>
            <a:ext cx="7920000" cy="28800"/>
          </a:xfrm>
          <a:prstGeom prst="rect">
            <a:avLst/>
          </a:prstGeom>
          <a:solidFill>
            <a:srgbClr val="809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261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9B7670B-BF5B-4F45-A292-B08C6D897A49}"/>
              </a:ext>
            </a:extLst>
          </p:cNvPr>
          <p:cNvSpPr txBox="1"/>
          <p:nvPr/>
        </p:nvSpPr>
        <p:spPr>
          <a:xfrm>
            <a:off x="1029810" y="90000"/>
            <a:ext cx="7084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 err="1"/>
              <a:t>SimSCADA</a:t>
            </a:r>
            <a:r>
              <a:rPr lang="it-IT" sz="4000" dirty="0"/>
              <a:t> - Gameplay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745F809-981A-4B92-B471-024DAB9F9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348" y="1060301"/>
            <a:ext cx="8877301" cy="4993482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480F04AC-1866-41E3-B55E-5A9B17879048}"/>
              </a:ext>
            </a:extLst>
          </p:cNvPr>
          <p:cNvSpPr/>
          <p:nvPr/>
        </p:nvSpPr>
        <p:spPr>
          <a:xfrm>
            <a:off x="0" y="6318000"/>
            <a:ext cx="9144000" cy="540000"/>
          </a:xfrm>
          <a:prstGeom prst="rect">
            <a:avLst/>
          </a:prstGeom>
          <a:blipFill>
            <a:blip r:embed="rId3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numero diapositiva 2">
            <a:extLst>
              <a:ext uri="{FF2B5EF4-FFF2-40B4-BE49-F238E27FC236}">
                <a16:creationId xmlns:a16="http://schemas.microsoft.com/office/drawing/2014/main" id="{730BE192-5B50-479E-92DE-0C01CD84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8515350" y="6318001"/>
            <a:ext cx="628650" cy="540000"/>
          </a:xfrm>
        </p:spPr>
        <p:txBody>
          <a:bodyPr/>
          <a:lstStyle/>
          <a:p>
            <a:fld id="{7808C9B6-D8C0-4237-86D2-2E1D3382EFAD}" type="slidenum">
              <a:rPr lang="it-IT" sz="1200" smtClean="0">
                <a:solidFill>
                  <a:schemeClr val="bg1"/>
                </a:solidFill>
              </a:rPr>
              <a:t>9</a:t>
            </a:fld>
            <a:r>
              <a:rPr lang="it-IT" sz="1200" dirty="0">
                <a:solidFill>
                  <a:schemeClr val="bg1"/>
                </a:solidFill>
              </a:rPr>
              <a:t>/14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E29A9E2-A002-4B6F-A0FB-9B675856E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20079" y="6360978"/>
            <a:ext cx="456970" cy="454044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5D8B9C5E-5E57-4E9D-A5FF-FB0A192EF567}"/>
              </a:ext>
            </a:extLst>
          </p:cNvPr>
          <p:cNvSpPr/>
          <p:nvPr/>
        </p:nvSpPr>
        <p:spPr>
          <a:xfrm>
            <a:off x="611999" y="770887"/>
            <a:ext cx="7920000" cy="28800"/>
          </a:xfrm>
          <a:prstGeom prst="rect">
            <a:avLst/>
          </a:prstGeom>
          <a:solidFill>
            <a:srgbClr val="809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EFC3C224-82CD-43F1-8D75-ADDC43A95316}"/>
              </a:ext>
            </a:extLst>
          </p:cNvPr>
          <p:cNvSpPr/>
          <p:nvPr/>
        </p:nvSpPr>
        <p:spPr>
          <a:xfrm>
            <a:off x="3533775" y="2800350"/>
            <a:ext cx="352426" cy="670271"/>
          </a:xfrm>
          <a:prstGeom prst="ellipse">
            <a:avLst/>
          </a:prstGeom>
          <a:noFill/>
          <a:ln w="3810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B1920480-EBF1-4078-A6A4-E255B97A186D}"/>
              </a:ext>
            </a:extLst>
          </p:cNvPr>
          <p:cNvSpPr/>
          <p:nvPr/>
        </p:nvSpPr>
        <p:spPr>
          <a:xfrm>
            <a:off x="2238375" y="4124325"/>
            <a:ext cx="352426" cy="670271"/>
          </a:xfrm>
          <a:prstGeom prst="ellipse">
            <a:avLst/>
          </a:prstGeom>
          <a:noFill/>
          <a:ln w="3810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83920652-BB77-4A8D-A10E-21079DBE0BF2}"/>
              </a:ext>
            </a:extLst>
          </p:cNvPr>
          <p:cNvSpPr/>
          <p:nvPr/>
        </p:nvSpPr>
        <p:spPr>
          <a:xfrm>
            <a:off x="6467475" y="4324351"/>
            <a:ext cx="561976" cy="736946"/>
          </a:xfrm>
          <a:prstGeom prst="ellipse">
            <a:avLst/>
          </a:prstGeom>
          <a:noFill/>
          <a:ln w="3810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157093D5-3E26-45F8-A935-62EA57CBABAE}"/>
              </a:ext>
            </a:extLst>
          </p:cNvPr>
          <p:cNvSpPr/>
          <p:nvPr/>
        </p:nvSpPr>
        <p:spPr>
          <a:xfrm>
            <a:off x="4467224" y="2535150"/>
            <a:ext cx="561976" cy="530399"/>
          </a:xfrm>
          <a:prstGeom prst="ellipse">
            <a:avLst/>
          </a:prstGeom>
          <a:noFill/>
          <a:ln w="3810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528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996</TotalTime>
  <Words>325</Words>
  <Application>Microsoft Office PowerPoint</Application>
  <PresentationFormat>Presentazione su schermo (4:3)</PresentationFormat>
  <Paragraphs>117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7" baseType="lpstr">
      <vt:lpstr>Arial</vt:lpstr>
      <vt:lpstr>Calibri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POLITECNICO DI TORINO Corso di Laurea Magistrale in Ingegneria Informatica</dc:title>
  <dc:creator>Andrea Marchetti</dc:creator>
  <cp:lastModifiedBy>Andrea Marchetti</cp:lastModifiedBy>
  <cp:revision>69</cp:revision>
  <dcterms:created xsi:type="dcterms:W3CDTF">2019-10-13T13:54:08Z</dcterms:created>
  <dcterms:modified xsi:type="dcterms:W3CDTF">2019-10-16T14:41:05Z</dcterms:modified>
</cp:coreProperties>
</file>