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77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63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42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501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46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18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2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57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94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5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4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8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95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9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8AA9-3BE0-4F6D-9D7E-81DBB2ED894C}" type="datetimeFigureOut">
              <a:rPr lang="it-IT" smtClean="0"/>
              <a:t>14/10/2019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9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FD4888-D871-4546-95B2-60FC9CC63E79}"/>
              </a:ext>
            </a:extLst>
          </p:cNvPr>
          <p:cNvSpPr txBox="1"/>
          <p:nvPr/>
        </p:nvSpPr>
        <p:spPr>
          <a:xfrm>
            <a:off x="577053" y="2582614"/>
            <a:ext cx="798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, un security </a:t>
            </a:r>
            <a:r>
              <a:rPr lang="it-IT" sz="4000" dirty="0" err="1"/>
              <a:t>serious</a:t>
            </a:r>
            <a:r>
              <a:rPr lang="it-IT" sz="4000" dirty="0"/>
              <a:t> games per ambienti SCADA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968C4-FA1E-4FC4-819B-45918E834497}"/>
              </a:ext>
            </a:extLst>
          </p:cNvPr>
          <p:cNvSpPr txBox="1"/>
          <p:nvPr/>
        </p:nvSpPr>
        <p:spPr>
          <a:xfrm>
            <a:off x="1269505" y="1047564"/>
            <a:ext cx="660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POLITECNICO DI TORINO</a:t>
            </a:r>
          </a:p>
          <a:p>
            <a:pPr algn="ctr"/>
            <a:r>
              <a:rPr lang="it-IT" sz="2400" dirty="0"/>
              <a:t>Corso di Laurea in Ingegneria Informatica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7A7500-C6B0-44D9-9774-EB3F684EBC01}"/>
              </a:ext>
            </a:extLst>
          </p:cNvPr>
          <p:cNvSpPr txBox="1"/>
          <p:nvPr/>
        </p:nvSpPr>
        <p:spPr>
          <a:xfrm>
            <a:off x="577049" y="4610107"/>
            <a:ext cx="333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Relatori</a:t>
            </a:r>
          </a:p>
          <a:p>
            <a:r>
              <a:rPr lang="it-IT" sz="2400" dirty="0"/>
              <a:t>Prof. Antonio Lioy</a:t>
            </a:r>
          </a:p>
          <a:p>
            <a:r>
              <a:rPr lang="it-IT" sz="2400" dirty="0"/>
              <a:t>Ing. Andrea Atzeni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06FCF0-DEAF-415A-B54E-CAF7AF982DA7}"/>
              </a:ext>
            </a:extLst>
          </p:cNvPr>
          <p:cNvSpPr txBox="1"/>
          <p:nvPr/>
        </p:nvSpPr>
        <p:spPr>
          <a:xfrm>
            <a:off x="5228948" y="4979439"/>
            <a:ext cx="333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/>
              <a:t>Candidato</a:t>
            </a:r>
          </a:p>
          <a:p>
            <a:pPr algn="r"/>
            <a:r>
              <a:rPr lang="it-IT" sz="2400" dirty="0"/>
              <a:t>Andrea Marchetti</a:t>
            </a:r>
          </a:p>
        </p:txBody>
      </p:sp>
      <p:pic>
        <p:nvPicPr>
          <p:cNvPr id="11" name="Immagine 10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78A8791E-F005-40FE-A9A9-86897D08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16" y="275438"/>
            <a:ext cx="776564" cy="7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734B00-745E-40D0-A577-E397770FC4E7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80B1E5-29C8-467E-B970-C9F5ADC0D577}"/>
              </a:ext>
            </a:extLst>
          </p:cNvPr>
          <p:cNvSpPr txBox="1"/>
          <p:nvPr/>
        </p:nvSpPr>
        <p:spPr>
          <a:xfrm>
            <a:off x="683580" y="1410675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Questionario &amp; Utenza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CA6A3-6DA2-42F2-B9A2-10CA94710F58}"/>
              </a:ext>
            </a:extLst>
          </p:cNvPr>
          <p:cNvSpPr txBox="1"/>
          <p:nvPr/>
        </p:nvSpPr>
        <p:spPr>
          <a:xfrm>
            <a:off x="683580" y="2805344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 moduli compilati prima e dopo aver giocato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F06306-9D0B-4075-B8B3-9C76AD0DCF55}"/>
              </a:ext>
            </a:extLst>
          </p:cNvPr>
          <p:cNvSpPr txBox="1"/>
          <p:nvPr/>
        </p:nvSpPr>
        <p:spPr>
          <a:xfrm>
            <a:off x="683579" y="4052656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18 utenti, 23/26 anni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600EA0-2405-479F-9280-2A1C35ECD6E1}"/>
              </a:ext>
            </a:extLst>
          </p:cNvPr>
          <p:cNvSpPr txBox="1"/>
          <p:nvPr/>
        </p:nvSpPr>
        <p:spPr>
          <a:xfrm>
            <a:off x="683579" y="4676312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15 studi informatici, 3 altri studi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A259E8-496A-442F-AD70-FA846FA2B645}"/>
              </a:ext>
            </a:extLst>
          </p:cNvPr>
          <p:cNvSpPr txBox="1"/>
          <p:nvPr/>
        </p:nvSpPr>
        <p:spPr>
          <a:xfrm>
            <a:off x="683578" y="5299968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risposte raccolte analizzate con </a:t>
            </a:r>
            <a:r>
              <a:rPr lang="it-IT" sz="2400" dirty="0" err="1"/>
              <a:t>Flubaroo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10E36C-1B72-417F-BCB0-1645918BAB44}"/>
              </a:ext>
            </a:extLst>
          </p:cNvPr>
          <p:cNvSpPr txBox="1"/>
          <p:nvPr/>
        </p:nvSpPr>
        <p:spPr>
          <a:xfrm>
            <a:off x="683579" y="3429000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24 domande, 6 sezioni teoriche</a:t>
            </a:r>
          </a:p>
        </p:txBody>
      </p:sp>
    </p:spTree>
    <p:extLst>
      <p:ext uri="{BB962C8B-B14F-4D97-AF65-F5344CB8AC3E}">
        <p14:creationId xmlns:p14="http://schemas.microsoft.com/office/powerpoint/2010/main" val="23850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63BCA-DCD0-4F94-A0DF-099F5ADC098F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48198F-D653-480B-AAFA-5C8FCC0EAB32}"/>
              </a:ext>
            </a:extLst>
          </p:cNvPr>
          <p:cNvSpPr txBox="1"/>
          <p:nvPr/>
        </p:nvSpPr>
        <p:spPr>
          <a:xfrm>
            <a:off x="683580" y="1284935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Risultati</a:t>
            </a:r>
          </a:p>
        </p:txBody>
      </p:sp>
      <p:pic>
        <p:nvPicPr>
          <p:cNvPr id="7" name="Immagine 6" descr="Immagine che contiene screenshot, uccello&#10;&#10;Descrizione generata automaticamente">
            <a:extLst>
              <a:ext uri="{FF2B5EF4-FFF2-40B4-BE49-F238E27FC236}">
                <a16:creationId xmlns:a16="http://schemas.microsoft.com/office/drawing/2014/main" id="{99B8E4DE-550D-4743-9B9D-940F3568D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" y="2458201"/>
            <a:ext cx="4208690" cy="2693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C1331B0-9AF5-42AB-9D65-1E8590C9A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97" y="2459779"/>
            <a:ext cx="4368001" cy="2691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8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0CC8EA-E9DF-460A-B5D9-1D90FF27AC9C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Futuri Sviluppi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C494A8-9710-46CB-810E-1E973FBEF610}"/>
              </a:ext>
            </a:extLst>
          </p:cNvPr>
          <p:cNvSpPr txBox="1"/>
          <p:nvPr/>
        </p:nvSpPr>
        <p:spPr>
          <a:xfrm>
            <a:off x="1385656" y="1856110"/>
            <a:ext cx="63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tutorial interattivo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0854C-5CEB-406B-BA5C-F03E4618EDE9}"/>
              </a:ext>
            </a:extLst>
          </p:cNvPr>
          <p:cNvSpPr txBox="1"/>
          <p:nvPr/>
        </p:nvSpPr>
        <p:spPr>
          <a:xfrm>
            <a:off x="1385656" y="2499847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storia più sviluppata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B45A0B-F214-4BDC-AAB4-D1EC31E1D39F}"/>
              </a:ext>
            </a:extLst>
          </p:cNvPr>
          <p:cNvSpPr txBox="1"/>
          <p:nvPr/>
        </p:nvSpPr>
        <p:spPr>
          <a:xfrm>
            <a:off x="1385656" y="3139560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sistema ad 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CCE23B-8698-4745-9CA0-D73F57DFE8DB}"/>
              </a:ext>
            </a:extLst>
          </p:cNvPr>
          <p:cNvSpPr txBox="1"/>
          <p:nvPr/>
        </p:nvSpPr>
        <p:spPr>
          <a:xfrm>
            <a:off x="1385656" y="3783297"/>
            <a:ext cx="546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 approfondita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814DB0-B681-4918-BA46-8B337D70E407}"/>
              </a:ext>
            </a:extLst>
          </p:cNvPr>
          <p:cNvSpPr txBox="1"/>
          <p:nvPr/>
        </p:nvSpPr>
        <p:spPr>
          <a:xfrm>
            <a:off x="1385656" y="4420547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localizzazione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6B6274-F417-49CD-8EFC-9DF504077A5C}"/>
              </a:ext>
            </a:extLst>
          </p:cNvPr>
          <p:cNvSpPr txBox="1"/>
          <p:nvPr/>
        </p:nvSpPr>
        <p:spPr>
          <a:xfrm>
            <a:off x="1385656" y="5057798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dispositivi mobile</a:t>
            </a:r>
          </a:p>
        </p:txBody>
      </p:sp>
    </p:spTree>
    <p:extLst>
      <p:ext uri="{BB962C8B-B14F-4D97-AF65-F5344CB8AC3E}">
        <p14:creationId xmlns:p14="http://schemas.microsoft.com/office/powerpoint/2010/main" val="16005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F1985E-7564-4EBD-8B79-42C47BEB2429}"/>
              </a:ext>
            </a:extLst>
          </p:cNvPr>
          <p:cNvSpPr txBox="1"/>
          <p:nvPr/>
        </p:nvSpPr>
        <p:spPr>
          <a:xfrm>
            <a:off x="3182645" y="665825"/>
            <a:ext cx="277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Indice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9E08A2-CBC2-4931-9FE2-78A05CFE5284}"/>
              </a:ext>
            </a:extLst>
          </p:cNvPr>
          <p:cNvSpPr txBox="1"/>
          <p:nvPr/>
        </p:nvSpPr>
        <p:spPr>
          <a:xfrm>
            <a:off x="861134" y="1722268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 err="1"/>
              <a:t>Serious</a:t>
            </a:r>
            <a:r>
              <a:rPr lang="it-IT" sz="24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E809F9-77D4-476C-B9C6-4F4353B3963E}"/>
              </a:ext>
            </a:extLst>
          </p:cNvPr>
          <p:cNvSpPr txBox="1"/>
          <p:nvPr/>
        </p:nvSpPr>
        <p:spPr>
          <a:xfrm>
            <a:off x="861134" y="2327364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400" dirty="0"/>
              <a:t>Sistemi SCADA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BC2C9E-E0EE-4303-AA27-56A342821371}"/>
              </a:ext>
            </a:extLst>
          </p:cNvPr>
          <p:cNvSpPr txBox="1"/>
          <p:nvPr/>
        </p:nvSpPr>
        <p:spPr>
          <a:xfrm>
            <a:off x="861134" y="2932461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dirty="0"/>
              <a:t>Sicurezza SCADA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CCACA8-9383-41F8-B6D8-8785F9E68DCB}"/>
              </a:ext>
            </a:extLst>
          </p:cNvPr>
          <p:cNvSpPr txBox="1"/>
          <p:nvPr/>
        </p:nvSpPr>
        <p:spPr>
          <a:xfrm>
            <a:off x="861134" y="3537558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 err="1"/>
              <a:t>SimSCADA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0CCF54-EC2A-4473-B325-90864329A398}"/>
              </a:ext>
            </a:extLst>
          </p:cNvPr>
          <p:cNvSpPr txBox="1"/>
          <p:nvPr/>
        </p:nvSpPr>
        <p:spPr>
          <a:xfrm>
            <a:off x="861134" y="4142655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it-IT" sz="2400" dirty="0"/>
              <a:t>Raccolta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94BCC3-E5A8-49A0-BB3B-4700CA551B29}"/>
              </a:ext>
            </a:extLst>
          </p:cNvPr>
          <p:cNvSpPr txBox="1"/>
          <p:nvPr/>
        </p:nvSpPr>
        <p:spPr>
          <a:xfrm>
            <a:off x="861134" y="4747752"/>
            <a:ext cx="742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t-IT" sz="2400" dirty="0"/>
              <a:t>Futuri sviluppi</a:t>
            </a:r>
          </a:p>
        </p:txBody>
      </p:sp>
    </p:spTree>
    <p:extLst>
      <p:ext uri="{BB962C8B-B14F-4D97-AF65-F5344CB8AC3E}">
        <p14:creationId xmlns:p14="http://schemas.microsoft.com/office/powerpoint/2010/main" val="33742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82ED7C-E82C-4027-8D55-03EA690275BE}"/>
              </a:ext>
            </a:extLst>
          </p:cNvPr>
          <p:cNvSpPr txBox="1"/>
          <p:nvPr/>
        </p:nvSpPr>
        <p:spPr>
          <a:xfrm>
            <a:off x="648070" y="705523"/>
            <a:ext cx="392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Serious</a:t>
            </a:r>
            <a:r>
              <a:rPr lang="it-IT" sz="40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F496C7-4340-4FC7-AE55-DD787D5A5CE2}"/>
              </a:ext>
            </a:extLst>
          </p:cNvPr>
          <p:cNvSpPr txBox="1"/>
          <p:nvPr/>
        </p:nvSpPr>
        <p:spPr>
          <a:xfrm>
            <a:off x="648070" y="1659284"/>
            <a:ext cx="3355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giochi che hanno un intento educativo</a:t>
            </a:r>
          </a:p>
          <a:p>
            <a:r>
              <a:rPr lang="it-IT" sz="2400" dirty="0"/>
              <a:t>esplicito e attentamente ponderato e non sono concepiti per essere giocati primariamente con fini</a:t>
            </a:r>
          </a:p>
          <a:p>
            <a:r>
              <a:rPr lang="it-IT" sz="2400" dirty="0"/>
              <a:t>di divertimento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A80DA6-1529-4FD3-AD20-39886B67EB63}"/>
              </a:ext>
            </a:extLst>
          </p:cNvPr>
          <p:cNvSpPr txBox="1"/>
          <p:nvPr/>
        </p:nvSpPr>
        <p:spPr>
          <a:xfrm>
            <a:off x="648070" y="5321480"/>
            <a:ext cx="335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Clark </a:t>
            </a:r>
            <a:r>
              <a:rPr lang="it-IT" sz="2400" dirty="0" err="1"/>
              <a:t>Abt</a:t>
            </a:r>
            <a:r>
              <a:rPr lang="it-IT" sz="2400" dirty="0"/>
              <a:t>, «</a:t>
            </a:r>
            <a:r>
              <a:rPr lang="it-IT" sz="2400" dirty="0" err="1"/>
              <a:t>Serious</a:t>
            </a:r>
            <a:r>
              <a:rPr lang="it-IT" sz="2400" dirty="0"/>
              <a:t> Games», 1970</a:t>
            </a:r>
          </a:p>
        </p:txBody>
      </p:sp>
      <p:pic>
        <p:nvPicPr>
          <p:cNvPr id="7" name="Immagine 6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C4B54DB-6A48-41E1-978D-52686E6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29" y="1659284"/>
            <a:ext cx="4584232" cy="3905335"/>
          </a:xfrm>
          <a:prstGeom prst="round2DiagRect">
            <a:avLst>
              <a:gd name="adj1" fmla="val 0"/>
              <a:gd name="adj2" fmla="val 2250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6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6AB5A3-C201-4EAE-B363-F34A781ED3C4}"/>
              </a:ext>
            </a:extLst>
          </p:cNvPr>
          <p:cNvSpPr txBox="1"/>
          <p:nvPr/>
        </p:nvSpPr>
        <p:spPr>
          <a:xfrm>
            <a:off x="2698812" y="417251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3F476E-8FD4-494F-A027-70121301888B}"/>
              </a:ext>
            </a:extLst>
          </p:cNvPr>
          <p:cNvSpPr txBox="1"/>
          <p:nvPr/>
        </p:nvSpPr>
        <p:spPr>
          <a:xfrm>
            <a:off x="683580" y="1410675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Supervisory Control and Data </a:t>
            </a:r>
            <a:r>
              <a:rPr lang="it-IT" sz="2800" dirty="0" err="1"/>
              <a:t>Acquisition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6FD83-7A96-48E7-8D82-5401487394B5}"/>
              </a:ext>
            </a:extLst>
          </p:cNvPr>
          <p:cNvSpPr txBox="1"/>
          <p:nvPr/>
        </p:nvSpPr>
        <p:spPr>
          <a:xfrm>
            <a:off x="355108" y="2941293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controllo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6F229E-F755-42C2-94EE-3F7CBF2B86F6}"/>
              </a:ext>
            </a:extLst>
          </p:cNvPr>
          <p:cNvSpPr txBox="1"/>
          <p:nvPr/>
        </p:nvSpPr>
        <p:spPr>
          <a:xfrm>
            <a:off x="355108" y="3689369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supervisione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E6031E-3DEF-42A7-A9ED-52100BC68067}"/>
              </a:ext>
            </a:extLst>
          </p:cNvPr>
          <p:cNvSpPr txBox="1"/>
          <p:nvPr/>
        </p:nvSpPr>
        <p:spPr>
          <a:xfrm>
            <a:off x="355108" y="4436572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acquisizione dati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66AB0B-65B2-4C43-865F-49D30E5E40E4}"/>
              </a:ext>
            </a:extLst>
          </p:cNvPr>
          <p:cNvSpPr txBox="1"/>
          <p:nvPr/>
        </p:nvSpPr>
        <p:spPr>
          <a:xfrm>
            <a:off x="5027719" y="2942165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sistema di elaborazione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9720CF-39D8-4C62-AC00-2D23AE622F74}"/>
              </a:ext>
            </a:extLst>
          </p:cNvPr>
          <p:cNvSpPr txBox="1"/>
          <p:nvPr/>
        </p:nvSpPr>
        <p:spPr>
          <a:xfrm>
            <a:off x="5027719" y="3689368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sistema di acquisizione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F4381A-970F-452D-8B4F-1E8428FD755D}"/>
              </a:ext>
            </a:extLst>
          </p:cNvPr>
          <p:cNvSpPr txBox="1"/>
          <p:nvPr/>
        </p:nvSpPr>
        <p:spPr>
          <a:xfrm>
            <a:off x="5027719" y="4436572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sistema di trasmissione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A852116-7225-4E7E-8819-552F5531EE5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31471" y="3172126"/>
            <a:ext cx="1796248" cy="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97F5B29-A28C-4FE9-98DC-8D91A13C11B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231471" y="3920201"/>
            <a:ext cx="1796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EA7A827-AE3F-402F-8FC1-201AE024901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231471" y="4667405"/>
            <a:ext cx="1796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F6E2EF-E130-4298-BA13-31F5EC0DDB83}"/>
              </a:ext>
            </a:extLst>
          </p:cNvPr>
          <p:cNvSpPr txBox="1"/>
          <p:nvPr/>
        </p:nvSpPr>
        <p:spPr>
          <a:xfrm>
            <a:off x="2698811" y="388291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2D625B-10E2-42BA-B141-6CB78D90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88" y="1696213"/>
            <a:ext cx="5160824" cy="4886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F26477-08EB-43C8-B71E-97DFB47F2773}"/>
              </a:ext>
            </a:extLst>
          </p:cNvPr>
          <p:cNvSpPr txBox="1"/>
          <p:nvPr/>
        </p:nvSpPr>
        <p:spPr>
          <a:xfrm>
            <a:off x="683579" y="1096177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Architettura</a:t>
            </a:r>
          </a:p>
        </p:txBody>
      </p:sp>
    </p:spTree>
    <p:extLst>
      <p:ext uri="{BB962C8B-B14F-4D97-AF65-F5344CB8AC3E}">
        <p14:creationId xmlns:p14="http://schemas.microsoft.com/office/powerpoint/2010/main" val="28873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775AD-D8F9-4F56-856C-876C4BB29721}"/>
              </a:ext>
            </a:extLst>
          </p:cNvPr>
          <p:cNvSpPr txBox="1"/>
          <p:nvPr/>
        </p:nvSpPr>
        <p:spPr>
          <a:xfrm>
            <a:off x="2068496" y="135148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6C6DB1-2D1B-4679-85A6-0802B7D2731F}"/>
              </a:ext>
            </a:extLst>
          </p:cNvPr>
          <p:cNvSpPr txBox="1"/>
          <p:nvPr/>
        </p:nvSpPr>
        <p:spPr>
          <a:xfrm>
            <a:off x="683580" y="843034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Differenze tra sicurezza IT e ICS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0CFF290-94F3-471C-BBBC-BC2CC9DB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62797"/>
              </p:ext>
            </p:extLst>
          </p:nvPr>
        </p:nvGraphicFramePr>
        <p:xfrm>
          <a:off x="656945" y="2803408"/>
          <a:ext cx="7830108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15054">
                  <a:extLst>
                    <a:ext uri="{9D8B030D-6E8A-4147-A177-3AD203B41FA5}">
                      <a16:colId xmlns:a16="http://schemas.microsoft.com/office/drawing/2014/main" val="3114961346"/>
                    </a:ext>
                  </a:extLst>
                </a:gridCol>
                <a:gridCol w="3915054">
                  <a:extLst>
                    <a:ext uri="{9D8B030D-6E8A-4147-A177-3AD203B41FA5}">
                      <a16:colId xmlns:a16="http://schemas.microsoft.com/office/drawing/2014/main" val="1019974440"/>
                    </a:ext>
                  </a:extLst>
                </a:gridCol>
              </a:tblGrid>
              <a:tr h="16690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24005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Banda larga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Comunicazioni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4524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Interruzione di servizio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Disponibilità 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5807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limitate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fisiche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29326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Hardware aggiornato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Hardware limitato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11738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proprietari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48872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corta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lunga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1700"/>
                  </a:ext>
                </a:extLst>
              </a:tr>
              <a:tr h="166906"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periodici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non garantiti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537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C78358-E2C7-4C5A-8204-E99A8908C0EC}"/>
              </a:ext>
            </a:extLst>
          </p:cNvPr>
          <p:cNvSpPr txBox="1"/>
          <p:nvPr/>
        </p:nvSpPr>
        <p:spPr>
          <a:xfrm>
            <a:off x="763479" y="1669332"/>
            <a:ext cx="769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individuate nel 2002 dal comitato lSA99 per definire protocollo di sicurezza ANSI/ISA99 (ISA/IEC-62443)</a:t>
            </a:r>
          </a:p>
        </p:txBody>
      </p:sp>
    </p:spTree>
    <p:extLst>
      <p:ext uri="{BB962C8B-B14F-4D97-AF65-F5344CB8AC3E}">
        <p14:creationId xmlns:p14="http://schemas.microsoft.com/office/powerpoint/2010/main" val="36311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786BE2-77B3-4B2F-BC88-04A8EB0AB90C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639CA1-247E-451E-A24D-3BA3ECB566B1}"/>
              </a:ext>
            </a:extLst>
          </p:cNvPr>
          <p:cNvSpPr txBox="1"/>
          <p:nvPr/>
        </p:nvSpPr>
        <p:spPr>
          <a:xfrm>
            <a:off x="683580" y="1125137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Scenari di Attacco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AD056-7B44-4D38-99C1-F92C5495F017}"/>
              </a:ext>
            </a:extLst>
          </p:cNvPr>
          <p:cNvSpPr txBox="1"/>
          <p:nvPr/>
        </p:nvSpPr>
        <p:spPr>
          <a:xfrm>
            <a:off x="683580" y="2720230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malware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754DFB-1131-4773-82AE-11D123AB99B9}"/>
              </a:ext>
            </a:extLst>
          </p:cNvPr>
          <p:cNvSpPr txBox="1"/>
          <p:nvPr/>
        </p:nvSpPr>
        <p:spPr>
          <a:xfrm>
            <a:off x="683578" y="3884998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DoS</a:t>
            </a:r>
            <a:r>
              <a:rPr lang="it-IT" sz="2400" dirty="0"/>
              <a:t>/</a:t>
            </a:r>
            <a:r>
              <a:rPr lang="it-IT" sz="2400" dirty="0" err="1"/>
              <a:t>DDoS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0F07D-3BE4-4DAF-80EF-67AA53EBA0A3}"/>
              </a:ext>
            </a:extLst>
          </p:cNvPr>
          <p:cNvSpPr txBox="1"/>
          <p:nvPr/>
        </p:nvSpPr>
        <p:spPr>
          <a:xfrm>
            <a:off x="683577" y="4467382"/>
            <a:ext cx="296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Man in the Middle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3A3DD0-D862-4657-81AB-F85D241650C6}"/>
              </a:ext>
            </a:extLst>
          </p:cNvPr>
          <p:cNvSpPr txBox="1"/>
          <p:nvPr/>
        </p:nvSpPr>
        <p:spPr>
          <a:xfrm>
            <a:off x="683577" y="5049766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attacco replay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9B8145-5526-4F27-85C4-880696BFF727}"/>
              </a:ext>
            </a:extLst>
          </p:cNvPr>
          <p:cNvSpPr txBox="1"/>
          <p:nvPr/>
        </p:nvSpPr>
        <p:spPr>
          <a:xfrm>
            <a:off x="683577" y="5632150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phishing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81B837-B103-4A6C-A282-722F187A6974}"/>
              </a:ext>
            </a:extLst>
          </p:cNvPr>
          <p:cNvSpPr txBox="1"/>
          <p:nvPr/>
        </p:nvSpPr>
        <p:spPr>
          <a:xfrm>
            <a:off x="683577" y="3302614"/>
            <a:ext cx="296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worm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4FA94EB2-24AE-4DF9-B20F-E551022A260F}"/>
              </a:ext>
            </a:extLst>
          </p:cNvPr>
          <p:cNvSpPr/>
          <p:nvPr/>
        </p:nvSpPr>
        <p:spPr>
          <a:xfrm>
            <a:off x="4336741" y="2720230"/>
            <a:ext cx="470516" cy="3373585"/>
          </a:xfrm>
          <a:prstGeom prst="rightBrace">
            <a:avLst>
              <a:gd name="adj1" fmla="val 115090"/>
              <a:gd name="adj2" fmla="val 50000"/>
            </a:avLst>
          </a:prstGeom>
          <a:ln w="12700" cap="flat" cmpd="sng">
            <a:solidFill>
              <a:schemeClr val="tx1"/>
            </a:solidFill>
            <a:prstDash val="soli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  <a:gd name="connsiteX7" fmla="*/ 0 w 470516"/>
                      <a:gd name="connsiteY7" fmla="*/ 0 h 3618429"/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0516" h="3618429" stroke="0" extrusionOk="0">
                        <a:moveTo>
                          <a:pt x="0" y="0"/>
                        </a:moveTo>
                        <a:cubicBezTo>
                          <a:pt x="98066" y="-19654"/>
                          <a:pt x="223204" y="246969"/>
                          <a:pt x="235258" y="541517"/>
                        </a:cubicBezTo>
                        <a:cubicBezTo>
                          <a:pt x="264750" y="651357"/>
                          <a:pt x="237644" y="1041756"/>
                          <a:pt x="235258" y="1267698"/>
                        </a:cubicBezTo>
                        <a:cubicBezTo>
                          <a:pt x="229614" y="1572282"/>
                          <a:pt x="337873" y="1824216"/>
                          <a:pt x="470516" y="1809215"/>
                        </a:cubicBezTo>
                        <a:cubicBezTo>
                          <a:pt x="329458" y="1803126"/>
                          <a:pt x="242623" y="2055179"/>
                          <a:pt x="235258" y="2350732"/>
                        </a:cubicBezTo>
                        <a:cubicBezTo>
                          <a:pt x="226471" y="2655164"/>
                          <a:pt x="180334" y="2742656"/>
                          <a:pt x="235258" y="3076912"/>
                        </a:cubicBezTo>
                        <a:cubicBezTo>
                          <a:pt x="213240" y="3372612"/>
                          <a:pt x="113333" y="3634054"/>
                          <a:pt x="0" y="3618429"/>
                        </a:cubicBezTo>
                        <a:cubicBezTo>
                          <a:pt x="48231" y="2836568"/>
                          <a:pt x="-84455" y="643794"/>
                          <a:pt x="0" y="0"/>
                        </a:cubicBezTo>
                        <a:close/>
                      </a:path>
                      <a:path w="470516" h="3618429" fill="none" extrusionOk="0">
                        <a:moveTo>
                          <a:pt x="0" y="0"/>
                        </a:moveTo>
                        <a:cubicBezTo>
                          <a:pt x="133820" y="2178"/>
                          <a:pt x="278914" y="252942"/>
                          <a:pt x="235258" y="541517"/>
                        </a:cubicBezTo>
                        <a:cubicBezTo>
                          <a:pt x="173583" y="870223"/>
                          <a:pt x="254162" y="905562"/>
                          <a:pt x="235258" y="1267698"/>
                        </a:cubicBezTo>
                        <a:cubicBezTo>
                          <a:pt x="240670" y="1574827"/>
                          <a:pt x="340948" y="1812959"/>
                          <a:pt x="470516" y="1809215"/>
                        </a:cubicBezTo>
                        <a:cubicBezTo>
                          <a:pt x="349885" y="1823537"/>
                          <a:pt x="264858" y="2087918"/>
                          <a:pt x="235258" y="2350732"/>
                        </a:cubicBezTo>
                        <a:cubicBezTo>
                          <a:pt x="260788" y="2627352"/>
                          <a:pt x="225987" y="2824404"/>
                          <a:pt x="235258" y="3076912"/>
                        </a:cubicBezTo>
                        <a:cubicBezTo>
                          <a:pt x="211228" y="3379930"/>
                          <a:pt x="114511" y="3607791"/>
                          <a:pt x="0" y="361842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42349E-0D38-4B4F-AFEF-A99837875604}"/>
              </a:ext>
            </a:extLst>
          </p:cNvPr>
          <p:cNvSpPr txBox="1"/>
          <p:nvPr/>
        </p:nvSpPr>
        <p:spPr>
          <a:xfrm>
            <a:off x="6098958" y="3533446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Stuxnet</a:t>
            </a:r>
            <a:endParaRPr lang="it-IT" sz="2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5D8E61-951D-4729-8F39-17A49011CBEC}"/>
              </a:ext>
            </a:extLst>
          </p:cNvPr>
          <p:cNvSpPr txBox="1"/>
          <p:nvPr/>
        </p:nvSpPr>
        <p:spPr>
          <a:xfrm>
            <a:off x="6098958" y="4822628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Dragonfly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980580-3831-4F67-8DFF-9872F4012943}"/>
              </a:ext>
            </a:extLst>
          </p:cNvPr>
          <p:cNvSpPr txBox="1"/>
          <p:nvPr/>
        </p:nvSpPr>
        <p:spPr>
          <a:xfrm>
            <a:off x="339563" y="1837781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Semplici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BD803-8425-45B1-AB2D-749F144B06CB}"/>
              </a:ext>
            </a:extLst>
          </p:cNvPr>
          <p:cNvSpPr txBox="1"/>
          <p:nvPr/>
        </p:nvSpPr>
        <p:spPr>
          <a:xfrm>
            <a:off x="5337695" y="1837781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Combinati</a:t>
            </a:r>
          </a:p>
        </p:txBody>
      </p:sp>
    </p:spTree>
    <p:extLst>
      <p:ext uri="{BB962C8B-B14F-4D97-AF65-F5344CB8AC3E}">
        <p14:creationId xmlns:p14="http://schemas.microsoft.com/office/powerpoint/2010/main" val="33664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996150-85D1-487D-B87F-84583BBE7FA8}"/>
              </a:ext>
            </a:extLst>
          </p:cNvPr>
          <p:cNvSpPr txBox="1"/>
          <p:nvPr/>
        </p:nvSpPr>
        <p:spPr>
          <a:xfrm>
            <a:off x="2175029" y="417251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endParaRPr lang="it-IT" sz="4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52AA23-158B-4F15-875C-2BD5648F3403}"/>
              </a:ext>
            </a:extLst>
          </p:cNvPr>
          <p:cNvSpPr txBox="1"/>
          <p:nvPr/>
        </p:nvSpPr>
        <p:spPr>
          <a:xfrm>
            <a:off x="683580" y="1322172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Scelte di sviluppo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B89BBF-8365-47AC-96EA-3665A394DA8F}"/>
              </a:ext>
            </a:extLst>
          </p:cNvPr>
          <p:cNvSpPr txBox="1"/>
          <p:nvPr/>
        </p:nvSpPr>
        <p:spPr>
          <a:xfrm>
            <a:off x="683582" y="2945015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WebGL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DC9D97-8666-4CCD-B615-67C2F1F11A0F}"/>
              </a:ext>
            </a:extLst>
          </p:cNvPr>
          <p:cNvSpPr txBox="1"/>
          <p:nvPr/>
        </p:nvSpPr>
        <p:spPr>
          <a:xfrm>
            <a:off x="683584" y="2281319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Gestionale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A12847-343E-45B6-99D5-D8C63B767422}"/>
              </a:ext>
            </a:extLst>
          </p:cNvPr>
          <p:cNvSpPr txBox="1"/>
          <p:nvPr/>
        </p:nvSpPr>
        <p:spPr>
          <a:xfrm>
            <a:off x="683581" y="3608711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Unity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0ED165-C7BB-49A6-99D6-C8C98E7FBD9B}"/>
              </a:ext>
            </a:extLst>
          </p:cNvPr>
          <p:cNvSpPr txBox="1"/>
          <p:nvPr/>
        </p:nvSpPr>
        <p:spPr>
          <a:xfrm>
            <a:off x="683580" y="4272407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tutorial + 2 livelli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5836C-FAC5-4788-90BA-89202E4EFFD7}"/>
              </a:ext>
            </a:extLst>
          </p:cNvPr>
          <p:cNvSpPr txBox="1"/>
          <p:nvPr/>
        </p:nvSpPr>
        <p:spPr>
          <a:xfrm>
            <a:off x="683583" y="4936103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lezioni su sistemi SCADA e minacce informatiche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F2175B-DC8B-464B-9AB6-169C70D51AC7}"/>
              </a:ext>
            </a:extLst>
          </p:cNvPr>
          <p:cNvSpPr txBox="1"/>
          <p:nvPr/>
        </p:nvSpPr>
        <p:spPr>
          <a:xfrm>
            <a:off x="683580" y="5602862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</a:t>
            </a:r>
          </a:p>
        </p:txBody>
      </p:sp>
    </p:spTree>
    <p:extLst>
      <p:ext uri="{BB962C8B-B14F-4D97-AF65-F5344CB8AC3E}">
        <p14:creationId xmlns:p14="http://schemas.microsoft.com/office/powerpoint/2010/main" val="7426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B7670B-BF5B-4F45-A292-B08C6D897A49}"/>
              </a:ext>
            </a:extLst>
          </p:cNvPr>
          <p:cNvSpPr txBox="1"/>
          <p:nvPr/>
        </p:nvSpPr>
        <p:spPr>
          <a:xfrm>
            <a:off x="1029810" y="127001"/>
            <a:ext cx="708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 - Gameplay</a:t>
            </a:r>
          </a:p>
        </p:txBody>
      </p:sp>
      <p:pic>
        <p:nvPicPr>
          <p:cNvPr id="9" name="Immagine 8" descr="Immagine che contiene screenshot, monitor, computer&#10;&#10;Descrizione generata automaticamente">
            <a:extLst>
              <a:ext uri="{FF2B5EF4-FFF2-40B4-BE49-F238E27FC236}">
                <a16:creationId xmlns:a16="http://schemas.microsoft.com/office/drawing/2014/main" id="{B69B692B-42C7-417F-830F-D25676A8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56" y="3953121"/>
            <a:ext cx="4938449" cy="2777878"/>
          </a:xfrm>
          <a:prstGeom prst="rect">
            <a:avLst/>
          </a:prstGeom>
        </p:spPr>
      </p:pic>
      <p:pic>
        <p:nvPicPr>
          <p:cNvPr id="7" name="Immagine 6" descr="Immagine che contiene circuito, giocattolo, tavolo, schermo&#10;&#10;Descrizione generata automaticamente">
            <a:extLst>
              <a:ext uri="{FF2B5EF4-FFF2-40B4-BE49-F238E27FC236}">
                <a16:creationId xmlns:a16="http://schemas.microsoft.com/office/drawing/2014/main" id="{6745F809-981A-4B92-B471-024DAB9F9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" y="834887"/>
            <a:ext cx="4938449" cy="27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369</TotalTime>
  <Words>265</Words>
  <Application>Microsoft Office PowerPoint</Application>
  <PresentationFormat>Presentazione su schermo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POLITECNICO DI TORINO Corso di Laurea Magistrale in Ingegneria Informatica</dc:title>
  <dc:creator>Andrea Marchetti</dc:creator>
  <cp:lastModifiedBy>Andrea Marchetti</cp:lastModifiedBy>
  <cp:revision>32</cp:revision>
  <dcterms:created xsi:type="dcterms:W3CDTF">2019-10-13T13:54:08Z</dcterms:created>
  <dcterms:modified xsi:type="dcterms:W3CDTF">2019-10-14T18:32:31Z</dcterms:modified>
</cp:coreProperties>
</file>