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563" autoAdjust="0"/>
    <p:restoredTop sz="94660"/>
  </p:normalViewPr>
  <p:slideViewPr>
    <p:cSldViewPr snapToGrid="0">
      <p:cViewPr varScale="1">
        <p:scale>
          <a:sx n="89" d="100"/>
          <a:sy n="89" d="100"/>
        </p:scale>
        <p:origin x="9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C20F-AA03-4EA0-B7C0-644B8E4CC06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21D20-8C94-401F-8AFD-F1A22A4101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C20F-AA03-4EA0-B7C0-644B8E4CC06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21D20-8C94-401F-8AFD-F1A22A4101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8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C20F-AA03-4EA0-B7C0-644B8E4CC06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21D20-8C94-401F-8AFD-F1A22A4101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5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C20F-AA03-4EA0-B7C0-644B8E4CC06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21D20-8C94-401F-8AFD-F1A22A4101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C20F-AA03-4EA0-B7C0-644B8E4CC06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21D20-8C94-401F-8AFD-F1A22A4101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26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C20F-AA03-4EA0-B7C0-644B8E4CC06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21D20-8C94-401F-8AFD-F1A22A4101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22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C20F-AA03-4EA0-B7C0-644B8E4CC06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21D20-8C94-401F-8AFD-F1A22A4101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78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C20F-AA03-4EA0-B7C0-644B8E4CC06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21D20-8C94-401F-8AFD-F1A22A4101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71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C20F-AA03-4EA0-B7C0-644B8E4CC06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21D20-8C94-401F-8AFD-F1A22A4101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9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C20F-AA03-4EA0-B7C0-644B8E4CC06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21D20-8C94-401F-8AFD-F1A22A4101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4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C20F-AA03-4EA0-B7C0-644B8E4CC06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21D20-8C94-401F-8AFD-F1A22A4101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14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0C20F-AA03-4EA0-B7C0-644B8E4CC06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21D20-8C94-401F-8AFD-F1A22A4101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0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108027" y="4674633"/>
            <a:ext cx="1975554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900" b="1" dirty="0" smtClean="0"/>
              <a:t>Final </a:t>
            </a:r>
            <a:r>
              <a:rPr lang="es-ES" sz="900" b="1" dirty="0" err="1" smtClean="0"/>
              <a:t>energy</a:t>
            </a:r>
            <a:r>
              <a:rPr lang="es-ES" sz="900" b="1" dirty="0" smtClean="0"/>
              <a:t> </a:t>
            </a:r>
            <a:r>
              <a:rPr lang="es-ES" sz="900" b="1" dirty="0" err="1" smtClean="0"/>
              <a:t>consumption</a:t>
            </a:r>
            <a:endParaRPr lang="es-ES" sz="900" b="1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4279555" y="629601"/>
            <a:ext cx="1355127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900" b="1" dirty="0" smtClean="0"/>
              <a:t>= </a:t>
            </a:r>
            <a:r>
              <a:rPr lang="es-ES" sz="900" b="1" dirty="0" err="1" smtClean="0"/>
              <a:t>Gross</a:t>
            </a:r>
            <a:r>
              <a:rPr lang="es-ES" sz="900" b="1" dirty="0" smtClean="0"/>
              <a:t> </a:t>
            </a:r>
            <a:r>
              <a:rPr lang="es-ES" sz="900" b="1" dirty="0" err="1" smtClean="0"/>
              <a:t>available</a:t>
            </a:r>
            <a:r>
              <a:rPr lang="es-ES" sz="900" b="1" dirty="0" smtClean="0"/>
              <a:t> </a:t>
            </a:r>
            <a:r>
              <a:rPr lang="es-ES" sz="900" b="1" dirty="0" err="1" smtClean="0"/>
              <a:t>energy</a:t>
            </a:r>
            <a:endParaRPr lang="es-ES" sz="900" b="1" dirty="0" smtClean="0"/>
          </a:p>
        </p:txBody>
      </p:sp>
      <p:sp>
        <p:nvSpPr>
          <p:cNvPr id="6" name="CuadroTexto 5"/>
          <p:cNvSpPr txBox="1"/>
          <p:nvPr/>
        </p:nvSpPr>
        <p:spPr>
          <a:xfrm>
            <a:off x="5060090" y="168112"/>
            <a:ext cx="110387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900" dirty="0" smtClean="0"/>
              <a:t>+ </a:t>
            </a:r>
            <a:r>
              <a:rPr lang="es-ES" sz="900" dirty="0" err="1" smtClean="0"/>
              <a:t>Imports</a:t>
            </a:r>
            <a:endParaRPr lang="es-ES" sz="900" dirty="0" smtClean="0"/>
          </a:p>
        </p:txBody>
      </p:sp>
      <p:sp>
        <p:nvSpPr>
          <p:cNvPr id="7" name="CuadroTexto 6"/>
          <p:cNvSpPr txBox="1"/>
          <p:nvPr/>
        </p:nvSpPr>
        <p:spPr>
          <a:xfrm>
            <a:off x="6757086" y="167938"/>
            <a:ext cx="110387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900" dirty="0" smtClean="0"/>
              <a:t>- </a:t>
            </a:r>
            <a:r>
              <a:rPr lang="es-ES" sz="900" dirty="0" err="1" smtClean="0"/>
              <a:t>Exports</a:t>
            </a:r>
            <a:endParaRPr lang="es-ES" sz="900" dirty="0" smtClean="0"/>
          </a:p>
        </p:txBody>
      </p:sp>
      <p:sp>
        <p:nvSpPr>
          <p:cNvPr id="8" name="CuadroTexto 7"/>
          <p:cNvSpPr txBox="1"/>
          <p:nvPr/>
        </p:nvSpPr>
        <p:spPr>
          <a:xfrm>
            <a:off x="3853248" y="167938"/>
            <a:ext cx="110387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900" dirty="0" smtClean="0"/>
              <a:t>+ Stock </a:t>
            </a:r>
            <a:r>
              <a:rPr lang="es-ES" sz="900" dirty="0" err="1" smtClean="0"/>
              <a:t>changes</a:t>
            </a:r>
            <a:endParaRPr lang="es-ES" sz="900" dirty="0" smtClean="0"/>
          </a:p>
        </p:txBody>
      </p:sp>
      <p:sp>
        <p:nvSpPr>
          <p:cNvPr id="14" name="CuadroTexto 13"/>
          <p:cNvSpPr txBox="1"/>
          <p:nvPr/>
        </p:nvSpPr>
        <p:spPr>
          <a:xfrm>
            <a:off x="1725934" y="167938"/>
            <a:ext cx="2053174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900" dirty="0" smtClean="0"/>
              <a:t>+ </a:t>
            </a:r>
            <a:r>
              <a:rPr lang="es-ES" sz="900" dirty="0" err="1" smtClean="0"/>
              <a:t>Recovered</a:t>
            </a:r>
            <a:r>
              <a:rPr lang="es-ES" sz="900" dirty="0" smtClean="0"/>
              <a:t> &amp; </a:t>
            </a:r>
            <a:r>
              <a:rPr lang="es-ES" sz="900" dirty="0" err="1" smtClean="0"/>
              <a:t>recycled</a:t>
            </a:r>
            <a:r>
              <a:rPr lang="es-ES" sz="900" dirty="0" smtClean="0"/>
              <a:t> </a:t>
            </a:r>
            <a:r>
              <a:rPr lang="es-ES" sz="900" dirty="0" err="1" smtClean="0"/>
              <a:t>products</a:t>
            </a:r>
            <a:endParaRPr lang="es-ES" sz="900" dirty="0" smtClean="0"/>
          </a:p>
        </p:txBody>
      </p:sp>
      <p:sp>
        <p:nvSpPr>
          <p:cNvPr id="39" name="CuadroTexto 38"/>
          <p:cNvSpPr txBox="1"/>
          <p:nvPr/>
        </p:nvSpPr>
        <p:spPr>
          <a:xfrm>
            <a:off x="4835612" y="-809279"/>
            <a:ext cx="23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+</a:t>
            </a:r>
            <a:endParaRPr lang="en-US" dirty="0"/>
          </a:p>
        </p:txBody>
      </p:sp>
      <p:sp>
        <p:nvSpPr>
          <p:cNvPr id="41" name="CuadroTexto 40"/>
          <p:cNvSpPr txBox="1"/>
          <p:nvPr/>
        </p:nvSpPr>
        <p:spPr>
          <a:xfrm>
            <a:off x="9074376" y="3672926"/>
            <a:ext cx="23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-</a:t>
            </a:r>
            <a:endParaRPr lang="en-US" dirty="0"/>
          </a:p>
        </p:txBody>
      </p:sp>
      <p:sp>
        <p:nvSpPr>
          <p:cNvPr id="44" name="CuadroTexto 43"/>
          <p:cNvSpPr txBox="1"/>
          <p:nvPr/>
        </p:nvSpPr>
        <p:spPr>
          <a:xfrm>
            <a:off x="2314457" y="5159770"/>
            <a:ext cx="164832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Industry: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Iron &amp; steel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Chemical &amp; petrochemical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Non-ferrous metals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Non-metallic minerals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Transport equipment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Machinery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Mining &amp; quarrying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Food, beverages &amp; tobacco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Paper, pulp &amp; printing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Wood &amp; wood 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Construction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Textile &amp; leather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Not elsewhere specified (industry)</a:t>
            </a:r>
            <a:endParaRPr lang="en-US" sz="7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4060879" y="5159770"/>
            <a:ext cx="16483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Transport: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Transport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Rail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Road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Domestic aviation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Domestic navigation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Pipeline transport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Not elsewhere specified (transport)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5840253" y="5159770"/>
            <a:ext cx="16483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Other: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Commercial &amp; public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Households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Agriculture &amp; forestry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Fishing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Not elsewhere specified (other)</a:t>
            </a:r>
          </a:p>
        </p:txBody>
      </p:sp>
      <p:sp>
        <p:nvSpPr>
          <p:cNvPr id="47" name="CuadroTexto 46"/>
          <p:cNvSpPr txBox="1"/>
          <p:nvPr/>
        </p:nvSpPr>
        <p:spPr>
          <a:xfrm>
            <a:off x="7605156" y="5151533"/>
            <a:ext cx="2113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Non-energy use industry/transformation/energy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Non-energy use in transport sector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Non-energy use in other sectors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7820090" y="4674633"/>
            <a:ext cx="173168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900" dirty="0" smtClean="0"/>
              <a:t>Final non-</a:t>
            </a:r>
            <a:r>
              <a:rPr lang="es-ES" sz="900" dirty="0" err="1" smtClean="0"/>
              <a:t>energy</a:t>
            </a:r>
            <a:r>
              <a:rPr lang="es-ES" sz="900" dirty="0" smtClean="0"/>
              <a:t> </a:t>
            </a:r>
            <a:r>
              <a:rPr lang="es-ES" sz="900" dirty="0" err="1" smtClean="0"/>
              <a:t>consumption</a:t>
            </a:r>
            <a:endParaRPr lang="es-ES" sz="9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uadroTexto 50"/>
              <p:cNvSpPr txBox="1"/>
              <p:nvPr/>
            </p:nvSpPr>
            <p:spPr>
              <a:xfrm>
                <a:off x="483974" y="4674633"/>
                <a:ext cx="1602258" cy="5078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s-ES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900" dirty="0" err="1" smtClean="0"/>
                  <a:t>Statistical</a:t>
                </a:r>
                <a:r>
                  <a:rPr lang="es-ES" sz="900" dirty="0" smtClean="0"/>
                  <a:t> </a:t>
                </a:r>
                <a:r>
                  <a:rPr lang="es-ES" sz="900" dirty="0" err="1" smtClean="0"/>
                  <a:t>differences</a:t>
                </a:r>
                <a:r>
                  <a:rPr lang="es-ES" sz="900" dirty="0" smtClean="0"/>
                  <a:t> </a:t>
                </a:r>
                <a:r>
                  <a:rPr lang="es-ES" sz="900" dirty="0" err="1" smtClean="0"/>
                  <a:t>between</a:t>
                </a:r>
                <a:r>
                  <a:rPr lang="es-ES" sz="900" dirty="0" smtClean="0"/>
                  <a:t> final </a:t>
                </a:r>
                <a:r>
                  <a:rPr lang="es-ES" sz="900" dirty="0" err="1" smtClean="0"/>
                  <a:t>energy</a:t>
                </a:r>
                <a:r>
                  <a:rPr lang="es-ES" sz="900" dirty="0" smtClean="0"/>
                  <a:t> and non-</a:t>
                </a:r>
                <a:r>
                  <a:rPr lang="es-ES" sz="900" dirty="0" err="1" smtClean="0"/>
                  <a:t>energy</a:t>
                </a:r>
                <a:r>
                  <a:rPr lang="es-ES" sz="900" dirty="0" smtClean="0"/>
                  <a:t> </a:t>
                </a:r>
                <a:r>
                  <a:rPr lang="es-ES" sz="900" dirty="0" err="1" smtClean="0"/>
                  <a:t>consumption</a:t>
                </a:r>
                <a:endParaRPr lang="es-ES" sz="900" dirty="0" smtClean="0"/>
              </a:p>
            </p:txBody>
          </p:sp>
        </mc:Choice>
        <mc:Fallback>
          <p:sp>
            <p:nvSpPr>
              <p:cNvPr id="51" name="Cuadro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74" y="4674633"/>
                <a:ext cx="1602258" cy="507831"/>
              </a:xfrm>
              <a:prstGeom prst="rect">
                <a:avLst/>
              </a:prstGeom>
              <a:blipFill rotWithShape="0">
                <a:blip r:embed="rId2"/>
                <a:stretch>
                  <a:fillRect b="-35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CuadroTexto 54"/>
          <p:cNvSpPr txBox="1"/>
          <p:nvPr/>
        </p:nvSpPr>
        <p:spPr>
          <a:xfrm>
            <a:off x="3816539" y="4115539"/>
            <a:ext cx="2120523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900" b="1" dirty="0" smtClean="0"/>
              <a:t>= </a:t>
            </a:r>
            <a:r>
              <a:rPr lang="es-ES" sz="900" b="1" dirty="0" err="1" smtClean="0"/>
              <a:t>Energy</a:t>
            </a:r>
            <a:r>
              <a:rPr lang="es-ES" sz="900" b="1" dirty="0" smtClean="0"/>
              <a:t> </a:t>
            </a:r>
            <a:r>
              <a:rPr lang="es-ES" sz="900" b="1" dirty="0" err="1" smtClean="0"/>
              <a:t>available</a:t>
            </a:r>
            <a:r>
              <a:rPr lang="es-ES" sz="900" b="1" dirty="0" smtClean="0"/>
              <a:t> </a:t>
            </a:r>
            <a:r>
              <a:rPr lang="es-ES" sz="900" b="1" dirty="0" err="1" smtClean="0"/>
              <a:t>for</a:t>
            </a:r>
            <a:r>
              <a:rPr lang="es-ES" sz="900" b="1" dirty="0" smtClean="0"/>
              <a:t> final </a:t>
            </a:r>
            <a:r>
              <a:rPr lang="es-ES" sz="900" b="1" dirty="0" err="1" smtClean="0"/>
              <a:t>consumption</a:t>
            </a:r>
            <a:endParaRPr lang="es-ES" sz="900" b="1" dirty="0" smtClean="0"/>
          </a:p>
        </p:txBody>
      </p:sp>
      <p:cxnSp>
        <p:nvCxnSpPr>
          <p:cNvPr id="57" name="Conector angular 56"/>
          <p:cNvCxnSpPr>
            <a:stCxn id="55" idx="2"/>
            <a:endCxn id="51" idx="0"/>
          </p:cNvCxnSpPr>
          <p:nvPr/>
        </p:nvCxnSpPr>
        <p:spPr>
          <a:xfrm rot="5400000">
            <a:off x="2916821" y="2714653"/>
            <a:ext cx="328262" cy="359169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angular 57"/>
          <p:cNvCxnSpPr>
            <a:stCxn id="55" idx="2"/>
            <a:endCxn id="4" idx="0"/>
          </p:cNvCxnSpPr>
          <p:nvPr/>
        </p:nvCxnSpPr>
        <p:spPr>
          <a:xfrm rot="16200000" flipH="1">
            <a:off x="4822171" y="4401000"/>
            <a:ext cx="328262" cy="2190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angular 60"/>
          <p:cNvCxnSpPr>
            <a:stCxn id="55" idx="2"/>
            <a:endCxn id="48" idx="0"/>
          </p:cNvCxnSpPr>
          <p:nvPr/>
        </p:nvCxnSpPr>
        <p:spPr>
          <a:xfrm rot="16200000" flipH="1">
            <a:off x="6617235" y="2605937"/>
            <a:ext cx="328262" cy="38091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angular 64"/>
          <p:cNvCxnSpPr>
            <a:stCxn id="4" idx="2"/>
            <a:endCxn id="44" idx="0"/>
          </p:cNvCxnSpPr>
          <p:nvPr/>
        </p:nvCxnSpPr>
        <p:spPr>
          <a:xfrm rot="5400000">
            <a:off x="3990059" y="4054024"/>
            <a:ext cx="254305" cy="19571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angular 67"/>
          <p:cNvCxnSpPr>
            <a:stCxn id="4" idx="2"/>
            <a:endCxn id="45" idx="0"/>
          </p:cNvCxnSpPr>
          <p:nvPr/>
        </p:nvCxnSpPr>
        <p:spPr>
          <a:xfrm rot="5400000">
            <a:off x="4863270" y="4927235"/>
            <a:ext cx="254305" cy="2107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angular 70"/>
          <p:cNvCxnSpPr>
            <a:stCxn id="4" idx="2"/>
            <a:endCxn id="46" idx="0"/>
          </p:cNvCxnSpPr>
          <p:nvPr/>
        </p:nvCxnSpPr>
        <p:spPr>
          <a:xfrm rot="16200000" flipH="1">
            <a:off x="5752957" y="4248312"/>
            <a:ext cx="254305" cy="15686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angular 73"/>
          <p:cNvCxnSpPr>
            <a:stCxn id="48" idx="2"/>
            <a:endCxn id="47" idx="0"/>
          </p:cNvCxnSpPr>
          <p:nvPr/>
        </p:nvCxnSpPr>
        <p:spPr>
          <a:xfrm rot="5400000">
            <a:off x="8550975" y="5016577"/>
            <a:ext cx="246068" cy="238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adroTexto 77"/>
          <p:cNvSpPr txBox="1"/>
          <p:nvPr/>
        </p:nvSpPr>
        <p:spPr>
          <a:xfrm>
            <a:off x="493894" y="1999208"/>
            <a:ext cx="158400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Electricity &amp; heat generation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Coke ovens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Blast furnaces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Gas works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Refineries &amp; petrochemical industry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Patent fuel plants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BKB &amp; PB plants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Coal liquefaction plants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For blended natural gas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Liquid biofuels blended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Charcoal production plants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Gas-to-liquids plants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Not elsewhere specified </a:t>
            </a:r>
          </a:p>
        </p:txBody>
      </p:sp>
      <p:sp>
        <p:nvSpPr>
          <p:cNvPr id="83" name="CuadroTexto 82"/>
          <p:cNvSpPr txBox="1"/>
          <p:nvPr/>
        </p:nvSpPr>
        <p:spPr>
          <a:xfrm>
            <a:off x="483974" y="1613131"/>
            <a:ext cx="1602258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900" dirty="0" smtClean="0"/>
              <a:t>- </a:t>
            </a:r>
            <a:r>
              <a:rPr lang="es-ES" sz="900" dirty="0" err="1" smtClean="0"/>
              <a:t>Transformation</a:t>
            </a:r>
            <a:r>
              <a:rPr lang="es-ES" sz="900" dirty="0" smtClean="0"/>
              <a:t> input</a:t>
            </a:r>
          </a:p>
        </p:txBody>
      </p:sp>
      <p:sp>
        <p:nvSpPr>
          <p:cNvPr id="84" name="CuadroTexto 83"/>
          <p:cNvSpPr txBox="1"/>
          <p:nvPr/>
        </p:nvSpPr>
        <p:spPr>
          <a:xfrm>
            <a:off x="4283736" y="1050497"/>
            <a:ext cx="1202606" cy="250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900" b="1" dirty="0" smtClean="0"/>
              <a:t>= Total </a:t>
            </a:r>
            <a:r>
              <a:rPr lang="es-ES" sz="900" b="1" dirty="0" err="1" smtClean="0"/>
              <a:t>energy</a:t>
            </a:r>
            <a:r>
              <a:rPr lang="es-ES" sz="900" b="1" dirty="0" smtClean="0"/>
              <a:t> </a:t>
            </a:r>
            <a:r>
              <a:rPr lang="es-ES" sz="900" b="1" dirty="0" err="1" smtClean="0"/>
              <a:t>supply</a:t>
            </a:r>
            <a:endParaRPr lang="es-ES" sz="900" b="1" dirty="0" smtClean="0"/>
          </a:p>
        </p:txBody>
      </p:sp>
      <p:cxnSp>
        <p:nvCxnSpPr>
          <p:cNvPr id="85" name="Conector angular 84"/>
          <p:cNvCxnSpPr>
            <a:stCxn id="84" idx="2"/>
            <a:endCxn id="83" idx="0"/>
          </p:cNvCxnSpPr>
          <p:nvPr/>
        </p:nvCxnSpPr>
        <p:spPr>
          <a:xfrm rot="5400000">
            <a:off x="2929026" y="-342883"/>
            <a:ext cx="312091" cy="359993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angular 87"/>
          <p:cNvCxnSpPr>
            <a:stCxn id="83" idx="2"/>
            <a:endCxn id="78" idx="0"/>
          </p:cNvCxnSpPr>
          <p:nvPr/>
        </p:nvCxnSpPr>
        <p:spPr>
          <a:xfrm rot="16200000" flipH="1">
            <a:off x="1207878" y="1921188"/>
            <a:ext cx="155245" cy="7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2346615" y="1999208"/>
            <a:ext cx="158400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Electricity &amp; heat generation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Coke ovens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Blast furnaces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Gas works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Refineries &amp; petrochemical industry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Patent fuel plants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BKB &amp; PB plants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Coal liquefaction plants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Blended in natural gas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Liquid biofuels blended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Charcoal production plants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Gas-to-liquids plants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Not elsewhere specified 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2336695" y="1613131"/>
            <a:ext cx="1602258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900" dirty="0" smtClean="0"/>
              <a:t>+ </a:t>
            </a:r>
            <a:r>
              <a:rPr lang="es-ES" sz="900" dirty="0" err="1" smtClean="0"/>
              <a:t>Transformation</a:t>
            </a:r>
            <a:r>
              <a:rPr lang="es-ES" sz="900" dirty="0" smtClean="0"/>
              <a:t> output</a:t>
            </a:r>
          </a:p>
        </p:txBody>
      </p:sp>
      <p:cxnSp>
        <p:nvCxnSpPr>
          <p:cNvPr id="99" name="Conector angular 98"/>
          <p:cNvCxnSpPr>
            <a:stCxn id="84" idx="2"/>
            <a:endCxn id="98" idx="0"/>
          </p:cNvCxnSpPr>
          <p:nvPr/>
        </p:nvCxnSpPr>
        <p:spPr>
          <a:xfrm rot="5400000">
            <a:off x="3855387" y="583478"/>
            <a:ext cx="312091" cy="174721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angular 99"/>
          <p:cNvCxnSpPr>
            <a:stCxn id="98" idx="2"/>
            <a:endCxn id="97" idx="0"/>
          </p:cNvCxnSpPr>
          <p:nvPr/>
        </p:nvCxnSpPr>
        <p:spPr>
          <a:xfrm rot="16200000" flipH="1">
            <a:off x="3060599" y="1921188"/>
            <a:ext cx="155245" cy="7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uadroTexto 100"/>
          <p:cNvSpPr txBox="1"/>
          <p:nvPr/>
        </p:nvSpPr>
        <p:spPr>
          <a:xfrm>
            <a:off x="4216289" y="1999208"/>
            <a:ext cx="23101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Own use in electricity &amp; heat generation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Coal mines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Oil &amp; natural gas extraction plants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Patent fuel plants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Coke ovens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BKB &amp; PB plants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Gas works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Blast furnaces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Petroleum refineries (oil refineries)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Nuclear industry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Coal liquefaction plants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Liquefaction &amp; regasification plants (LNG)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Gasification plants for biogas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Gas-to-liquids (GTL) plants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Charcoal production plants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smtClean="0"/>
              <a:t>Not elsewhere specified (energy)</a:t>
            </a:r>
          </a:p>
        </p:txBody>
      </p:sp>
      <p:sp>
        <p:nvSpPr>
          <p:cNvPr id="102" name="CuadroTexto 101"/>
          <p:cNvSpPr txBox="1"/>
          <p:nvPr/>
        </p:nvSpPr>
        <p:spPr>
          <a:xfrm>
            <a:off x="4206369" y="1613131"/>
            <a:ext cx="1602258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900" dirty="0" smtClean="0"/>
              <a:t>- </a:t>
            </a:r>
            <a:r>
              <a:rPr lang="es-ES" sz="900" dirty="0" err="1" smtClean="0"/>
              <a:t>Energy</a:t>
            </a:r>
            <a:r>
              <a:rPr lang="es-ES" sz="900" dirty="0" smtClean="0"/>
              <a:t> sector</a:t>
            </a:r>
          </a:p>
        </p:txBody>
      </p:sp>
      <p:cxnSp>
        <p:nvCxnSpPr>
          <p:cNvPr id="103" name="Conector angular 102"/>
          <p:cNvCxnSpPr>
            <a:stCxn id="84" idx="2"/>
            <a:endCxn id="102" idx="0"/>
          </p:cNvCxnSpPr>
          <p:nvPr/>
        </p:nvCxnSpPr>
        <p:spPr>
          <a:xfrm rot="16200000" flipH="1">
            <a:off x="4790223" y="1395855"/>
            <a:ext cx="312091" cy="12245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angular 103"/>
          <p:cNvCxnSpPr>
            <a:stCxn id="102" idx="2"/>
            <a:endCxn id="101" idx="0"/>
          </p:cNvCxnSpPr>
          <p:nvPr/>
        </p:nvCxnSpPr>
        <p:spPr>
          <a:xfrm rot="16200000" flipH="1">
            <a:off x="5111806" y="1739654"/>
            <a:ext cx="155245" cy="3638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uadroTexto 105"/>
          <p:cNvSpPr txBox="1"/>
          <p:nvPr/>
        </p:nvSpPr>
        <p:spPr>
          <a:xfrm>
            <a:off x="6083581" y="1613131"/>
            <a:ext cx="1602258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900" dirty="0" smtClean="0"/>
              <a:t>- </a:t>
            </a:r>
            <a:r>
              <a:rPr lang="es-ES" sz="900" dirty="0" err="1" smtClean="0"/>
              <a:t>Distribution</a:t>
            </a:r>
            <a:r>
              <a:rPr lang="es-ES" sz="900" dirty="0" smtClean="0"/>
              <a:t> </a:t>
            </a:r>
            <a:r>
              <a:rPr lang="es-ES" sz="900" dirty="0" err="1" smtClean="0"/>
              <a:t>losses</a:t>
            </a:r>
            <a:endParaRPr lang="es-ES" sz="900" dirty="0" smtClean="0"/>
          </a:p>
        </p:txBody>
      </p:sp>
      <p:cxnSp>
        <p:nvCxnSpPr>
          <p:cNvPr id="107" name="Conector angular 106"/>
          <p:cNvCxnSpPr>
            <a:stCxn id="84" idx="2"/>
            <a:endCxn id="106" idx="0"/>
          </p:cNvCxnSpPr>
          <p:nvPr/>
        </p:nvCxnSpPr>
        <p:spPr>
          <a:xfrm rot="16200000" flipH="1">
            <a:off x="5728829" y="457249"/>
            <a:ext cx="312091" cy="199967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angular 114"/>
          <p:cNvCxnSpPr>
            <a:stCxn id="106" idx="2"/>
            <a:endCxn id="55" idx="0"/>
          </p:cNvCxnSpPr>
          <p:nvPr/>
        </p:nvCxnSpPr>
        <p:spPr>
          <a:xfrm rot="5400000">
            <a:off x="4744968" y="1975797"/>
            <a:ext cx="2271576" cy="2007909"/>
          </a:xfrm>
          <a:prstGeom prst="bentConnector3">
            <a:avLst>
              <a:gd name="adj1" fmla="val 8878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angular 118"/>
          <p:cNvCxnSpPr>
            <a:stCxn id="78" idx="2"/>
            <a:endCxn id="55" idx="0"/>
          </p:cNvCxnSpPr>
          <p:nvPr/>
        </p:nvCxnSpPr>
        <p:spPr>
          <a:xfrm rot="16200000" flipH="1">
            <a:off x="2823403" y="2062140"/>
            <a:ext cx="515893" cy="35909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angular 123"/>
          <p:cNvCxnSpPr>
            <a:stCxn id="97" idx="2"/>
            <a:endCxn id="55" idx="0"/>
          </p:cNvCxnSpPr>
          <p:nvPr/>
        </p:nvCxnSpPr>
        <p:spPr>
          <a:xfrm rot="16200000" flipH="1">
            <a:off x="3749763" y="2988500"/>
            <a:ext cx="515893" cy="173818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angular 129"/>
          <p:cNvCxnSpPr>
            <a:stCxn id="101" idx="2"/>
            <a:endCxn id="55" idx="0"/>
          </p:cNvCxnSpPr>
          <p:nvPr/>
        </p:nvCxnSpPr>
        <p:spPr>
          <a:xfrm rot="5400000">
            <a:off x="4973856" y="3718035"/>
            <a:ext cx="300449" cy="494558"/>
          </a:xfrm>
          <a:prstGeom prst="bentConnector3">
            <a:avLst>
              <a:gd name="adj1" fmla="val 148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uadroTexto 138"/>
          <p:cNvSpPr txBox="1"/>
          <p:nvPr/>
        </p:nvSpPr>
        <p:spPr>
          <a:xfrm>
            <a:off x="264478" y="167938"/>
            <a:ext cx="134298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900" dirty="0" smtClean="0"/>
              <a:t>+ </a:t>
            </a:r>
            <a:r>
              <a:rPr lang="es-ES" sz="900" dirty="0" err="1" smtClean="0"/>
              <a:t>Primary</a:t>
            </a:r>
            <a:r>
              <a:rPr lang="es-ES" sz="900" dirty="0" smtClean="0"/>
              <a:t> </a:t>
            </a:r>
            <a:r>
              <a:rPr lang="es-ES" sz="900" dirty="0" err="1" smtClean="0"/>
              <a:t>production</a:t>
            </a:r>
            <a:endParaRPr lang="es-ES" sz="900" dirty="0" smtClean="0"/>
          </a:p>
        </p:txBody>
      </p:sp>
      <p:cxnSp>
        <p:nvCxnSpPr>
          <p:cNvPr id="140" name="Conector angular 139"/>
          <p:cNvCxnSpPr>
            <a:stCxn id="139" idx="2"/>
            <a:endCxn id="5" idx="0"/>
          </p:cNvCxnSpPr>
          <p:nvPr/>
        </p:nvCxnSpPr>
        <p:spPr>
          <a:xfrm rot="16200000" flipH="1">
            <a:off x="2831129" y="-1496390"/>
            <a:ext cx="230831" cy="40211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angular 142"/>
          <p:cNvCxnSpPr>
            <a:stCxn id="14" idx="2"/>
            <a:endCxn id="5" idx="0"/>
          </p:cNvCxnSpPr>
          <p:nvPr/>
        </p:nvCxnSpPr>
        <p:spPr>
          <a:xfrm rot="16200000" flipH="1">
            <a:off x="3739405" y="-588114"/>
            <a:ext cx="230831" cy="220459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angular 145"/>
          <p:cNvCxnSpPr>
            <a:stCxn id="8" idx="2"/>
            <a:endCxn id="5" idx="0"/>
          </p:cNvCxnSpPr>
          <p:nvPr/>
        </p:nvCxnSpPr>
        <p:spPr>
          <a:xfrm rot="16200000" flipH="1">
            <a:off x="4565736" y="238217"/>
            <a:ext cx="230831" cy="5519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angular 148"/>
          <p:cNvCxnSpPr>
            <a:stCxn id="6" idx="2"/>
            <a:endCxn id="5" idx="0"/>
          </p:cNvCxnSpPr>
          <p:nvPr/>
        </p:nvCxnSpPr>
        <p:spPr>
          <a:xfrm rot="5400000">
            <a:off x="5169245" y="186819"/>
            <a:ext cx="230657" cy="6549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angular 151"/>
          <p:cNvCxnSpPr>
            <a:stCxn id="7" idx="2"/>
            <a:endCxn id="5" idx="0"/>
          </p:cNvCxnSpPr>
          <p:nvPr/>
        </p:nvCxnSpPr>
        <p:spPr>
          <a:xfrm rot="5400000">
            <a:off x="6017656" y="-661766"/>
            <a:ext cx="230831" cy="23519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uadroTexto 176"/>
          <p:cNvSpPr txBox="1"/>
          <p:nvPr/>
        </p:nvSpPr>
        <p:spPr>
          <a:xfrm>
            <a:off x="6746451" y="623452"/>
            <a:ext cx="1878775" cy="243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s-ES" sz="900" dirty="0" smtClean="0"/>
              <a:t>International </a:t>
            </a:r>
            <a:r>
              <a:rPr lang="es-ES" sz="900" dirty="0" err="1" smtClean="0"/>
              <a:t>maritime</a:t>
            </a:r>
            <a:r>
              <a:rPr lang="es-ES" sz="900" dirty="0" smtClean="0"/>
              <a:t> bunkers</a:t>
            </a:r>
          </a:p>
        </p:txBody>
      </p:sp>
      <p:sp>
        <p:nvSpPr>
          <p:cNvPr id="178" name="CuadroTexto 177"/>
          <p:cNvSpPr txBox="1"/>
          <p:nvPr/>
        </p:nvSpPr>
        <p:spPr>
          <a:xfrm>
            <a:off x="9840804" y="632820"/>
            <a:ext cx="1602258" cy="219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900" b="1" dirty="0" smtClean="0"/>
              <a:t>= </a:t>
            </a:r>
            <a:r>
              <a:rPr lang="es-ES" sz="900" b="1" dirty="0" err="1" smtClean="0"/>
              <a:t>Gross</a:t>
            </a:r>
            <a:r>
              <a:rPr lang="es-ES" sz="900" b="1" dirty="0" smtClean="0"/>
              <a:t> </a:t>
            </a:r>
            <a:r>
              <a:rPr lang="es-ES" sz="900" b="1" dirty="0" err="1" smtClean="0"/>
              <a:t>inland</a:t>
            </a:r>
            <a:r>
              <a:rPr lang="es-ES" sz="900" b="1" dirty="0" smtClean="0"/>
              <a:t> </a:t>
            </a:r>
            <a:r>
              <a:rPr lang="es-ES" sz="900" b="1" dirty="0" err="1" smtClean="0"/>
              <a:t>consumption</a:t>
            </a:r>
            <a:endParaRPr lang="es-ES" sz="900" b="1" dirty="0" smtClean="0"/>
          </a:p>
        </p:txBody>
      </p:sp>
      <p:cxnSp>
        <p:nvCxnSpPr>
          <p:cNvPr id="183" name="Conector angular 182"/>
          <p:cNvCxnSpPr>
            <a:stCxn id="5" idx="3"/>
            <a:endCxn id="177" idx="1"/>
          </p:cNvCxnSpPr>
          <p:nvPr/>
        </p:nvCxnSpPr>
        <p:spPr>
          <a:xfrm>
            <a:off x="5634682" y="745017"/>
            <a:ext cx="1111769" cy="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angular 185"/>
          <p:cNvCxnSpPr>
            <a:stCxn id="177" idx="3"/>
            <a:endCxn id="178" idx="1"/>
          </p:cNvCxnSpPr>
          <p:nvPr/>
        </p:nvCxnSpPr>
        <p:spPr>
          <a:xfrm flipV="1">
            <a:off x="8625226" y="742635"/>
            <a:ext cx="1215578" cy="24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CuadroTexto 195"/>
          <p:cNvSpPr txBox="1"/>
          <p:nvPr/>
        </p:nvSpPr>
        <p:spPr>
          <a:xfrm>
            <a:off x="6746451" y="1063332"/>
            <a:ext cx="1878775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s-ES" sz="900" dirty="0" smtClean="0"/>
              <a:t>International </a:t>
            </a:r>
            <a:r>
              <a:rPr lang="es-ES" sz="900" dirty="0" err="1" smtClean="0"/>
              <a:t>aviation</a:t>
            </a:r>
            <a:endParaRPr lang="es-ES" sz="900" dirty="0" smtClean="0"/>
          </a:p>
        </p:txBody>
      </p:sp>
      <p:cxnSp>
        <p:nvCxnSpPr>
          <p:cNvPr id="197" name="Conector angular 196"/>
          <p:cNvCxnSpPr>
            <a:stCxn id="178" idx="2"/>
            <a:endCxn id="196" idx="3"/>
          </p:cNvCxnSpPr>
          <p:nvPr/>
        </p:nvCxnSpPr>
        <p:spPr>
          <a:xfrm rot="5400000">
            <a:off x="9470431" y="7246"/>
            <a:ext cx="326298" cy="201670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angular 209"/>
          <p:cNvCxnSpPr>
            <a:stCxn id="196" idx="1"/>
            <a:endCxn id="84" idx="3"/>
          </p:cNvCxnSpPr>
          <p:nvPr/>
        </p:nvCxnSpPr>
        <p:spPr>
          <a:xfrm rot="10800000">
            <a:off x="5486343" y="1175770"/>
            <a:ext cx="1260109" cy="29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CuadroTexto 223"/>
          <p:cNvSpPr txBox="1"/>
          <p:nvPr/>
        </p:nvSpPr>
        <p:spPr>
          <a:xfrm>
            <a:off x="10236847" y="4672252"/>
            <a:ext cx="1669403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900" b="1" dirty="0" smtClean="0"/>
              <a:t>= </a:t>
            </a:r>
            <a:r>
              <a:rPr lang="es-ES" sz="900" b="1" dirty="0" err="1" smtClean="0"/>
              <a:t>Primary</a:t>
            </a:r>
            <a:r>
              <a:rPr lang="es-ES" sz="900" b="1" dirty="0" smtClean="0"/>
              <a:t> </a:t>
            </a:r>
            <a:r>
              <a:rPr lang="es-ES" sz="900" b="1" dirty="0" err="1" smtClean="0"/>
              <a:t>energy</a:t>
            </a:r>
            <a:r>
              <a:rPr lang="es-ES" sz="900" b="1" dirty="0" smtClean="0"/>
              <a:t> </a:t>
            </a:r>
            <a:r>
              <a:rPr lang="es-ES" sz="900" b="1" dirty="0" err="1" smtClean="0"/>
              <a:t>consumption</a:t>
            </a:r>
            <a:endParaRPr lang="es-ES" sz="900" b="1" dirty="0" smtClean="0"/>
          </a:p>
        </p:txBody>
      </p:sp>
      <p:cxnSp>
        <p:nvCxnSpPr>
          <p:cNvPr id="226" name="Conector angular 225"/>
          <p:cNvCxnSpPr>
            <a:stCxn id="178" idx="3"/>
          </p:cNvCxnSpPr>
          <p:nvPr/>
        </p:nvCxnSpPr>
        <p:spPr>
          <a:xfrm flipH="1">
            <a:off x="9313273" y="742635"/>
            <a:ext cx="2129789" cy="3931998"/>
          </a:xfrm>
          <a:prstGeom prst="bentConnector4">
            <a:avLst>
              <a:gd name="adj1" fmla="val -10733"/>
              <a:gd name="adj2" fmla="val 513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ector angular 228"/>
          <p:cNvCxnSpPr>
            <a:stCxn id="48" idx="3"/>
            <a:endCxn id="224" idx="1"/>
          </p:cNvCxnSpPr>
          <p:nvPr/>
        </p:nvCxnSpPr>
        <p:spPr>
          <a:xfrm flipV="1">
            <a:off x="9551771" y="4787668"/>
            <a:ext cx="685076" cy="23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5876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302</Words>
  <Application>Microsoft Office PowerPoint</Application>
  <PresentationFormat>Panorámica</PresentationFormat>
  <Paragraphs>94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Company>Banco de España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SERRANO PUENTE, DARIO</dc:creator>
  <cp:lastModifiedBy>SERRANO PUENTE, DARIO</cp:lastModifiedBy>
  <cp:revision>7</cp:revision>
  <cp:lastPrinted>2020-02-10T14:10:39Z</cp:lastPrinted>
  <dcterms:created xsi:type="dcterms:W3CDTF">2020-02-10T13:34:51Z</dcterms:created>
  <dcterms:modified xsi:type="dcterms:W3CDTF">2020-02-10T14:35:13Z</dcterms:modified>
</cp:coreProperties>
</file>