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22" d="100"/>
          <a:sy n="122" d="100"/>
        </p:scale>
        <p:origin x="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541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sv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0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577219492769-b63a779fac28?crop=entropy&amp;cs=tinysrgb&amp;fit=max&amp;fm=jpg&amp;ixid=M3wyMTIyMnwwfDF8c2VhcmNofDl8fENPT0t8ZW58MHx8fHwxNjk0MDgxNjE1fDA&amp;ixlib=rb-4.0.3&amp;q=80&amp;w=1080"/>
          <p:cNvPicPr>
            <a:picLocks noChangeAspect="1"/>
          </p:cNvPicPr>
          <p:nvPr/>
        </p:nvPicPr>
        <p:blipFill>
          <a:blip r:embed="rId3">
            <a:alphaModFix amt="47000"/>
          </a:blip>
          <a:srcRect t="30727" b="3072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7f58627c-b26c-4c3c-bab3-e52307502964?pitch-bytes=17876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30595" y="961787"/>
            <a:ext cx="3482131" cy="152242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1648560" y="2813620"/>
            <a:ext cx="6400800" cy="62865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b="1" i="1" kern="0" spc="-24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"You are what you eat."</a:t>
            </a:r>
            <a:endParaRPr lang="en-US" sz="45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0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d2311f32-f3c6-4426-81fb-4ecedaa23090?pitch-bytes=290085&amp;pitch-content-type=image%2Fjpe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0bfb6b30-d23a-48ff-b487-79e8e1c861b5?pitch-bytes=35413&amp;pitch-content-type=image%2Fsvg%2Bxml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148409" y="618174"/>
            <a:ext cx="2343150" cy="1009650"/>
          </a:xfrm>
          <a:prstGeom prst="rect">
            <a:avLst/>
          </a:prstGeom>
        </p:spPr>
      </p:pic>
      <p:pic>
        <p:nvPicPr>
          <p:cNvPr id="5" name="Image 2" descr="https://pitch-assets-ccb95893-de3f-4266-973c-20049231b248.s3.eu-west-1.amazonaws.com/78cd02c3-7623-4b73-a4e4-ee213937dd2d?pitch-bytes=5826&amp;pitch-content-type=image%2Fsvg%2Bxml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69862" y="4070947"/>
            <a:ext cx="742950" cy="4762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2570201" y="700875"/>
            <a:ext cx="2001799" cy="4045372"/>
          </a:xfrm>
          <a:prstGeom prst="roundRect">
            <a:avLst>
              <a:gd name="adj" fmla="val -45679"/>
            </a:avLst>
          </a:prstGeom>
          <a:solidFill>
            <a:srgbClr val="FFFFFF"/>
          </a:solidFill>
          <a:ln/>
          <a:effectLst>
            <a:outerShdw blurRad="254000" dist="25400" dir="5400000" algn="bl" rotWithShape="0">
              <a:srgbClr val="000000">
                <a:alpha val="6000"/>
              </a:srgbClr>
            </a:outerShdw>
          </a:effectLst>
        </p:spPr>
        <p:txBody>
          <a:bodyPr wrap="square" lIns="111211" tIns="477579" rIns="111211" bIns="477579" rtlCol="0" anchor="ctr"/>
          <a:lstStyle/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</a:rPr>
              <a:t>Jason logs into "Differeat".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</a:rPr>
              <a:t>Uses the "Shopping List" feature.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</a:rPr>
              <a:t>Reviews, adds, and specifies ingredients.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</a:rPr>
              <a:t>Generates a shopping list.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</a:rPr>
              <a:t>Shops for ingredients and checks them off.</a:t>
            </a:r>
            <a:endParaRPr lang="en-US" sz="1200" dirty="0"/>
          </a:p>
        </p:txBody>
      </p:sp>
      <p:sp>
        <p:nvSpPr>
          <p:cNvPr id="7" name="Text 1"/>
          <p:cNvSpPr/>
          <p:nvPr/>
        </p:nvSpPr>
        <p:spPr>
          <a:xfrm>
            <a:off x="4742738" y="700875"/>
            <a:ext cx="1957630" cy="4045372"/>
          </a:xfrm>
          <a:prstGeom prst="roundRect">
            <a:avLst>
              <a:gd name="adj" fmla="val -46710"/>
            </a:avLst>
          </a:prstGeom>
          <a:solidFill>
            <a:srgbClr val="FFFFFF"/>
          </a:solidFill>
          <a:ln/>
          <a:effectLst>
            <a:outerShdw blurRad="254000" dist="25400" dir="5400000" algn="bl" rotWithShape="0">
              <a:srgbClr val="000000">
                <a:alpha val="6000"/>
              </a:srgbClr>
            </a:outerShdw>
          </a:effectLst>
        </p:spPr>
        <p:txBody>
          <a:bodyPr wrap="square" lIns="108757" tIns="477579" rIns="108757" bIns="477579" rtlCol="0" anchor="ctr"/>
          <a:lstStyle/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</a:rPr>
              <a:t>Paolo, a cooking enthusiast, uses "Differeat".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</a:rPr>
              <a:t>Saves favorite recipes.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</a:rPr>
              <a:t>Manages notifications and preferences.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</a:rPr>
              <a:t>Accesses detailed nutritional info.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</a:rPr>
              <a:t>Enhances his cooking experience.</a:t>
            </a:r>
            <a:endParaRPr lang="en-US" sz="1200" dirty="0"/>
          </a:p>
        </p:txBody>
      </p:sp>
      <p:sp>
        <p:nvSpPr>
          <p:cNvPr id="8" name="Text 2"/>
          <p:cNvSpPr/>
          <p:nvPr/>
        </p:nvSpPr>
        <p:spPr>
          <a:xfrm>
            <a:off x="6836076" y="700875"/>
            <a:ext cx="2057306" cy="4045372"/>
          </a:xfrm>
          <a:prstGeom prst="roundRect">
            <a:avLst>
              <a:gd name="adj" fmla="val -44446"/>
            </a:avLst>
          </a:prstGeom>
          <a:solidFill>
            <a:srgbClr val="FFFFFF"/>
          </a:solidFill>
          <a:ln/>
          <a:effectLst>
            <a:outerShdw blurRad="254000" dist="25400" dir="5400000" algn="bl" rotWithShape="0">
              <a:srgbClr val="000000">
                <a:alpha val="6000"/>
              </a:srgbClr>
            </a:outerShdw>
          </a:effectLst>
        </p:spPr>
        <p:txBody>
          <a:bodyPr wrap="square" lIns="114295" tIns="477579" rIns="114295" bIns="477579" rtlCol="0" anchor="ctr"/>
          <a:lstStyle/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</a:rPr>
              <a:t>Greta logs in and sets dietary preferences.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</a:rPr>
              <a:t>Searches for recipes with available ingredients.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</a:rPr>
              <a:t>Receives top 5 suitable recipes.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</a:rPr>
              <a:t>Prepares a meal meeting her dietary need</a:t>
            </a:r>
            <a:endParaRPr lang="en-US" sz="1200" dirty="0"/>
          </a:p>
        </p:txBody>
      </p:sp>
      <p:sp>
        <p:nvSpPr>
          <p:cNvPr id="9" name="Text 3"/>
          <p:cNvSpPr/>
          <p:nvPr/>
        </p:nvSpPr>
        <p:spPr>
          <a:xfrm>
            <a:off x="269862" y="700875"/>
            <a:ext cx="2039428" cy="4045372"/>
          </a:xfrm>
          <a:prstGeom prst="roundRect">
            <a:avLst>
              <a:gd name="adj" fmla="val -44836"/>
            </a:avLst>
          </a:prstGeom>
          <a:solidFill>
            <a:srgbClr val="FFFFFF"/>
          </a:solidFill>
          <a:ln/>
          <a:effectLst>
            <a:outerShdw blurRad="254000" dist="25400" dir="5400000" algn="bl" rotWithShape="0">
              <a:srgbClr val="000000">
                <a:alpha val="6000"/>
              </a:srgbClr>
            </a:outerShdw>
          </a:effectLst>
        </p:spPr>
        <p:txBody>
          <a:bodyPr wrap="square" lIns="113302" tIns="477579" rIns="113302" bIns="477579" rtlCol="0" anchor="ctr"/>
          <a:lstStyle/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</a:rPr>
              <a:t>Maria installs the "Differeat".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</a:rPr>
              <a:t>Creates an account and logs in.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</a:rPr>
              <a:t>Inouts ingredients and cuisine preference.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</a:rPr>
              <a:t>Receive 5 recipe suggestions.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kern="0" spc="12" dirty="0">
                <a:solidFill>
                  <a:srgbClr val="2E2E2E"/>
                </a:solidFill>
              </a:rPr>
              <a:t>Selects a recipe and enjoys her meal.</a:t>
            </a: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</p:txBody>
      </p:sp>
      <p:sp>
        <p:nvSpPr>
          <p:cNvPr id="10" name="Text 4"/>
          <p:cNvSpPr/>
          <p:nvPr/>
        </p:nvSpPr>
        <p:spPr>
          <a:xfrm>
            <a:off x="476679" y="174655"/>
            <a:ext cx="8229600" cy="335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640"/>
              </a:lnSpc>
            </a:pPr>
            <a:r>
              <a:rPr lang="en-US" sz="24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Exploring User Scenarios</a:t>
            </a:r>
            <a:endParaRPr lang="en-US" sz="2400" dirty="0"/>
          </a:p>
        </p:txBody>
      </p:sp>
      <p:pic>
        <p:nvPicPr>
          <p:cNvPr id="11" name="Image 3" descr="https://pitch-assets-ccb95893-de3f-4266-973c-20049231b248.s3.eu-west-1.amazonaws.com/f28a4cfd-31f4-479a-922d-88a716faf37b?pitch-bytes=32929&amp;pitch-content-type=image%2F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47275" y="817397"/>
            <a:ext cx="1280936" cy="1145762"/>
          </a:xfrm>
          <a:prstGeom prst="rect">
            <a:avLst/>
          </a:prstGeom>
        </p:spPr>
      </p:pic>
      <p:pic>
        <p:nvPicPr>
          <p:cNvPr id="12" name="Image 4" descr="https://pitch-assets-ccb95893-de3f-4266-973c-20049231b248.s3.eu-west-1.amazonaws.com/c9b736fd-2282-4501-82e7-3fcbbb31d47d?pitch-bytes=77680&amp;pitch-content-type=image%2F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2866251" y="923337"/>
            <a:ext cx="1429759" cy="1097379"/>
          </a:xfrm>
          <a:prstGeom prst="rect">
            <a:avLst/>
          </a:prstGeom>
        </p:spPr>
      </p:pic>
      <p:pic>
        <p:nvPicPr>
          <p:cNvPr id="13" name="Image 5" descr="https://pitch-assets-ccb95893-de3f-4266-973c-20049231b248.s3.eu-west-1.amazonaws.com/29fca5f9-d3e3-4977-962f-f9eedc89a100?pitch-bytes=267035&amp;pitch-content-type=image%2F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7012970" y="923110"/>
            <a:ext cx="1484887" cy="929955"/>
          </a:xfrm>
          <a:prstGeom prst="rect">
            <a:avLst/>
          </a:prstGeom>
        </p:spPr>
      </p:pic>
      <p:pic>
        <p:nvPicPr>
          <p:cNvPr id="14" name="Image 6" descr="https://pitch-assets-ccb95893-de3f-4266-973c-20049231b248.s3.eu-west-1.amazonaws.com/184db9dc-9229-457b-a577-36b3bd94dd26?pitch-bytes=72604&amp;pitch-content-type=image%2F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5340143" y="920682"/>
            <a:ext cx="765250" cy="912178"/>
          </a:xfrm>
          <a:prstGeom prst="rect">
            <a:avLst/>
          </a:prstGeom>
        </p:spPr>
      </p:pic>
      <p:sp>
        <p:nvSpPr>
          <p:cNvPr id="15" name="Text 5"/>
          <p:cNvSpPr/>
          <p:nvPr/>
        </p:nvSpPr>
        <p:spPr>
          <a:xfrm>
            <a:off x="341184" y="698711"/>
            <a:ext cx="2743200" cy="18286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440"/>
              </a:lnSpc>
            </a:pPr>
            <a:r>
              <a:rPr lang="en-US" sz="9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Scenario 1: Maria's Dinner Adventure</a:t>
            </a:r>
            <a:endParaRPr lang="en-US" sz="900" dirty="0"/>
          </a:p>
        </p:txBody>
      </p:sp>
      <p:sp>
        <p:nvSpPr>
          <p:cNvPr id="16" name="Text 6"/>
          <p:cNvSpPr/>
          <p:nvPr/>
        </p:nvSpPr>
        <p:spPr>
          <a:xfrm>
            <a:off x="2716752" y="698711"/>
            <a:ext cx="1828800" cy="18286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440"/>
              </a:lnSpc>
            </a:pPr>
            <a:r>
              <a:rPr lang="en-US" sz="9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Scenario 2: Jason's Meal Planning</a:t>
            </a:r>
            <a:endParaRPr lang="en-US" sz="900" dirty="0"/>
          </a:p>
        </p:txBody>
      </p:sp>
      <p:sp>
        <p:nvSpPr>
          <p:cNvPr id="17" name="Text 7"/>
          <p:cNvSpPr/>
          <p:nvPr/>
        </p:nvSpPr>
        <p:spPr>
          <a:xfrm>
            <a:off x="4742738" y="698711"/>
            <a:ext cx="2743200" cy="18286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440"/>
              </a:lnSpc>
            </a:pPr>
            <a:r>
              <a:rPr lang="en-US" sz="9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Scenario 3: Paolo's Culinary Journey</a:t>
            </a:r>
            <a:endParaRPr lang="en-US" sz="900" dirty="0"/>
          </a:p>
        </p:txBody>
      </p:sp>
      <p:sp>
        <p:nvSpPr>
          <p:cNvPr id="18" name="Text 8"/>
          <p:cNvSpPr/>
          <p:nvPr/>
        </p:nvSpPr>
        <p:spPr>
          <a:xfrm>
            <a:off x="6832285" y="698711"/>
            <a:ext cx="2743200" cy="18286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440"/>
              </a:lnSpc>
            </a:pPr>
            <a:r>
              <a:rPr lang="en-US" sz="9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Scenario 4: Greta's Dietary Exploration</a:t>
            </a:r>
            <a:endParaRPr lang="en-US" sz="9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0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535092" y="358773"/>
            <a:ext cx="1828800" cy="33526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Cases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229954" y="1080073"/>
            <a:ext cx="2743200" cy="170681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920"/>
              </a:lnSpc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From the scenario 1, </a:t>
            </a:r>
            <a:endParaRPr lang="en-US" sz="1200" dirty="0"/>
          </a:p>
          <a:p>
            <a:pPr algn="l">
              <a:lnSpc>
                <a:spcPts val="1920"/>
              </a:lnSpc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retrieve these use cases: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Sign Up User 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Login  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Input Ingredients 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Select a cuisine 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Choose a Recipe</a:t>
            </a:r>
            <a:endParaRPr lang="en-US" sz="1200" dirty="0"/>
          </a:p>
        </p:txBody>
      </p:sp>
      <p:graphicFrame>
        <p:nvGraphicFramePr>
          <p:cNvPr id="1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434783" y="1083928"/>
          <a:ext cx="6600716" cy="3417490"/>
        </p:xfrm>
        <a:graphic>
          <a:graphicData uri="http://schemas.openxmlformats.org/drawingml/2006/table">
            <a:tbl>
              <a:tblPr/>
              <a:tblGrid>
                <a:gridCol w="2462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18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2E2E2E"/>
                          </a:solidFill>
                          <a:latin typeface="Source Sans Pro" pitchFamily="34" charset="0"/>
                          <a:ea typeface="Source Sans Pro" pitchFamily="34" charset="-122"/>
                          <a:cs typeface="Source Sans Pro" pitchFamily="34" charset="-120"/>
                        </a:rPr>
                        <a:t>UC4 </a:t>
                      </a:r>
                      <a:endParaRPr lang="en-US" sz="135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9AAA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2E2E2E"/>
                          </a:solidFill>
                          <a:latin typeface="Source Sans Pro" pitchFamily="34" charset="0"/>
                          <a:ea typeface="Source Sans Pro" pitchFamily="34" charset="-122"/>
                          <a:cs typeface="Source Sans Pro" pitchFamily="34" charset="-120"/>
                        </a:rPr>
                        <a:t>Select a cuisine   </a:t>
                      </a:r>
                      <a:endParaRPr lang="en-US" sz="135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9AAA">
                        <a:alpha val="5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8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2E2E2E"/>
                          </a:solidFill>
                          <a:latin typeface="Source Sans Pro" pitchFamily="34" charset="0"/>
                          <a:ea typeface="Source Sans Pro" pitchFamily="34" charset="-122"/>
                          <a:cs typeface="Source Sans Pro" pitchFamily="34" charset="-120"/>
                        </a:rPr>
                        <a:t>Actors </a:t>
                      </a:r>
                      <a:endParaRPr lang="en-US" sz="135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rgbClr val="2E2E2E"/>
                          </a:solidFill>
                          <a:latin typeface="Source Sans Pro" pitchFamily="34" charset="0"/>
                          <a:ea typeface="Source Sans Pro" pitchFamily="34" charset="-122"/>
                          <a:cs typeface="Source Sans Pro" pitchFamily="34" charset="-120"/>
                        </a:rPr>
                        <a:t>User</a:t>
                      </a:r>
                      <a:endParaRPr lang="en-US" sz="135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8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2E2E2E"/>
                          </a:solidFill>
                          <a:latin typeface="Source Sans Pro" pitchFamily="34" charset="0"/>
                          <a:ea typeface="Source Sans Pro" pitchFamily="34" charset="-122"/>
                          <a:cs typeface="Source Sans Pro" pitchFamily="34" charset="-120"/>
                        </a:rPr>
                        <a:t>Entry Condition </a:t>
                      </a:r>
                      <a:endParaRPr lang="en-US" sz="135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rgbClr val="2E2E2E"/>
                          </a:solidFill>
                          <a:latin typeface="Source Sans Pro" pitchFamily="34" charset="0"/>
                          <a:ea typeface="Source Sans Pro" pitchFamily="34" charset="-122"/>
                          <a:cs typeface="Source Sans Pro" pitchFamily="34" charset="-120"/>
                        </a:rPr>
                        <a:t>The user has already inputted ingredients </a:t>
                      </a:r>
                      <a:endParaRPr lang="en-US" sz="135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6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2E2E2E"/>
                          </a:solidFill>
                          <a:latin typeface="Source Sans Pro" pitchFamily="34" charset="0"/>
                          <a:ea typeface="Source Sans Pro" pitchFamily="34" charset="-122"/>
                          <a:cs typeface="Source Sans Pro" pitchFamily="34" charset="-120"/>
                        </a:rPr>
                        <a:t>Flow of Events </a:t>
                      </a:r>
                      <a:endParaRPr lang="en-US" sz="135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rgbClr val="2E2E2E"/>
                          </a:solidFill>
                          <a:latin typeface="Source Sans Pro" pitchFamily="34" charset="0"/>
                          <a:ea typeface="Source Sans Pro" pitchFamily="34" charset="-122"/>
                          <a:cs typeface="Source Sans Pro" pitchFamily="34" charset="-120"/>
                        </a:rPr>
                        <a:t>1. User select none, one or more type of cuisine 2. User submits his selection to the application </a:t>
                      </a:r>
                      <a:endParaRPr lang="en-US" sz="135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91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2E2E2E"/>
                          </a:solidFill>
                          <a:latin typeface="Source Sans Pro" pitchFamily="34" charset="0"/>
                          <a:ea typeface="Source Sans Pro" pitchFamily="34" charset="-122"/>
                          <a:cs typeface="Source Sans Pro" pitchFamily="34" charset="-120"/>
                        </a:rPr>
                        <a:t>Exit Condition </a:t>
                      </a:r>
                      <a:endParaRPr lang="en-US" sz="135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rgbClr val="2E2E2E"/>
                          </a:solidFill>
                          <a:latin typeface="Source Sans Pro" pitchFamily="34" charset="0"/>
                          <a:ea typeface="Source Sans Pro" pitchFamily="34" charset="-122"/>
                          <a:cs typeface="Source Sans Pro" pitchFamily="34" charset="-120"/>
                        </a:rPr>
                        <a:t>The application receives the user's inputted cuisine and filters matching recipes.</a:t>
                      </a:r>
                      <a:endParaRPr lang="en-US" sz="135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625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2E2E2E"/>
                          </a:solidFill>
                          <a:latin typeface="Source Sans Pro" pitchFamily="34" charset="0"/>
                          <a:ea typeface="Source Sans Pro" pitchFamily="34" charset="-122"/>
                          <a:cs typeface="Source Sans Pro" pitchFamily="34" charset="-120"/>
                        </a:rPr>
                        <a:t>Exceptions </a:t>
                      </a:r>
                      <a:endParaRPr lang="en-US" sz="135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rgbClr val="2E2E2E"/>
                          </a:solidFill>
                          <a:latin typeface="Source Sans Pro" pitchFamily="34" charset="0"/>
                          <a:ea typeface="Source Sans Pro" pitchFamily="34" charset="-122"/>
                          <a:cs typeface="Source Sans Pro" pitchFamily="34" charset="-120"/>
                        </a:rPr>
                        <a:t>If the user selects an invalid or non-existent cuisine, the application displays an error message and prompts the user to select a valid cuisine </a:t>
                      </a:r>
                      <a:endParaRPr lang="en-US" sz="135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2F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0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684972" y="199873"/>
            <a:ext cx="4572000" cy="33526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Key Functional Requirements 1/2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476250" y="746381"/>
            <a:ext cx="8229600" cy="36574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920"/>
              </a:lnSpc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requirements implemented on the prototype:</a:t>
            </a: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S1 - User Input (R1 - R4)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R1: Users select ingredients from a predefined list.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R2: Matching algorithm pairs ingredients with recipes.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R3: Prioritize recipes with more matching ingredients.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R4: Consider user's cuisine preference.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S2-Recipe Matching: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R2 - The application should have a matching algorithm that takes the user-inputted ingredients and matches them with recipes in a database. 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R3 - The matching algorithm should prioritize recipes that have a higher number of matching ingredients. 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R4 - The matching algorithm should consider the cuisine preference selected by the user, if any. 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S3 - Recipe Display (R5, R6)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R5: Display the top 5 matching recipes.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R6: Show recipe name, ingredients, instructions, and cooking time.</a:t>
            </a:r>
            <a:endParaRPr lang="en-US" sz="12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0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661137" y="128367"/>
            <a:ext cx="4572000" cy="33526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Non Functional Requirements</a:t>
            </a:r>
            <a:endParaRPr lang="en-US" sz="2400" dirty="0"/>
          </a:p>
        </p:txBody>
      </p:sp>
      <p:pic>
        <p:nvPicPr>
          <p:cNvPr id="4" name="Image 0" descr="https://pitch-assets-ccb95893-de3f-4266-973c-20049231b248.s3.eu-west-1.amazonaws.com/d741f578-92a1-456d-a428-42ef87c4d552?pitch-bytes=6704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95540" y="573755"/>
            <a:ext cx="396886" cy="39688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636226" y="571591"/>
            <a:ext cx="7315200" cy="41451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920"/>
              </a:lnSpc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Usability: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Prioritizes user experience, efficiency, and user engagement.</a:t>
            </a: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Performance: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Emphasizes responsiveness, scalability, and efficient navigation.</a:t>
            </a: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Reliability: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Ensures high uptime, data integrity, and robust error handling.</a:t>
            </a: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Supportability: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Offers easy maintenance, bug tracking, and user support.</a:t>
            </a: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Implementation: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Focuses on technology, coding standards, and efficiency.</a:t>
            </a: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Security and Privacy: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Implements strong security measures and data protection.</a:t>
            </a: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Packaging: 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Ensures easy distribution, installation, and updates.</a:t>
            </a: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Interface: 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Provides an intuitive, accessible, and user-friendly design.</a:t>
            </a:r>
            <a:endParaRPr lang="en-US" sz="1200" dirty="0"/>
          </a:p>
        </p:txBody>
      </p:sp>
      <p:pic>
        <p:nvPicPr>
          <p:cNvPr id="6" name="Image 1" descr="https://pitch-assets-ccb95893-de3f-4266-973c-20049231b248.s3.eu-west-1.amazonaws.com/1bb44851-ae3c-4b6e-bffa-b68f4b40dc8f?pitch-bytes=8175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07457" y="1233193"/>
            <a:ext cx="380996" cy="380996"/>
          </a:xfrm>
          <a:prstGeom prst="rect">
            <a:avLst/>
          </a:prstGeom>
        </p:spPr>
      </p:pic>
      <p:pic>
        <p:nvPicPr>
          <p:cNvPr id="7" name="Image 2" descr="https://pitch-assets-ccb95893-de3f-4266-973c-20049231b248.s3.eu-west-1.amazonaws.com/1251f064-cdc4-41a1-a194-df94f5ca486b?pitch-bytes=7571&amp;pitch-content-type=image%2F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191567" y="1741676"/>
            <a:ext cx="400858" cy="400858"/>
          </a:xfrm>
          <a:prstGeom prst="rect">
            <a:avLst/>
          </a:prstGeom>
        </p:spPr>
      </p:pic>
      <p:pic>
        <p:nvPicPr>
          <p:cNvPr id="8" name="Image 3" descr="https://pitch-assets-ccb95893-de3f-4266-973c-20049231b248.s3.eu-west-1.amazonaws.com/cb78ce33-522e-4159-af38-5decbd309087?pitch-bytes=8135&amp;pitch-content-type=image%2F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191567" y="2345499"/>
            <a:ext cx="400858" cy="400858"/>
          </a:xfrm>
          <a:prstGeom prst="rect">
            <a:avLst/>
          </a:prstGeom>
        </p:spPr>
      </p:pic>
      <p:pic>
        <p:nvPicPr>
          <p:cNvPr id="9" name="Image 4" descr="https://pitch-assets-ccb95893-de3f-4266-973c-20049231b248.s3.eu-west-1.amazonaws.com/3fa74fc4-01e8-420b-b8db-4a24599987f9?pitch-bytes=8237&amp;pitch-content-type=image%2F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207457" y="2917542"/>
            <a:ext cx="345243" cy="345243"/>
          </a:xfrm>
          <a:prstGeom prst="rect">
            <a:avLst/>
          </a:prstGeom>
        </p:spPr>
      </p:pic>
      <p:pic>
        <p:nvPicPr>
          <p:cNvPr id="10" name="Image 5" descr="https://pitch-assets-ccb95893-de3f-4266-973c-20049231b248.s3.eu-west-1.amazonaws.com/925e822d-fcef-4db7-a9a3-31320d96f41b?pitch-bytes=4163&amp;pitch-content-type=image%2F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247182" y="4442991"/>
            <a:ext cx="303022" cy="520985"/>
          </a:xfrm>
          <a:prstGeom prst="rect">
            <a:avLst/>
          </a:prstGeom>
        </p:spPr>
      </p:pic>
      <p:pic>
        <p:nvPicPr>
          <p:cNvPr id="11" name="Image 6" descr="https://pitch-assets-ccb95893-de3f-4266-973c-20049231b248.s3.eu-west-1.amazonaws.com/0094f4c5-6713-4db5-9ba8-d1dba74a16bf?pitch-bytes=5939&amp;pitch-content-type=image%2F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247182" y="3505476"/>
            <a:ext cx="305518" cy="305518"/>
          </a:xfrm>
          <a:prstGeom prst="rect">
            <a:avLst/>
          </a:prstGeom>
        </p:spPr>
      </p:pic>
      <p:pic>
        <p:nvPicPr>
          <p:cNvPr id="12" name="Image 7" descr="https://pitch-assets-ccb95893-de3f-4266-973c-20049231b248.s3.eu-west-1.amazonaws.com/bae059ad-f981-4b5d-974e-bdb4947c7680?pitch-bytes=7577&amp;pitch-content-type=image%2Fpng"/>
          <p:cNvPicPr>
            <a:picLocks noChangeAspect="1"/>
          </p:cNvPicPr>
          <p:nvPr/>
        </p:nvPicPr>
        <p:blipFill>
          <a:blip r:embed="rId10"/>
          <a:srcRect t="7723" b="7723"/>
          <a:stretch/>
        </p:blipFill>
        <p:spPr>
          <a:xfrm>
            <a:off x="1131557" y="3910673"/>
            <a:ext cx="460665" cy="420163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366686"/>
            <a:ext cx="8229600" cy="335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640"/>
              </a:lnSpc>
            </a:pPr>
            <a:r>
              <a:rPr lang="en-US" sz="24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Class Diagram</a:t>
            </a:r>
            <a:endParaRPr lang="en-US" sz="2400" dirty="0"/>
          </a:p>
        </p:txBody>
      </p:sp>
      <p:pic>
        <p:nvPicPr>
          <p:cNvPr id="4" name="Image 0" descr="https://pitch-assets-ccb95893-de3f-4266-973c-20049231b248.s3.eu-west-1.amazonaws.com/7ba88041-a8c9-4537-920f-01b39399241b?pitch-bytes=372278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15126" y="878418"/>
            <a:ext cx="6003753" cy="404934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334906"/>
            <a:ext cx="8229600" cy="335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640"/>
              </a:lnSpc>
            </a:pPr>
            <a:r>
              <a:rPr lang="en-US" sz="24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UML Architecture</a:t>
            </a:r>
            <a:endParaRPr lang="en-US" sz="2400" dirty="0"/>
          </a:p>
        </p:txBody>
      </p:sp>
      <p:pic>
        <p:nvPicPr>
          <p:cNvPr id="4" name="Image 0" descr="https://pitch-assets-ccb95893-de3f-4266-973c-20049231b248.s3.eu-west-1.amazonaws.com/7f7b13ea-354d-41cc-bfde-dc7941e67bce?pitch-bytes=95649&amp;pitch-content-type=image%2Fjpe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69937" y="720968"/>
            <a:ext cx="6126206" cy="4296695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382576"/>
            <a:ext cx="8229600" cy="335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640"/>
              </a:lnSpc>
            </a:pPr>
            <a:r>
              <a:rPr lang="en-US" sz="24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Sequence Diagrams</a:t>
            </a:r>
            <a:endParaRPr lang="en-US" sz="2400" dirty="0"/>
          </a:p>
        </p:txBody>
      </p:sp>
      <p:pic>
        <p:nvPicPr>
          <p:cNvPr id="4" name="Image 0" descr="https://pitch-assets-ccb95893-de3f-4266-973c-20049231b248.s3.eu-west-1.amazonaws.com/e7b51471-770e-42da-b9ad-33a0858d3dab?pitch-bytes=287018&amp;pitch-content-type=image%2Fpng"/>
          <p:cNvPicPr>
            <a:picLocks noChangeAspect="1"/>
          </p:cNvPicPr>
          <p:nvPr/>
        </p:nvPicPr>
        <p:blipFill>
          <a:blip r:embed="rId3"/>
          <a:srcRect t="9262"/>
          <a:stretch/>
        </p:blipFill>
        <p:spPr>
          <a:xfrm>
            <a:off x="1728443" y="789164"/>
            <a:ext cx="5063051" cy="4194993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0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577219492769-b63a779fac28?crop=entropy&amp;cs=tinysrgb&amp;fit=max&amp;fm=jpg&amp;ixid=M3wyMTIyMnwwfDF8c2VhcmNofDl8fENPT0t8ZW58MHx8fHwxNjk0MDgxNjE1fDA&amp;ixlib=rb-4.0.3&amp;q=80&amp;w=1080"/>
          <p:cNvPicPr>
            <a:picLocks noChangeAspect="1"/>
          </p:cNvPicPr>
          <p:nvPr/>
        </p:nvPicPr>
        <p:blipFill>
          <a:blip r:embed="rId3">
            <a:alphaModFix amt="47000"/>
          </a:blip>
          <a:srcRect t="30727" b="3072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7f58627c-b26c-4c3c-bab3-e52307502964?pitch-bytes=17876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78266" y="667821"/>
            <a:ext cx="3407954" cy="1489989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488584" y="2384587"/>
            <a:ext cx="822960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950"/>
              </a:lnSpc>
            </a:pPr>
            <a:r>
              <a:rPr lang="en-US" sz="4500" b="1" kern="0" spc="-24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Implementation</a:t>
            </a:r>
            <a:r>
              <a:rPr lang="en-US" sz="4500" b="0" kern="0" spc="-24" dirty="0">
                <a:solidFill>
                  <a:srgbClr val="3C48F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​</a:t>
            </a:r>
            <a:endParaRPr lang="en-US" sz="45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0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d2311f32-f3c6-4426-81fb-4ecedaa23090?pitch-bytes=290085&amp;pitch-content-type=image%2Fjpe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049872" y="2069644"/>
            <a:ext cx="3657600" cy="6705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640"/>
              </a:lnSpc>
            </a:pPr>
            <a:r>
              <a:rPr lang="en-US" sz="24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2. Dart Programming Language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75733" y="2300834"/>
            <a:ext cx="3657600" cy="3352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640"/>
              </a:lnSpc>
            </a:pPr>
            <a:r>
              <a:rPr lang="en-US" sz="24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1. Flutter Framework</a:t>
            </a:r>
            <a:endParaRPr lang="en-US" sz="2400" dirty="0"/>
          </a:p>
        </p:txBody>
      </p:sp>
      <p:sp>
        <p:nvSpPr>
          <p:cNvPr id="6" name="Shape 2"/>
          <p:cNvSpPr/>
          <p:nvPr/>
        </p:nvSpPr>
        <p:spPr>
          <a:xfrm rot="16200000">
            <a:off x="3247737" y="3202438"/>
            <a:ext cx="2648839" cy="0"/>
          </a:xfrm>
          <a:prstGeom prst="line">
            <a:avLst/>
          </a:prstGeom>
          <a:solidFill>
            <a:srgbClr val="FFFFFF">
              <a:alpha val="30000"/>
            </a:srgbClr>
          </a:solidFill>
          <a:ln w="10583">
            <a:solidFill>
              <a:srgbClr val="8C9AAA">
                <a:alpha val="3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1024458" y="2859763"/>
            <a:ext cx="2743200" cy="121915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Single Codebase, Multiple Platforms 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Native Performance 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Wide Range of Widgets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Hot Reload 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UI Consistency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2899488" y="-453"/>
            <a:ext cx="3657600" cy="33526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Why Flutter Framework?</a:t>
            </a:r>
            <a:endParaRPr lang="en-US" sz="2400" dirty="0"/>
          </a:p>
        </p:txBody>
      </p:sp>
      <p:pic>
        <p:nvPicPr>
          <p:cNvPr id="9" name="Image 1" descr="https://pitch-assets-ccb95893-de3f-4266-973c-20049231b248.s3.eu-west-1.amazonaws.com/7d331e9c-385b-4482-9a1f-9aec909177f1?pitch-bytes=32958&amp;pitch-content-type=image%2Fpng"/>
          <p:cNvPicPr>
            <a:picLocks noChangeAspect="1"/>
          </p:cNvPicPr>
          <p:nvPr/>
        </p:nvPicPr>
        <p:blipFill>
          <a:blip r:embed="rId4">
            <a:alphaModFix amt="67000"/>
          </a:blip>
          <a:srcRect l="7173" r="2411"/>
          <a:stretch/>
        </p:blipFill>
        <p:spPr>
          <a:xfrm>
            <a:off x="3351568" y="477275"/>
            <a:ext cx="2431669" cy="150279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449847" y="2859763"/>
            <a:ext cx="3657600" cy="121915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Object-Oriented Approach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Strongly Typed for Safety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Async Programming with Ease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Expressive and Readable Code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Growing Community and Google Support</a:t>
            </a:r>
            <a:endParaRPr lang="en-US" sz="12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0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d2311f32-f3c6-4426-81fb-4ecedaa23090?pitch-bytes=290085&amp;pitch-content-type=image%2Fjpe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049872" y="902507"/>
            <a:ext cx="3657600" cy="3352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640"/>
              </a:lnSpc>
            </a:pPr>
            <a:r>
              <a:rPr lang="en-US" sz="24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Next Phase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75734" y="902507"/>
            <a:ext cx="3657600" cy="3352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640"/>
              </a:lnSpc>
            </a:pPr>
            <a:r>
              <a:rPr lang="en-US" sz="24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First Phase</a:t>
            </a:r>
            <a:endParaRPr lang="en-US" sz="2400" dirty="0"/>
          </a:p>
        </p:txBody>
      </p:sp>
      <p:sp>
        <p:nvSpPr>
          <p:cNvPr id="6" name="Shape 2"/>
          <p:cNvSpPr/>
          <p:nvPr/>
        </p:nvSpPr>
        <p:spPr>
          <a:xfrm rot="16200000">
            <a:off x="2904725" y="2570343"/>
            <a:ext cx="3334864" cy="0"/>
          </a:xfrm>
          <a:prstGeom prst="line">
            <a:avLst/>
          </a:prstGeom>
          <a:solidFill>
            <a:srgbClr val="FFFFFF">
              <a:alpha val="30000"/>
            </a:srgbClr>
          </a:solidFill>
          <a:ln w="10583">
            <a:solidFill>
              <a:srgbClr val="8C9AAA">
                <a:alpha val="3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1588556" y="293514"/>
            <a:ext cx="7315200" cy="335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640"/>
              </a:lnSpc>
            </a:pPr>
            <a:r>
              <a:rPr lang="en-US" sz="2400" b="1" kern="0" spc="-24" dirty="0">
                <a:solidFill>
                  <a:srgbClr val="3C48F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Iterative Development Approach for "Differeat"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917778" y="1348711"/>
            <a:ext cx="2994286" cy="3240582"/>
          </a:xfrm>
          <a:prstGeom prst="roundRect">
            <a:avLst>
              <a:gd name="adj" fmla="val -30538"/>
            </a:avLst>
          </a:prstGeom>
          <a:solidFill>
            <a:srgbClr val="8C9AAA">
              <a:alpha val="19000"/>
            </a:srgbClr>
          </a:solidFill>
          <a:ln w="21167">
            <a:solidFill>
              <a:srgbClr val="8C9AAA"/>
            </a:solidFill>
          </a:ln>
        </p:spPr>
        <p:txBody>
          <a:bodyPr wrap="square" lIns="166349" tIns="382569" rIns="166349" bIns="382569" rtlCol="0" anchor="ctr"/>
          <a:lstStyle/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</a:rPr>
              <a:t>Scope S1 - User Input</a:t>
            </a: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</a:rPr>
              <a:t>Scope S2 - Recipe Matching</a:t>
            </a: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</a:rPr>
              <a:t>Scope S3 - Recipe Display</a:t>
            </a: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</a:rPr>
              <a:t>Scope S4 - Cuisine Selection</a:t>
            </a: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</a:rPr>
              <a:t>Scope S6 - Favourite Recipes</a:t>
            </a:r>
            <a:r>
              <a:rPr lang="en-US" sz="1200" kern="0" spc="12" dirty="0">
                <a:solidFill>
                  <a:srgbClr val="3C48F9"/>
                </a:solidFill>
              </a:rPr>
              <a:t>​</a:t>
            </a:r>
            <a:endParaRPr lang="en-US" sz="1200" dirty="0"/>
          </a:p>
          <a:p>
            <a:pPr algn="l">
              <a:lnSpc>
                <a:spcPts val="1920"/>
              </a:lnSpc>
            </a:pPr>
            <a:r>
              <a:rPr lang="en-US" sz="1200" kern="0" spc="12" dirty="0">
                <a:solidFill>
                  <a:srgbClr val="3C48F9"/>
                </a:solidFill>
              </a:rPr>
              <a:t>​</a:t>
            </a:r>
            <a:endParaRPr lang="en-US" sz="1200" dirty="0"/>
          </a:p>
        </p:txBody>
      </p:sp>
      <p:sp>
        <p:nvSpPr>
          <p:cNvPr id="9" name="Shape 5"/>
          <p:cNvSpPr/>
          <p:nvPr/>
        </p:nvSpPr>
        <p:spPr>
          <a:xfrm>
            <a:off x="4048125" y="2571750"/>
            <a:ext cx="1398438" cy="0"/>
          </a:xfrm>
          <a:prstGeom prst="line">
            <a:avLst/>
          </a:prstGeom>
          <a:solidFill>
            <a:srgbClr val="FFFFFF"/>
          </a:solidFill>
          <a:ln w="21167">
            <a:solidFill>
              <a:srgbClr val="2E2E2E"/>
            </a:solidFill>
            <a:prstDash val="solid"/>
            <a:headEnd type="none"/>
            <a:tailEnd type="triangle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6"/>
          <p:cNvSpPr/>
          <p:nvPr/>
        </p:nvSpPr>
        <p:spPr>
          <a:xfrm>
            <a:off x="5676633" y="1348485"/>
            <a:ext cx="2994286" cy="3240808"/>
          </a:xfrm>
          <a:prstGeom prst="roundRect">
            <a:avLst>
              <a:gd name="adj" fmla="val -30538"/>
            </a:avLst>
          </a:prstGeom>
          <a:solidFill>
            <a:srgbClr val="8C9AAA">
              <a:alpha val="19000"/>
            </a:srgbClr>
          </a:solidFill>
          <a:ln w="21167">
            <a:solidFill>
              <a:srgbClr val="8C9AAA"/>
            </a:solidFill>
          </a:ln>
        </p:spPr>
        <p:txBody>
          <a:bodyPr wrap="square" lIns="166349" tIns="382595" rIns="166349" bIns="382595" rtlCol="0" anchor="ctr"/>
          <a:lstStyle/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</a:rPr>
              <a:t>Scope S5- Basic User Management​</a:t>
            </a: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</a:rPr>
              <a:t>Scope S8- Personalization​</a:t>
            </a: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</a:rPr>
              <a:t>Scope S10- Nutritional Information: ​</a:t>
            </a: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</a:rPr>
              <a:t>Scope S11 – Shopping List​</a:t>
            </a: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</a:rPr>
              <a:t>Scope S12-  Quantity Management</a:t>
            </a:r>
            <a:endParaRPr lang="en-US" sz="12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8C9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8cc52423-9793-4c90-b812-4c76d756ec56?pitch-bytes=290085&amp;pitch-content-type=image%2Fjpeg"/>
          <p:cNvPicPr>
            <a:picLocks noChangeAspect="1"/>
          </p:cNvPicPr>
          <p:nvPr/>
        </p:nvPicPr>
        <p:blipFill>
          <a:blip r:embed="rId3">
            <a:alphaModFix amt="57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0bfb6b30-d23a-48ff-b487-79e8e1c861b5?pitch-bytes=35413&amp;pitch-content-type=image%2Fsvg%2Bxml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750277" y="47625"/>
            <a:ext cx="2343150" cy="100965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475693" y="2254235"/>
            <a:ext cx="822960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4950"/>
              </a:lnSpc>
            </a:pPr>
            <a:r>
              <a:rPr lang="en-US" sz="4500" b="1" kern="0" spc="-24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Software Engineering Project</a:t>
            </a:r>
            <a:endParaRPr lang="en-US" sz="4500" dirty="0"/>
          </a:p>
        </p:txBody>
      </p:sp>
      <p:pic>
        <p:nvPicPr>
          <p:cNvPr id="6" name="Image 2" descr="https://pitch-assets-ccb95893-de3f-4266-973c-20049231b248.s3.eu-west-1.amazonaws.com/78cd02c3-7623-4b73-a4e4-ee213937dd2d?pitch-bytes=5826&amp;pitch-content-type=image%2Fsvg%2Bxml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52437" y="4048125"/>
            <a:ext cx="742950" cy="47625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1072128" y="3034554"/>
            <a:ext cx="3657600" cy="1005781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 b="1" kern="0" spc="-24" dirty="0">
                <a:solidFill>
                  <a:srgbClr val="2E2E2E">
                    <a:alpha val="76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Serra Nur AKMESE</a:t>
            </a:r>
            <a:endParaRPr lang="en-US" sz="2400" dirty="0"/>
          </a:p>
          <a:p>
            <a:pPr algn="l">
              <a:lnSpc>
                <a:spcPts val="2640"/>
              </a:lnSpc>
            </a:pPr>
            <a:r>
              <a:rPr lang="en-US" sz="2400" b="1" kern="0" spc="-24" dirty="0">
                <a:solidFill>
                  <a:srgbClr val="2E2E2E">
                    <a:alpha val="76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Arda BOZKURT</a:t>
            </a:r>
            <a:endParaRPr lang="en-US" sz="2400" dirty="0"/>
          </a:p>
          <a:p>
            <a:pPr algn="l">
              <a:lnSpc>
                <a:spcPts val="2640"/>
              </a:lnSpc>
            </a:pPr>
            <a:r>
              <a:rPr lang="en-US" sz="2400" b="1" kern="0" spc="-24" dirty="0">
                <a:solidFill>
                  <a:srgbClr val="2E2E2E">
                    <a:alpha val="76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Steve FOFOU LONTCHI </a:t>
            </a:r>
            <a:endParaRPr lang="en-US" sz="2400" dirty="0"/>
          </a:p>
        </p:txBody>
      </p:sp>
      <p:pic>
        <p:nvPicPr>
          <p:cNvPr id="8" name="Image 3" descr="https://pitch-assets-ccb95893-de3f-4266-973c-20049231b248.s3.eu-west-1.amazonaws.com/cd9ea815-9aeb-4f72-883d-90ccfa9af509?pitch-bytes=45153&amp;pitch-content-type=image%2F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86207" y="49382"/>
            <a:ext cx="2791047" cy="205740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6250"/>
            <a:ext cx="4572000" cy="377949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2400"/>
              </a:lnSpc>
            </a:pPr>
            <a:r>
              <a:rPr lang="en-US" sz="15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1. App_state Class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​</a:t>
            </a:r>
            <a:endParaRPr lang="en-US" sz="1200" dirty="0"/>
          </a:p>
          <a:p>
            <a:pPr algn="l">
              <a:lnSpc>
                <a:spcPts val="2400"/>
              </a:lnSpc>
            </a:pPr>
            <a:r>
              <a:rPr lang="en-US" sz="15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2. Recipe_model Class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​</a:t>
            </a:r>
            <a:endParaRPr lang="en-US" sz="1200" dirty="0"/>
          </a:p>
          <a:p>
            <a:pPr algn="l">
              <a:lnSpc>
                <a:spcPts val="2400"/>
              </a:lnSpc>
            </a:pPr>
            <a:r>
              <a:rPr lang="en-US" sz="15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3. Recipe_Manager Class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​</a:t>
            </a:r>
            <a:endParaRPr lang="en-US" sz="1200" dirty="0"/>
          </a:p>
          <a:p>
            <a:pPr algn="l">
              <a:lnSpc>
                <a:spcPts val="2400"/>
              </a:lnSpc>
            </a:pPr>
            <a:r>
              <a:rPr lang="en-US" sz="15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4. Favorite_Manager Class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​</a:t>
            </a:r>
            <a:endParaRPr lang="en-US" sz="1200" dirty="0"/>
          </a:p>
          <a:p>
            <a:pPr algn="l">
              <a:lnSpc>
                <a:spcPts val="2400"/>
              </a:lnSpc>
            </a:pPr>
            <a:r>
              <a:rPr lang="en-US" sz="15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5. Screens Classes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​</a:t>
            </a:r>
            <a:endParaRPr lang="en-US" sz="1200" dirty="0"/>
          </a:p>
          <a:p>
            <a:pPr marL="190500" indent="-190500" algn="l">
              <a:lnSpc>
                <a:spcPts val="2400"/>
              </a:lnSpc>
              <a:buSzPct val="100000"/>
              <a:buChar char="•"/>
            </a:pPr>
            <a:r>
              <a:rPr lang="en-US" sz="15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Search: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Find recipes by ingredients and cuisine.​</a:t>
            </a:r>
            <a:endParaRPr lang="en-US" sz="1200" dirty="0"/>
          </a:p>
          <a:p>
            <a:pPr marL="190500" indent="-190500" algn="l">
              <a:lnSpc>
                <a:spcPts val="2400"/>
              </a:lnSpc>
              <a:buSzPct val="100000"/>
              <a:buChar char="•"/>
            </a:pPr>
            <a:r>
              <a:rPr lang="en-US" sz="15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Recipe: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Display detailed recipe information.​</a:t>
            </a:r>
            <a:endParaRPr lang="en-US" sz="1200" dirty="0"/>
          </a:p>
          <a:p>
            <a:pPr marL="190500" indent="-190500" algn="l">
              <a:lnSpc>
                <a:spcPts val="2400"/>
              </a:lnSpc>
              <a:buSzPct val="100000"/>
              <a:buChar char="•"/>
            </a:pPr>
            <a:r>
              <a:rPr lang="en-US" sz="15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Home: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Main application screen with navigation.​</a:t>
            </a:r>
            <a:endParaRPr lang="en-US" sz="1200" dirty="0"/>
          </a:p>
          <a:p>
            <a:pPr marL="190500" indent="-190500" algn="l">
              <a:lnSpc>
                <a:spcPts val="2400"/>
              </a:lnSpc>
              <a:buSzPct val="100000"/>
              <a:buChar char="•"/>
            </a:pPr>
            <a:r>
              <a:rPr lang="en-US" sz="15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Favorite: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Display favorite recipes.​</a:t>
            </a:r>
            <a:endParaRPr lang="en-US" sz="1200" dirty="0"/>
          </a:p>
          <a:p>
            <a:pPr algn="l">
              <a:lnSpc>
                <a:spcPts val="2400"/>
              </a:lnSpc>
            </a:pPr>
            <a:r>
              <a:rPr lang="en-US" sz="15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6. Main Class</a:t>
            </a:r>
            <a:endParaRPr lang="en-US" sz="1200" dirty="0"/>
          </a:p>
        </p:txBody>
      </p:sp>
      <p:sp>
        <p:nvSpPr>
          <p:cNvPr id="4" name="Text 1"/>
          <p:cNvSpPr/>
          <p:nvPr/>
        </p:nvSpPr>
        <p:spPr>
          <a:xfrm>
            <a:off x="476104" y="-143463"/>
            <a:ext cx="4572000" cy="1676301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endParaRPr lang="en-US" sz="2400" dirty="0"/>
          </a:p>
          <a:p>
            <a:pPr algn="l">
              <a:lnSpc>
                <a:spcPts val="2640"/>
              </a:lnSpc>
            </a:pPr>
            <a:endParaRPr lang="en-US" sz="2400" dirty="0"/>
          </a:p>
          <a:p>
            <a:pPr algn="l">
              <a:lnSpc>
                <a:spcPts val="2640"/>
              </a:lnSpc>
            </a:pPr>
            <a:r>
              <a:rPr lang="en-US" sz="2400" b="1" kern="0" spc="-24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Code Structure of "Differeat"</a:t>
            </a:r>
            <a:endParaRPr lang="en-US" sz="2400" dirty="0"/>
          </a:p>
          <a:p>
            <a:pPr algn="l">
              <a:lnSpc>
                <a:spcPts val="2640"/>
              </a:lnSpc>
            </a:pPr>
            <a:endParaRPr lang="en-US" sz="2400" dirty="0"/>
          </a:p>
          <a:p>
            <a:pPr algn="l">
              <a:lnSpc>
                <a:spcPts val="2640"/>
              </a:lnSpc>
            </a:pPr>
            <a:endParaRPr lang="en-US" sz="2400" dirty="0"/>
          </a:p>
        </p:txBody>
      </p:sp>
      <p:pic>
        <p:nvPicPr>
          <p:cNvPr id="5" name="Image 0" descr="https://images.unsplash.com/photo-1584949091598-c31daaaa4aa9?crop=entropy&amp;cs=tinysrgb&amp;fit=max&amp;fm=jpg&amp;ixid=M3wyMTIyMnwwfDF8c2VhcmNofDl8fGNvZGUlMjB8ZW58MHx8fHwxNjk0MDg4Nzg2fDA&amp;ixlib=rb-4.0.3&amp;q=80&amp;w=1080"/>
          <p:cNvPicPr>
            <a:picLocks noChangeAspect="1"/>
          </p:cNvPicPr>
          <p:nvPr/>
        </p:nvPicPr>
        <p:blipFill>
          <a:blip r:embed="rId3">
            <a:alphaModFix amt="60000"/>
          </a:blip>
          <a:srcRect l="30541" r="30541"/>
          <a:stretch/>
        </p:blipFill>
        <p:spPr>
          <a:xfrm>
            <a:off x="6056012" y="-143011"/>
            <a:ext cx="3086100" cy="5286511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0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577219492769-b63a779fac28?crop=entropy&amp;cs=tinysrgb&amp;fit=max&amp;fm=jpg&amp;ixid=M3wyMTIyMnwwfDF8c2VhcmNofDl8fENPT0t8ZW58MHx8fHwxNjk0MDgxNjE1fDA&amp;ixlib=rb-4.0.3&amp;q=80&amp;w=1080"/>
          <p:cNvPicPr>
            <a:picLocks noChangeAspect="1"/>
          </p:cNvPicPr>
          <p:nvPr/>
        </p:nvPicPr>
        <p:blipFill>
          <a:blip r:embed="rId3">
            <a:alphaModFix amt="47000"/>
          </a:blip>
          <a:srcRect t="30727" b="3072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7f58627c-b26c-4c3c-bab3-e52307502964?pitch-bytes=17876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78266" y="667821"/>
            <a:ext cx="3407954" cy="1489989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488584" y="2384587"/>
            <a:ext cx="822960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950"/>
              </a:lnSpc>
            </a:pPr>
            <a:r>
              <a:rPr lang="en-US" sz="4500" b="1" kern="0" spc="-24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Testing</a:t>
            </a:r>
            <a:endParaRPr lang="en-US" sz="45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0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d2311f32-f3c6-4426-81fb-4ecedaa23090?pitch-bytes=290085&amp;pitch-content-type=image%2Fjpe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4634" y="902507"/>
            <a:ext cx="3657600" cy="3352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640"/>
              </a:lnSpc>
            </a:pPr>
            <a:r>
              <a:rPr lang="en-US" sz="24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1. FAIL</a:t>
            </a:r>
            <a:endParaRPr lang="en-US" sz="2400" dirty="0"/>
          </a:p>
        </p:txBody>
      </p:sp>
      <p:sp>
        <p:nvSpPr>
          <p:cNvPr id="5" name="Shape 1"/>
          <p:cNvSpPr/>
          <p:nvPr/>
        </p:nvSpPr>
        <p:spPr>
          <a:xfrm rot="16200000">
            <a:off x="2904725" y="2570343"/>
            <a:ext cx="3334864" cy="0"/>
          </a:xfrm>
          <a:prstGeom prst="line">
            <a:avLst/>
          </a:prstGeom>
          <a:solidFill>
            <a:srgbClr val="FFFFFF">
              <a:alpha val="30000"/>
            </a:srgbClr>
          </a:solidFill>
          <a:ln w="10583">
            <a:solidFill>
              <a:srgbClr val="8C9AAA">
                <a:alpha val="3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2"/>
          <p:cNvSpPr/>
          <p:nvPr/>
        </p:nvSpPr>
        <p:spPr>
          <a:xfrm>
            <a:off x="476250" y="1358150"/>
            <a:ext cx="4572000" cy="29577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​</a:t>
            </a:r>
            <a:r>
              <a:rPr lang="en-US" sz="1200" b="1" kern="0" spc="12" dirty="0">
                <a:solidFill>
                  <a:srgbClr val="2E2E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Sign Up User (UC1)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​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i="1" kern="0" spc="12" dirty="0">
                <a:solidFill>
                  <a:srgbClr val="2E2E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Result: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Fail​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i="1" kern="0" spc="12" dirty="0">
                <a:solidFill>
                  <a:srgbClr val="2E2E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Observation: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User registration not implemented.</a:t>
            </a: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Login (UC2)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​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i="1" kern="0" spc="12" dirty="0">
                <a:solidFill>
                  <a:srgbClr val="2E2E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Result: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Fail​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i="1" kern="0" spc="12" dirty="0">
                <a:solidFill>
                  <a:srgbClr val="2E2E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Observation: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User login not implemented.​</a:t>
            </a: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Basic User Management (UC1, UC2, R9, R10 - S5)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​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i="1" kern="0" spc="12" dirty="0">
                <a:solidFill>
                  <a:srgbClr val="2E2E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Result: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Fail​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i="1" kern="0" spc="12" dirty="0">
                <a:solidFill>
                  <a:srgbClr val="2E2E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Observation: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User registration, login, and account update not functioning.​</a:t>
            </a:r>
            <a:endParaRPr lang="en-US" sz="1200" dirty="0"/>
          </a:p>
        </p:txBody>
      </p:sp>
      <p:sp>
        <p:nvSpPr>
          <p:cNvPr id="7" name="Text 3"/>
          <p:cNvSpPr/>
          <p:nvPr/>
        </p:nvSpPr>
        <p:spPr>
          <a:xfrm>
            <a:off x="3550982" y="229954"/>
            <a:ext cx="1828800" cy="67052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Testing Cases</a:t>
            </a:r>
            <a:endParaRPr lang="en-US" sz="2400" dirty="0"/>
          </a:p>
          <a:p>
            <a:pPr algn="l">
              <a:lnSpc>
                <a:spcPts val="2640"/>
              </a:lnSpc>
            </a:pP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5410122" y="1358150"/>
            <a:ext cx="3657600" cy="32936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​</a:t>
            </a:r>
            <a:r>
              <a:rPr lang="en-US" sz="1200" b="1" kern="0" spc="12" dirty="0">
                <a:solidFill>
                  <a:srgbClr val="2E2E2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Cuisine Selection (UC4, R7, R8 - S4)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​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i="1" kern="0" spc="12" dirty="0">
                <a:solidFill>
                  <a:srgbClr val="2E2E2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Result: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Pass​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i="1" kern="0" spc="12" dirty="0">
                <a:solidFill>
                  <a:srgbClr val="2E2E2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Observation: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Users can select cuisines and view corresponding recipes.​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Choose a Recipe (UC5, R5, R6 - S3)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​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i="1" kern="0" spc="12" dirty="0">
                <a:solidFill>
                  <a:srgbClr val="2E2E2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Result: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Pass​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i="1" kern="0" spc="12" dirty="0">
                <a:solidFill>
                  <a:srgbClr val="2E2E2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Observation: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Recipe details are displayed accurately.​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Input Ingredients and Recipe Matching (UC3, R1 - S1, R2, R3, R4 - S2)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i="1" kern="0" spc="12" dirty="0">
                <a:solidFill>
                  <a:srgbClr val="2E2E2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Result: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Pass</a:t>
            </a:r>
            <a:endParaRPr lang="en-US" sz="1200" dirty="0"/>
          </a:p>
          <a:p>
            <a:pPr marL="381000" lvl="1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i="1" kern="0" spc="12" dirty="0">
                <a:solidFill>
                  <a:srgbClr val="2E2E2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Observation: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Ingredient input and recipe matching function properly.</a:t>
            </a:r>
            <a:endParaRPr lang="en-US" sz="1200" dirty="0"/>
          </a:p>
        </p:txBody>
      </p:sp>
      <p:sp>
        <p:nvSpPr>
          <p:cNvPr id="9" name="Text 5"/>
          <p:cNvSpPr/>
          <p:nvPr/>
        </p:nvSpPr>
        <p:spPr>
          <a:xfrm>
            <a:off x="5210979" y="899895"/>
            <a:ext cx="3657600" cy="3352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640"/>
              </a:lnSpc>
            </a:pPr>
            <a:r>
              <a:rPr lang="en-US" sz="24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1. PASS</a:t>
            </a:r>
            <a:endParaRPr lang="en-US" sz="24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550982" y="333239"/>
            <a:ext cx="1828800" cy="33526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Next Step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476250" y="888650"/>
            <a:ext cx="5486400" cy="2499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920"/>
              </a:lnSpc>
            </a:pPr>
            <a:endParaRPr lang="en-US" sz="1200" dirty="0"/>
          </a:p>
          <a:p>
            <a:pPr marL="190500" indent="-190500" algn="l">
              <a:lnSpc>
                <a:spcPts val="2400"/>
              </a:lnSpc>
              <a:buSzPct val="100000"/>
              <a:buChar char="•"/>
            </a:pPr>
            <a:r>
              <a:rPr lang="en-US" sz="15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Address issues with user registration and login.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​</a:t>
            </a:r>
            <a:endParaRPr lang="en-US" sz="1200" dirty="0"/>
          </a:p>
          <a:p>
            <a:pPr marL="190500" indent="-190500" algn="l">
              <a:lnSpc>
                <a:spcPts val="2400"/>
              </a:lnSpc>
              <a:buSzPct val="100000"/>
              <a:buChar char="•"/>
            </a:pPr>
            <a:r>
              <a:rPr lang="en-US" sz="15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Continue refining ingredient input and recipe matching.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​</a:t>
            </a:r>
            <a:endParaRPr lang="en-US" sz="1200" dirty="0"/>
          </a:p>
          <a:p>
            <a:pPr marL="190500" indent="-190500" algn="l">
              <a:lnSpc>
                <a:spcPts val="2400"/>
              </a:lnSpc>
              <a:buSzPct val="100000"/>
              <a:buChar char="•"/>
            </a:pPr>
            <a:r>
              <a:rPr lang="en-US" sz="15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Enhance cuisine selection and recipe display.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​</a:t>
            </a:r>
            <a:endParaRPr lang="en-US" sz="1200" dirty="0"/>
          </a:p>
          <a:p>
            <a:pPr marL="190500" indent="-190500" algn="l">
              <a:lnSpc>
                <a:spcPts val="2400"/>
              </a:lnSpc>
              <a:buSzPct val="100000"/>
              <a:buChar char="•"/>
            </a:pPr>
            <a:r>
              <a:rPr lang="en-US" sz="15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Prioritize user management functionalities for a complete user experience.</a:t>
            </a: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</p:txBody>
      </p:sp>
      <p:pic>
        <p:nvPicPr>
          <p:cNvPr id="5" name="Image 0" descr="https://images.unsplash.com/photo-1519336367661-eba9c1dfa5e9?crop=entropy&amp;cs=tinysrgb&amp;fit=max&amp;fm=jpg&amp;ixid=M3wyMTIyMnwwfDF8c2VhcmNofDF8fHRlc3Rpbmd8ZW58MHx8fHwxNjk0MDg5MTM1fDA&amp;ixlib=rb-4.0.3&amp;q=80&amp;w=1080"/>
          <p:cNvPicPr>
            <a:picLocks noChangeAspect="1"/>
          </p:cNvPicPr>
          <p:nvPr/>
        </p:nvPicPr>
        <p:blipFill>
          <a:blip r:embed="rId3">
            <a:alphaModFix amt="67000"/>
          </a:blip>
          <a:srcRect l="30618" r="30618"/>
          <a:stretch/>
        </p:blipFill>
        <p:spPr>
          <a:xfrm>
            <a:off x="6404168" y="0"/>
            <a:ext cx="2990759" cy="514350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0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577219492769-b63a779fac28?crop=entropy&amp;cs=tinysrgb&amp;fit=max&amp;fm=jpg&amp;ixid=M3wyMTIyMnwwfDF8c2VhcmNofDl8fENPT0t8ZW58MHx8fHwxNjk0MDgxNjE1fDA&amp;ixlib=rb-4.0.3&amp;q=80&amp;w=1080"/>
          <p:cNvPicPr>
            <a:picLocks noChangeAspect="1"/>
          </p:cNvPicPr>
          <p:nvPr/>
        </p:nvPicPr>
        <p:blipFill>
          <a:blip r:embed="rId3">
            <a:alphaModFix amt="47000"/>
          </a:blip>
          <a:srcRect t="30727" b="3072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7f58627c-b26c-4c3c-bab3-e52307502964?pitch-bytes=17876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78266" y="667821"/>
            <a:ext cx="3407954" cy="1489989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488583" y="2384587"/>
            <a:ext cx="822960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950"/>
              </a:lnSpc>
            </a:pPr>
            <a:r>
              <a:rPr lang="en-US" sz="4500" b="1" kern="0" spc="-24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Conclusion</a:t>
            </a:r>
            <a:endParaRPr lang="en-US" sz="45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0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567" y="475687"/>
            <a:ext cx="8229600" cy="335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640"/>
              </a:lnSpc>
            </a:pPr>
            <a:r>
              <a:rPr lang="en-US" sz="2400" b="1" kern="0" spc="-24" dirty="0">
                <a:solidFill>
                  <a:srgbClr val="3C48F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476567" y="900194"/>
            <a:ext cx="6400800" cy="2286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3000"/>
              </a:lnSpc>
              <a:buSzPct val="100000"/>
              <a:buChar char="•"/>
            </a:pPr>
            <a:r>
              <a:rPr lang="en-US" sz="15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Goal: 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 cooking app​</a:t>
            </a:r>
            <a:endParaRPr lang="en-US" sz="1200" dirty="0"/>
          </a:p>
          <a:p>
            <a:pPr marL="190500" indent="-190500" algn="l">
              <a:lnSpc>
                <a:spcPts val="3000"/>
              </a:lnSpc>
              <a:buSzPct val="100000"/>
              <a:buChar char="•"/>
            </a:pPr>
            <a:r>
              <a:rPr lang="en-US" sz="15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Key features: 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ingredient selection and recipe matching. ​</a:t>
            </a:r>
            <a:endParaRPr lang="en-US" sz="1200" dirty="0"/>
          </a:p>
          <a:p>
            <a:pPr marL="190500" indent="-190500" algn="l">
              <a:lnSpc>
                <a:spcPts val="3000"/>
              </a:lnSpc>
              <a:buSzPct val="100000"/>
              <a:buChar char="•"/>
            </a:pPr>
            <a:r>
              <a:rPr lang="en-US" sz="15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Flutter and Dart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​</a:t>
            </a:r>
            <a:endParaRPr lang="en-US" sz="1200" dirty="0"/>
          </a:p>
          <a:p>
            <a:pPr marL="190500" indent="-190500" algn="l">
              <a:lnSpc>
                <a:spcPts val="3000"/>
              </a:lnSpc>
              <a:buSzPct val="100000"/>
              <a:buChar char="•"/>
            </a:pPr>
            <a:r>
              <a:rPr lang="en-US" sz="15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Iterative development </a:t>
            </a: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principles, design, testing, and refinement.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​</a:t>
            </a:r>
            <a:endParaRPr lang="en-US" sz="1200" dirty="0"/>
          </a:p>
          <a:p>
            <a:pPr marL="190500" indent="-190500" algn="l">
              <a:lnSpc>
                <a:spcPts val="3000"/>
              </a:lnSpc>
              <a:buSzPct val="100000"/>
              <a:buChar char="•"/>
            </a:pPr>
            <a:r>
              <a:rPr lang="en-US" sz="15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Technical skills, learned about </a:t>
            </a: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teamwork 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and project management, and documentation.​</a:t>
            </a:r>
            <a:endParaRPr lang="en-US" sz="1200" dirty="0"/>
          </a:p>
        </p:txBody>
      </p:sp>
      <p:pic>
        <p:nvPicPr>
          <p:cNvPr id="5" name="Image 0" descr="https://pitch-assets-ccb95893-de3f-4266-973c-20049231b248.s3.eu-west-1.amazonaws.com/fac8ef09-12e6-401f-8716-d2a1d8c0095c?pitch-bytes=13434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49709" y="811040"/>
            <a:ext cx="2201740" cy="220174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068" y="1209997"/>
            <a:ext cx="822960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950"/>
              </a:lnSpc>
            </a:pPr>
            <a:r>
              <a:rPr lang="en-US" sz="4500" b="1" kern="0" spc="-24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Thank you </a:t>
            </a:r>
            <a:endParaRPr lang="en-US" sz="4500" dirty="0"/>
          </a:p>
        </p:txBody>
      </p:sp>
      <p:sp>
        <p:nvSpPr>
          <p:cNvPr id="4" name="Shape 1"/>
          <p:cNvSpPr/>
          <p:nvPr/>
        </p:nvSpPr>
        <p:spPr>
          <a:xfrm rot="16200000">
            <a:off x="4332654" y="4902618"/>
            <a:ext cx="475204" cy="0"/>
          </a:xfrm>
          <a:prstGeom prst="line">
            <a:avLst/>
          </a:prstGeom>
          <a:solidFill>
            <a:srgbClr val="F0F2F9">
              <a:alpha val="30000"/>
            </a:srgbClr>
          </a:solidFill>
          <a:ln w="10583">
            <a:solidFill>
              <a:srgbClr val="8C9AAA">
                <a:alpha val="3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US"/>
          </a:p>
        </p:txBody>
      </p:sp>
      <p:pic>
        <p:nvPicPr>
          <p:cNvPr id="5" name="Image 0" descr="https://pitch-assets-ccb95893-de3f-4266-973c-20049231b248.s3.eu-west-1.amazonaws.com/a6bf8079-889a-4fe6-b116-ad9a01240ea2?pitch-bytes=44653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43300" y="2099203"/>
            <a:ext cx="2057400" cy="20574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900564" y="1842797"/>
            <a:ext cx="1828800" cy="14858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170"/>
              </a:lnSpc>
            </a:pPr>
            <a:r>
              <a:rPr lang="en-US" sz="1000" b="1" kern="0" spc="96" dirty="0">
                <a:solidFill>
                  <a:srgbClr val="8C9AAA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QUESTIONS &amp; ANSWER</a:t>
            </a:r>
            <a:endParaRPr lang="en-US" sz="975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0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577219492769-b63a779fac28?crop=entropy&amp;cs=tinysrgb&amp;fit=max&amp;fm=jpg&amp;ixid=M3wyMTIyMnwwfDF8c2VhcmNofDl8fENPT0t8ZW58MHx8fHwxNjk0MDgxNjE1fDA&amp;ixlib=rb-4.0.3&amp;q=80&amp;w=1080"/>
          <p:cNvPicPr>
            <a:picLocks noChangeAspect="1"/>
          </p:cNvPicPr>
          <p:nvPr/>
        </p:nvPicPr>
        <p:blipFill>
          <a:blip r:embed="rId3">
            <a:alphaModFix amt="47000"/>
          </a:blip>
          <a:srcRect t="30727" b="3072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7f58627c-b26c-4c3c-bab3-e52307502964?pitch-bytes=17876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78266" y="667821"/>
            <a:ext cx="3407954" cy="1489989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488584" y="2384587"/>
            <a:ext cx="822960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950"/>
              </a:lnSpc>
            </a:pPr>
            <a:r>
              <a:rPr lang="en-US" sz="4500" b="1" kern="0" spc="-24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Live Demo</a:t>
            </a:r>
            <a:endParaRPr lang="en-US" sz="45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0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567" y="475687"/>
            <a:ext cx="8229600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300"/>
              </a:lnSpc>
            </a:pPr>
            <a:r>
              <a:rPr lang="en-US" sz="30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Agenda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476567" y="900194"/>
            <a:ext cx="8229600" cy="2743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3600"/>
              </a:lnSpc>
              <a:buSzPct val="100000"/>
              <a:buChar char="•"/>
            </a:pPr>
            <a:r>
              <a:rPr lang="en-US" sz="18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Introduction and feasibility study </a:t>
            </a:r>
            <a:endParaRPr lang="en-US" sz="1200" dirty="0"/>
          </a:p>
          <a:p>
            <a:pPr marL="190500" indent="-190500" algn="l">
              <a:lnSpc>
                <a:spcPts val="3600"/>
              </a:lnSpc>
              <a:buSzPct val="100000"/>
              <a:buChar char="•"/>
            </a:pPr>
            <a:r>
              <a:rPr lang="en-US" sz="18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Requirements and specifications </a:t>
            </a:r>
            <a:endParaRPr lang="en-US" sz="1200" dirty="0"/>
          </a:p>
          <a:p>
            <a:pPr marL="190500" indent="-190500" algn="l">
              <a:lnSpc>
                <a:spcPts val="3600"/>
              </a:lnSpc>
              <a:buSzPct val="100000"/>
              <a:buChar char="•"/>
            </a:pPr>
            <a:r>
              <a:rPr lang="en-US" sz="18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Implementation </a:t>
            </a:r>
            <a:endParaRPr lang="en-US" sz="1200" dirty="0"/>
          </a:p>
          <a:p>
            <a:pPr marL="190500" indent="-190500" algn="l">
              <a:lnSpc>
                <a:spcPts val="3600"/>
              </a:lnSpc>
              <a:buSzPct val="100000"/>
              <a:buChar char="•"/>
            </a:pPr>
            <a:r>
              <a:rPr lang="en-US" sz="18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Testing </a:t>
            </a:r>
            <a:endParaRPr lang="en-US" sz="1200" dirty="0"/>
          </a:p>
          <a:p>
            <a:pPr marL="190500" indent="-190500" algn="l">
              <a:lnSpc>
                <a:spcPts val="3600"/>
              </a:lnSpc>
              <a:buSzPct val="100000"/>
              <a:buChar char="•"/>
            </a:pPr>
            <a:r>
              <a:rPr lang="en-US" sz="18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Live Demo </a:t>
            </a:r>
            <a:endParaRPr lang="en-US" sz="1200" dirty="0"/>
          </a:p>
          <a:p>
            <a:pPr marL="190500" indent="-190500" algn="l">
              <a:lnSpc>
                <a:spcPts val="3600"/>
              </a:lnSpc>
              <a:buSzPct val="100000"/>
              <a:buChar char="•"/>
            </a:pPr>
            <a:r>
              <a:rPr lang="en-US" sz="18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Conclusion</a:t>
            </a:r>
            <a:endParaRPr lang="en-US" sz="12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0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577219492769-b63a779fac28?crop=entropy&amp;cs=tinysrgb&amp;fit=max&amp;fm=jpg&amp;ixid=M3wyMTIyMnwwfDF8c2VhcmNofDl8fENPT0t8ZW58MHx8fHwxNjk0MDgxNjE1fDA&amp;ixlib=rb-4.0.3&amp;q=80&amp;w=1080"/>
          <p:cNvPicPr>
            <a:picLocks noChangeAspect="1"/>
          </p:cNvPicPr>
          <p:nvPr/>
        </p:nvPicPr>
        <p:blipFill>
          <a:blip r:embed="rId3">
            <a:alphaModFix amt="47000"/>
          </a:blip>
          <a:srcRect t="30727" b="3072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7f58627c-b26c-4c3c-bab3-e52307502964?pitch-bytes=17876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78266" y="667821"/>
            <a:ext cx="3407954" cy="1489989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488584" y="2384587"/>
            <a:ext cx="8229600" cy="1257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950"/>
              </a:lnSpc>
            </a:pPr>
            <a:r>
              <a:rPr lang="en-US" sz="4500" b="1" kern="0" spc="-24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Introduction and Feasibility Study</a:t>
            </a:r>
            <a:endParaRPr lang="en-US" sz="45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0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621252179027-94459d278660?crop=entropy&amp;cs=tinysrgb&amp;fit=max&amp;fm=jpg&amp;ixid=M3wyMTIyMnwwfDF8c2VhcmNofDF8fHN0cmVzc3xlbnwwfHx8fDE2OTQwODM0NTR8MA&amp;ixlib=rb-4.0.3&amp;q=80&amp;w=1080"/>
          <p:cNvPicPr>
            <a:picLocks noChangeAspect="1"/>
          </p:cNvPicPr>
          <p:nvPr/>
        </p:nvPicPr>
        <p:blipFill>
          <a:blip r:embed="rId3">
            <a:alphaModFix amt="33000"/>
          </a:blip>
          <a:srcRect t="7813" b="78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0bfb6b30-d23a-48ff-b487-79e8e1c861b5?pitch-bytes=35413&amp;pitch-content-type=image%2Fsvg%2Bxml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148409" y="618174"/>
            <a:ext cx="2343150" cy="1009650"/>
          </a:xfrm>
          <a:prstGeom prst="rect">
            <a:avLst/>
          </a:prstGeom>
        </p:spPr>
      </p:pic>
      <p:pic>
        <p:nvPicPr>
          <p:cNvPr id="5" name="Image 2" descr="https://pitch-assets-ccb95893-de3f-4266-973c-20049231b248.s3.eu-west-1.amazonaws.com/78cd02c3-7623-4b73-a4e4-ee213937dd2d?pitch-bytes=5826&amp;pitch-content-type=image%2Fsvg%2Bxml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69862" y="4070947"/>
            <a:ext cx="742950" cy="4762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2625816" y="1549560"/>
            <a:ext cx="1832934" cy="1649966"/>
          </a:xfrm>
          <a:prstGeom prst="roundRect">
            <a:avLst>
              <a:gd name="adj" fmla="val -55419"/>
            </a:avLst>
          </a:prstGeom>
          <a:solidFill>
            <a:srgbClr val="FFFFFF"/>
          </a:solidFill>
          <a:ln/>
          <a:effectLst>
            <a:outerShdw blurRad="254000" dist="25400" dir="5400000" algn="bl" rotWithShape="0">
              <a:srgbClr val="000000">
                <a:alpha val="6000"/>
              </a:srgbClr>
            </a:outerShdw>
          </a:effectLst>
        </p:spPr>
        <p:txBody>
          <a:bodyPr wrap="square" lIns="101830" tIns="194788" rIns="101830" bIns="194788" rtlCol="0" anchor="ctr"/>
          <a:lstStyle/>
          <a:p>
            <a:pPr algn="ctr">
              <a:lnSpc>
                <a:spcPts val="2160"/>
              </a:lnSpc>
            </a:pPr>
            <a:r>
              <a:rPr lang="en-US" sz="1400" b="1" kern="0" spc="12" dirty="0">
                <a:solidFill>
                  <a:srgbClr val="2E2E2E"/>
                </a:solidFill>
              </a:rPr>
              <a:t>Limited time due to busy schedules.</a:t>
            </a:r>
            <a:endParaRPr lang="en-US" sz="1200" dirty="0"/>
          </a:p>
        </p:txBody>
      </p:sp>
      <p:sp>
        <p:nvSpPr>
          <p:cNvPr id="7" name="Text 1"/>
          <p:cNvSpPr/>
          <p:nvPr/>
        </p:nvSpPr>
        <p:spPr>
          <a:xfrm>
            <a:off x="4772094" y="1549560"/>
            <a:ext cx="1832934" cy="1649966"/>
          </a:xfrm>
          <a:prstGeom prst="roundRect">
            <a:avLst>
              <a:gd name="adj" fmla="val -55419"/>
            </a:avLst>
          </a:prstGeom>
          <a:solidFill>
            <a:srgbClr val="FFFFFF"/>
          </a:solidFill>
          <a:ln/>
          <a:effectLst>
            <a:outerShdw blurRad="254000" dist="25400" dir="5400000" algn="bl" rotWithShape="0">
              <a:srgbClr val="000000">
                <a:alpha val="6000"/>
              </a:srgbClr>
            </a:outerShdw>
          </a:effectLst>
        </p:spPr>
        <p:txBody>
          <a:bodyPr wrap="square" lIns="101830" tIns="194788" rIns="101830" bIns="194788" rtlCol="0" anchor="ctr"/>
          <a:lstStyle/>
          <a:p>
            <a:pPr algn="ctr">
              <a:lnSpc>
                <a:spcPts val="2160"/>
              </a:lnSpc>
            </a:pPr>
            <a:r>
              <a:rPr lang="en-US" sz="1400" b="1" kern="0" spc="12" dirty="0">
                <a:solidFill>
                  <a:srgbClr val="2E2E2E"/>
                </a:solidFill>
              </a:rPr>
              <a:t>Limited access to ingredients due to budget constraints or living arrangements.</a:t>
            </a:r>
            <a:endParaRPr lang="en-US" sz="1200" dirty="0"/>
          </a:p>
        </p:txBody>
      </p:sp>
      <p:sp>
        <p:nvSpPr>
          <p:cNvPr id="8" name="Text 2"/>
          <p:cNvSpPr/>
          <p:nvPr/>
        </p:nvSpPr>
        <p:spPr>
          <a:xfrm>
            <a:off x="6836076" y="1549560"/>
            <a:ext cx="1832934" cy="1649966"/>
          </a:xfrm>
          <a:prstGeom prst="roundRect">
            <a:avLst>
              <a:gd name="adj" fmla="val -55419"/>
            </a:avLst>
          </a:prstGeom>
          <a:solidFill>
            <a:srgbClr val="FFFFFF"/>
          </a:solidFill>
          <a:ln/>
          <a:effectLst>
            <a:outerShdw blurRad="254000" dist="25400" dir="5400000" algn="bl" rotWithShape="0">
              <a:srgbClr val="000000">
                <a:alpha val="6000"/>
              </a:srgbClr>
            </a:outerShdw>
          </a:effectLst>
        </p:spPr>
        <p:txBody>
          <a:bodyPr wrap="square" lIns="101830" tIns="194788" rIns="101830" bIns="194788" rtlCol="0" anchor="ctr"/>
          <a:lstStyle/>
          <a:p>
            <a:pPr algn="ctr">
              <a:lnSpc>
                <a:spcPts val="2160"/>
              </a:lnSpc>
            </a:pPr>
            <a:r>
              <a:rPr lang="en-US" sz="1400" b="1" kern="0" spc="12" dirty="0">
                <a:solidFill>
                  <a:srgbClr val="2E2E2E"/>
                </a:solidFill>
              </a:rPr>
              <a:t>Desire for delicious, healthy, and homemade food as part of a balanced lifestyle.</a:t>
            </a:r>
            <a:endParaRPr lang="en-US" sz="1200" dirty="0"/>
          </a:p>
        </p:txBody>
      </p:sp>
      <p:sp>
        <p:nvSpPr>
          <p:cNvPr id="9" name="Text 3"/>
          <p:cNvSpPr/>
          <p:nvPr/>
        </p:nvSpPr>
        <p:spPr>
          <a:xfrm>
            <a:off x="476356" y="1549560"/>
            <a:ext cx="1832934" cy="1649967"/>
          </a:xfrm>
          <a:prstGeom prst="roundRect">
            <a:avLst>
              <a:gd name="adj" fmla="val -55419"/>
            </a:avLst>
          </a:prstGeom>
          <a:solidFill>
            <a:srgbClr val="FFFFFF"/>
          </a:solidFill>
          <a:ln/>
          <a:effectLst>
            <a:outerShdw blurRad="254000" dist="25400" dir="5400000" algn="bl" rotWithShape="0">
              <a:srgbClr val="000000">
                <a:alpha val="6000"/>
              </a:srgbClr>
            </a:outerShdw>
          </a:effectLst>
        </p:spPr>
        <p:txBody>
          <a:bodyPr wrap="square" lIns="101830" tIns="194788" rIns="101830" bIns="194788" rtlCol="0" anchor="ctr"/>
          <a:lstStyle/>
          <a:p>
            <a:pPr algn="ctr">
              <a:lnSpc>
                <a:spcPts val="2160"/>
              </a:lnSpc>
            </a:pPr>
            <a:r>
              <a:rPr lang="en-US" sz="1400" b="1" kern="0" spc="12" dirty="0">
                <a:solidFill>
                  <a:srgbClr val="2E2E2E"/>
                </a:solidFill>
              </a:rPr>
              <a:t>Lack of knowledge and experience in meal preparation.</a:t>
            </a:r>
            <a:endParaRPr lang="en-US" sz="1200" dirty="0"/>
          </a:p>
        </p:txBody>
      </p:sp>
      <p:sp>
        <p:nvSpPr>
          <p:cNvPr id="10" name="Text 4"/>
          <p:cNvSpPr/>
          <p:nvPr/>
        </p:nvSpPr>
        <p:spPr>
          <a:xfrm>
            <a:off x="476679" y="619578"/>
            <a:ext cx="8229600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300"/>
              </a:lnSpc>
            </a:pPr>
            <a:r>
              <a:rPr lang="en-US" sz="3000" b="1" kern="0" spc="-24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Problem: Challenges in Student Cooking</a:t>
            </a:r>
            <a:endParaRPr lang="en-US" sz="24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0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567" y="1291540"/>
            <a:ext cx="6400800" cy="3215432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190500" indent="-190500" algn="l">
              <a:lnSpc>
                <a:spcPts val="2340"/>
              </a:lnSpc>
              <a:buSzPct val="100000"/>
              <a:buChar char="•"/>
            </a:pPr>
            <a:r>
              <a:rPr lang="en-US" sz="15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User-friendly</a:t>
            </a:r>
            <a:endParaRPr lang="en-US" sz="1200" dirty="0"/>
          </a:p>
          <a:p>
            <a:pPr marL="381000" lvl="1" indent="-190500" algn="l">
              <a:lnSpc>
                <a:spcPts val="2340"/>
              </a:lnSpc>
              <a:buSzPct val="100000"/>
              <a:buChar char="•"/>
            </a:pPr>
            <a:r>
              <a:rPr lang="en-US" sz="15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Input available ingredients. </a:t>
            </a:r>
            <a:endParaRPr lang="en-US" sz="1200" dirty="0"/>
          </a:p>
          <a:p>
            <a:pPr marL="381000" lvl="1" indent="-190500" algn="l">
              <a:lnSpc>
                <a:spcPts val="2340"/>
              </a:lnSpc>
              <a:buSzPct val="100000"/>
              <a:buChar char="•"/>
            </a:pPr>
            <a:r>
              <a:rPr lang="en-US" sz="15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Select preferred cuisines. </a:t>
            </a:r>
            <a:endParaRPr lang="en-US" sz="1200" dirty="0"/>
          </a:p>
          <a:p>
            <a:pPr marL="381000" lvl="1" indent="-190500" algn="l">
              <a:lnSpc>
                <a:spcPts val="2340"/>
              </a:lnSpc>
              <a:buSzPct val="100000"/>
              <a:buChar char="•"/>
            </a:pPr>
            <a:r>
              <a:rPr lang="en-US" sz="15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Receives 5 quick and easy recipes. </a:t>
            </a:r>
            <a:endParaRPr lang="en-US" sz="1200" dirty="0"/>
          </a:p>
          <a:p>
            <a:pPr algn="l">
              <a:lnSpc>
                <a:spcPts val="1920"/>
              </a:lnSpc>
            </a:pPr>
            <a:endParaRPr lang="en-US" sz="1200" dirty="0"/>
          </a:p>
          <a:p>
            <a:pPr marL="190500" indent="-190500" algn="l">
              <a:lnSpc>
                <a:spcPts val="2340"/>
              </a:lnSpc>
              <a:buSzPct val="100000"/>
              <a:buChar char="•"/>
            </a:pPr>
            <a:r>
              <a:rPr lang="en-US" sz="15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Recipes from </a:t>
            </a: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reliable sources 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and are </a:t>
            </a: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beginner-friendly.</a:t>
            </a:r>
            <a:endParaRPr lang="en-US" sz="1200" dirty="0"/>
          </a:p>
          <a:p>
            <a:pPr marL="190500" indent="-190500" algn="l">
              <a:lnSpc>
                <a:spcPts val="2340"/>
              </a:lnSpc>
              <a:buSzPct val="100000"/>
              <a:buChar char="•"/>
            </a:pPr>
            <a:r>
              <a:rPr lang="en-US" sz="15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Prioritizes recipes under 30 minutes with </a:t>
            </a: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minimal prep and cleanup.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endParaRPr lang="en-US" sz="1200" dirty="0"/>
          </a:p>
          <a:p>
            <a:pPr marL="190500" indent="-190500" algn="l">
              <a:lnSpc>
                <a:spcPts val="2340"/>
              </a:lnSpc>
              <a:buSzPct val="100000"/>
              <a:buChar char="•"/>
            </a:pPr>
            <a:r>
              <a:rPr lang="en-US" sz="15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Suggests recipes with </a:t>
            </a: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basic ingredients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and easy-to-find extras. </a:t>
            </a:r>
            <a:endParaRPr lang="en-US" sz="1200" dirty="0"/>
          </a:p>
          <a:p>
            <a:pPr marL="190500" indent="-190500" algn="l">
              <a:lnSpc>
                <a:spcPts val="2340"/>
              </a:lnSpc>
              <a:buSzPct val="100000"/>
              <a:buChar char="•"/>
            </a:pPr>
            <a:r>
              <a:rPr lang="en-US" sz="15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Flexibility for </a:t>
            </a: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ingredient substitution.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endParaRPr lang="en-US" sz="1200" dirty="0"/>
          </a:p>
          <a:p>
            <a:pPr marL="190500" indent="-190500" algn="l">
              <a:lnSpc>
                <a:spcPts val="2340"/>
              </a:lnSpc>
              <a:buSzPct val="100000"/>
              <a:buChar char="•"/>
            </a:pPr>
            <a:r>
              <a:rPr lang="en-US" sz="15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Additional features include </a:t>
            </a: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saving favorites, creating shopping lists, and social sharing.</a:t>
            </a:r>
            <a:endParaRPr lang="en-US" sz="1200" dirty="0"/>
          </a:p>
        </p:txBody>
      </p:sp>
      <p:sp>
        <p:nvSpPr>
          <p:cNvPr id="4" name="Text 1"/>
          <p:cNvSpPr/>
          <p:nvPr/>
        </p:nvSpPr>
        <p:spPr>
          <a:xfrm>
            <a:off x="476567" y="333556"/>
            <a:ext cx="5486400" cy="838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300"/>
              </a:lnSpc>
            </a:pPr>
            <a:r>
              <a:rPr lang="en-US" sz="30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SOLUTION : Differeat </a:t>
            </a:r>
            <a:endParaRPr lang="en-US" sz="3000" dirty="0"/>
          </a:p>
          <a:p>
            <a:pPr algn="l">
              <a:lnSpc>
                <a:spcPts val="3300"/>
              </a:lnSpc>
            </a:pPr>
            <a:r>
              <a:rPr lang="en-US" sz="24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Your Cooking Companion</a:t>
            </a:r>
            <a:endParaRPr lang="en-US" sz="3000" dirty="0"/>
          </a:p>
        </p:txBody>
      </p:sp>
      <p:pic>
        <p:nvPicPr>
          <p:cNvPr id="5" name="Image 0" descr="https://pitch-assets-ccb95893-de3f-4266-973c-20049231b248.s3.eu-west-1.amazonaws.com/8d303c63-5669-4bb1-b8e5-5174c4afae5d?pitch-bytes=99775&amp;pitch-content-type=image%2Fpng"/>
          <p:cNvPicPr>
            <a:picLocks noChangeAspect="1"/>
          </p:cNvPicPr>
          <p:nvPr/>
        </p:nvPicPr>
        <p:blipFill>
          <a:blip r:embed="rId3"/>
          <a:srcRect l="557" r="557"/>
          <a:stretch/>
        </p:blipFill>
        <p:spPr>
          <a:xfrm>
            <a:off x="6634315" y="0"/>
            <a:ext cx="2510438" cy="5141225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0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d2311f32-f3c6-4426-81fb-4ecedaa23090?pitch-bytes=290085&amp;pitch-content-type=image%2Fjpe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049872" y="2237274"/>
            <a:ext cx="3657600" cy="3352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640"/>
              </a:lnSpc>
            </a:pPr>
            <a:r>
              <a:rPr lang="en-US" sz="24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"Differeat"  Stands Out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75734" y="2300834"/>
            <a:ext cx="3657600" cy="3352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640"/>
              </a:lnSpc>
            </a:pPr>
            <a:r>
              <a:rPr lang="en-US" sz="24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Competitor Analysis</a:t>
            </a:r>
            <a:endParaRPr lang="en-US" sz="2400" dirty="0"/>
          </a:p>
        </p:txBody>
      </p:sp>
      <p:sp>
        <p:nvSpPr>
          <p:cNvPr id="6" name="Shape 2"/>
          <p:cNvSpPr/>
          <p:nvPr/>
        </p:nvSpPr>
        <p:spPr>
          <a:xfrm rot="16200000">
            <a:off x="2904725" y="2570343"/>
            <a:ext cx="3334864" cy="0"/>
          </a:xfrm>
          <a:prstGeom prst="line">
            <a:avLst/>
          </a:prstGeom>
          <a:solidFill>
            <a:srgbClr val="FFFFFF">
              <a:alpha val="30000"/>
            </a:srgbClr>
          </a:solidFill>
          <a:ln w="10583">
            <a:solidFill>
              <a:srgbClr val="8C9AAA">
                <a:alpha val="3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US"/>
          </a:p>
        </p:txBody>
      </p:sp>
      <p:pic>
        <p:nvPicPr>
          <p:cNvPr id="7" name="Image 1" descr="https://pitch-assets-ccb95893-de3f-4266-973c-20049231b248.s3.eu-west-1.amazonaws.com/f1768df5-9d57-42f1-bd60-95c91f7c72c1?pitch-bytes=86538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47620" y="634389"/>
            <a:ext cx="2935372" cy="1627062"/>
          </a:xfrm>
          <a:prstGeom prst="rect">
            <a:avLst/>
          </a:prstGeom>
        </p:spPr>
      </p:pic>
      <p:pic>
        <p:nvPicPr>
          <p:cNvPr id="8" name="Image 2" descr="https://pitch-assets-ccb95893-de3f-4266-973c-20049231b248.s3.eu-west-1.amazonaws.com/b1716308-82e3-40ab-9cb0-3b1c2ecd5ea0?pitch-bytes=17026&amp;pitch-content-type=image%2F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72498" y="887494"/>
            <a:ext cx="886031" cy="589333"/>
          </a:xfrm>
          <a:prstGeom prst="rect">
            <a:avLst/>
          </a:prstGeom>
        </p:spPr>
      </p:pic>
      <p:pic>
        <p:nvPicPr>
          <p:cNvPr id="9" name="Image 3" descr="https://pitch-assets-ccb95893-de3f-4266-973c-20049231b248.s3.eu-west-1.amazonaws.com/387b9410-9b46-48a1-a692-48302a9b13e0?pitch-bytes=7446&amp;pitch-content-type=image%2F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59229" y="224173"/>
            <a:ext cx="1176981" cy="664076"/>
          </a:xfrm>
          <a:prstGeom prst="rect">
            <a:avLst/>
          </a:prstGeom>
        </p:spPr>
      </p:pic>
      <p:sp>
        <p:nvSpPr>
          <p:cNvPr id="10" name="Text 3"/>
          <p:cNvSpPr/>
          <p:nvPr/>
        </p:nvSpPr>
        <p:spPr>
          <a:xfrm>
            <a:off x="1032403" y="2748532"/>
            <a:ext cx="1828800" cy="97532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AI Generative Models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Classic Cooking Websites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Social Media Influencers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Recipe Apps</a:t>
            </a:r>
            <a:endParaRPr lang="en-US" sz="1200" dirty="0"/>
          </a:p>
        </p:txBody>
      </p:sp>
      <p:pic>
        <p:nvPicPr>
          <p:cNvPr id="11" name="Image 4" descr="https://pitch-assets-ccb95893-de3f-4266-973c-20049231b248.s3.eu-west-1.amazonaws.com/d3dcb62d-9b29-43c3-83f4-c5b5904ff375?pitch-bytes=17876&amp;pitch-content-type=image%2F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945052" y="1049183"/>
            <a:ext cx="1828800" cy="799568"/>
          </a:xfrm>
          <a:prstGeom prst="rect">
            <a:avLst/>
          </a:prstGeom>
        </p:spPr>
      </p:pic>
      <p:sp>
        <p:nvSpPr>
          <p:cNvPr id="12" name="Text 4"/>
          <p:cNvSpPr/>
          <p:nvPr/>
        </p:nvSpPr>
        <p:spPr>
          <a:xfrm>
            <a:off x="5362452" y="2748532"/>
            <a:ext cx="3657600" cy="21944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Created by students, for students.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Budget-friendly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Easy-to-make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Flexible recipes.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Address time constraints and limited ingredients.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Simple user interface.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Future features: meal planning, grocery lists, and social sharing.</a:t>
            </a:r>
            <a:endParaRPr lang="en-US" sz="1200" dirty="0"/>
          </a:p>
        </p:txBody>
      </p:sp>
      <p:sp>
        <p:nvSpPr>
          <p:cNvPr id="13" name="Text 5"/>
          <p:cNvSpPr/>
          <p:nvPr/>
        </p:nvSpPr>
        <p:spPr>
          <a:xfrm>
            <a:off x="3002774" y="222009"/>
            <a:ext cx="3657600" cy="33526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Assesing  The Landscape</a:t>
            </a:r>
            <a:endParaRPr lang="en-US" sz="24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0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d2311f32-f3c6-4426-81fb-4ecedaa23090?pitch-bytes=290085&amp;pitch-content-type=image%2Fjpe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954532" y="902507"/>
            <a:ext cx="3657600" cy="3352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640"/>
              </a:lnSpc>
            </a:pPr>
            <a:r>
              <a:rPr lang="en-US" sz="24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Potential Further Features: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75733" y="902507"/>
            <a:ext cx="3657600" cy="3352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640"/>
              </a:lnSpc>
            </a:pPr>
            <a:r>
              <a:rPr lang="en-US" sz="24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Prototype Objectives:</a:t>
            </a:r>
            <a:endParaRPr lang="en-US" sz="2400" dirty="0"/>
          </a:p>
        </p:txBody>
      </p:sp>
      <p:sp>
        <p:nvSpPr>
          <p:cNvPr id="6" name="Shape 2"/>
          <p:cNvSpPr/>
          <p:nvPr/>
        </p:nvSpPr>
        <p:spPr>
          <a:xfrm rot="16200000">
            <a:off x="2904725" y="2570343"/>
            <a:ext cx="3334864" cy="0"/>
          </a:xfrm>
          <a:prstGeom prst="line">
            <a:avLst/>
          </a:prstGeom>
          <a:solidFill>
            <a:srgbClr val="FFFFFF">
              <a:alpha val="30000"/>
            </a:srgbClr>
          </a:solidFill>
          <a:ln w="10583">
            <a:solidFill>
              <a:srgbClr val="8C9AAA">
                <a:alpha val="3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905282" y="1381985"/>
            <a:ext cx="3657600" cy="2925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 Input: 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Input available ingredients through a user-friendly interface with a predefined ingredient list.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Recipe Matching: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Implement a matching algorithm for user-inputted ingredients.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Recipe Display: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Show the top 5 matching recipes with details.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Cuisine Selection: Enable users to choose cuisine preferences.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Basic User Management: 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Include user registration and login.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187661" y="1381985"/>
            <a:ext cx="3657600" cy="2925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Favourite Recipes: 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Users can save preferred recipes.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Search History: 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Access to previous searches.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Personalization: 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Dietary preferences for personalized recommendations.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Notifications: 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Alerts for new recipes and updates.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Nutritional Information: 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Display recipe nutritional details.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Shopping List: 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Generate shopping lists.</a:t>
            </a:r>
            <a:endParaRPr lang="en-US" sz="1200" dirty="0"/>
          </a:p>
          <a:p>
            <a:pPr marL="190500" indent="-190500" algn="l">
              <a:lnSpc>
                <a:spcPts val="192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Admin Management Section: </a:t>
            </a:r>
            <a:r>
              <a:rPr lang="en-US" sz="1200" b="0" kern="0" spc="12" dirty="0">
                <a:solidFill>
                  <a:srgbClr val="2E2E2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Administrative control over users, ingredients, and recipes.</a:t>
            </a:r>
            <a:endParaRPr lang="en-US" sz="1200" dirty="0"/>
          </a:p>
        </p:txBody>
      </p:sp>
      <p:sp>
        <p:nvSpPr>
          <p:cNvPr id="9" name="Text 5"/>
          <p:cNvSpPr/>
          <p:nvPr/>
        </p:nvSpPr>
        <p:spPr>
          <a:xfrm>
            <a:off x="3423861" y="245844"/>
            <a:ext cx="2743200" cy="33526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 b="1" kern="0" spc="-24" dirty="0">
                <a:solidFill>
                  <a:srgbClr val="1816D4">
                    <a:alpha val="84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Project Scope</a:t>
            </a:r>
            <a:endParaRPr lang="en-US" sz="24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0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577219492769-b63a779fac28?crop=entropy&amp;cs=tinysrgb&amp;fit=max&amp;fm=jpg&amp;ixid=M3wyMTIyMnwwfDF8c2VhcmNofDl8fENPT0t8ZW58MHx8fHwxNjk0MDgxNjE1fDA&amp;ixlib=rb-4.0.3&amp;q=80&amp;w=1080"/>
          <p:cNvPicPr>
            <a:picLocks noChangeAspect="1"/>
          </p:cNvPicPr>
          <p:nvPr/>
        </p:nvPicPr>
        <p:blipFill>
          <a:blip r:embed="rId3">
            <a:alphaModFix amt="47000"/>
          </a:blip>
          <a:srcRect t="30727" b="3072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7f58627c-b26c-4c3c-bab3-e52307502964?pitch-bytes=17876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78266" y="667821"/>
            <a:ext cx="3407954" cy="1489989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488584" y="2384587"/>
            <a:ext cx="8229600" cy="1257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950"/>
              </a:lnSpc>
            </a:pPr>
            <a:r>
              <a:rPr lang="en-US" sz="4500" b="1" kern="0" spc="-24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Requirements and Specifications</a:t>
            </a:r>
            <a:r>
              <a:rPr lang="en-US" sz="4500" b="0" kern="0" spc="-24" dirty="0">
                <a:solidFill>
                  <a:srgbClr val="3C48F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​</a:t>
            </a:r>
            <a:endParaRPr lang="en-US" sz="4500" dirty="0"/>
          </a:p>
          <a:p>
            <a:pPr algn="ctr">
              <a:lnSpc>
                <a:spcPts val="4950"/>
              </a:lnSpc>
            </a:pPr>
            <a:r>
              <a:rPr lang="en-US" sz="4500" b="0" kern="0" spc="-24" dirty="0">
                <a:solidFill>
                  <a:srgbClr val="3C48F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​</a:t>
            </a:r>
            <a:endParaRPr lang="en-US" sz="45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78240" y="475488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300">
                <a:solidFill>
                  <a:srgbClr val="2E2E2E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lang="en-US" b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1362</Words>
  <Application>Microsoft Office PowerPoint</Application>
  <PresentationFormat>On-screen Show (16:9)</PresentationFormat>
  <Paragraphs>310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DIFFEREAT</dc:title>
  <dc:subject>PptxGenJS Presentation</dc:subject>
  <dc:creator>Pitch Software GmbH</dc:creator>
  <cp:lastModifiedBy>Serra Nur Akmese</cp:lastModifiedBy>
  <cp:revision>2</cp:revision>
  <dcterms:created xsi:type="dcterms:W3CDTF">2023-09-07T12:55:19Z</dcterms:created>
  <dcterms:modified xsi:type="dcterms:W3CDTF">2023-09-07T12:59:48Z</dcterms:modified>
</cp:coreProperties>
</file>