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2" r:id="rId27"/>
    <p:sldId id="281" r:id="rId2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22" d="100"/>
          <a:sy n="122" d="100"/>
        </p:scale>
        <p:origin x="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541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95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3.sv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8cc52423-9793-4c90-b812-4c76d756ec56?pitch-bytes=290085&amp;pitch-content-type=image%2Fjpeg"/>
          <p:cNvPicPr>
            <a:picLocks noChangeAspect="1"/>
          </p:cNvPicPr>
          <p:nvPr/>
        </p:nvPicPr>
        <p:blipFill>
          <a:blip r:embed="rId3">
            <a:alphaModFix amt="57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alpha val="73000"/>
            </a:schemeClr>
          </a:solidFill>
        </p:spPr>
      </p:pic>
      <p:pic>
        <p:nvPicPr>
          <p:cNvPr id="4" name="Image 1" descr="https://pitch-assets-ccb95893-de3f-4266-973c-20049231b248.s3.eu-west-1.amazonaws.com/0bfb6b30-d23a-48ff-b487-79e8e1c861b5?pitch-bytes=35413&amp;pitch-content-type=image%2Fsvg%2Bxml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750277" y="47625"/>
            <a:ext cx="2343150" cy="100965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457200" y="2362546"/>
            <a:ext cx="82296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4950"/>
              </a:lnSpc>
            </a:pPr>
            <a:r>
              <a:rPr lang="en-US" sz="3600" b="1" kern="0" spc="-24" dirty="0">
                <a:solidFill>
                  <a:srgbClr val="2E2E2E"/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Software Engineering Project</a:t>
            </a:r>
            <a:endParaRPr lang="en-US" sz="3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6" name="Image 2" descr="https://pitch-assets-ccb95893-de3f-4266-973c-20049231b248.s3.eu-west-1.amazonaws.com/78cd02c3-7623-4b73-a4e4-ee213937dd2d?pitch-bytes=5826&amp;pitch-content-type=image%2Fsvg%2Bxml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52437" y="4048125"/>
            <a:ext cx="742950" cy="47625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3560024" y="3503540"/>
            <a:ext cx="2023952" cy="970907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1600" b="1" kern="0" spc="-24" dirty="0">
                <a:solidFill>
                  <a:schemeClr val="accent1">
                    <a:lumMod val="50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Serra Nur AKMESE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lnSpc>
                <a:spcPts val="2640"/>
              </a:lnSpc>
            </a:pPr>
            <a:r>
              <a:rPr lang="en-US" sz="1600" b="1" kern="0" spc="-24" dirty="0">
                <a:solidFill>
                  <a:schemeClr val="accent1">
                    <a:lumMod val="50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Arda BOZKURT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lnSpc>
                <a:spcPts val="2640"/>
              </a:lnSpc>
            </a:pPr>
            <a:r>
              <a:rPr lang="en-US" sz="1600" b="1" kern="0" spc="-24" dirty="0">
                <a:solidFill>
                  <a:schemeClr val="accent1">
                    <a:lumMod val="50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Steve FOFOU LONTCHI 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age 3" descr="https://pitch-assets-ccb95893-de3f-4266-973c-20049231b248.s3.eu-west-1.amazonaws.com/cd9ea815-9aeb-4f72-883d-90ccfa9af509?pitch-bytes=45153&amp;pitch-content-type=image%2F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535389" y="574305"/>
            <a:ext cx="2073223" cy="1528261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d2311f32-f3c6-4426-81fb-4ecedaa23090?pitch-bytes=290085&amp;pitch-content-type=image%2Fjpe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0bfb6b30-d23a-48ff-b487-79e8e1c861b5?pitch-bytes=35413&amp;pitch-content-type=image%2Fsvg%2Bxml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148409" y="618174"/>
            <a:ext cx="2343150" cy="1009650"/>
          </a:xfrm>
          <a:prstGeom prst="rect">
            <a:avLst/>
          </a:prstGeom>
        </p:spPr>
      </p:pic>
      <p:pic>
        <p:nvPicPr>
          <p:cNvPr id="5" name="Image 2" descr="https://pitch-assets-ccb95893-de3f-4266-973c-20049231b248.s3.eu-west-1.amazonaws.com/78cd02c3-7623-4b73-a4e4-ee213937dd2d?pitch-bytes=5826&amp;pitch-content-type=image%2Fsvg%2Bxml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69862" y="4070947"/>
            <a:ext cx="742950" cy="4762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2570201" y="700875"/>
            <a:ext cx="2001799" cy="4045372"/>
          </a:xfrm>
          <a:prstGeom prst="roundRect">
            <a:avLst>
              <a:gd name="adj" fmla="val -45679"/>
            </a:avLst>
          </a:prstGeom>
          <a:solidFill>
            <a:srgbClr val="FFFFFF"/>
          </a:solidFill>
          <a:ln/>
          <a:effectLst>
            <a:outerShdw blurRad="254000" dist="25400" dir="5400000" algn="bl" rotWithShape="0">
              <a:srgbClr val="000000">
                <a:alpha val="6000"/>
              </a:srgbClr>
            </a:outerShdw>
          </a:effectLst>
        </p:spPr>
        <p:txBody>
          <a:bodyPr wrap="square" lIns="111211" tIns="477579" rIns="111211" bIns="477579" rtlCol="0" anchor="ctr"/>
          <a:lstStyle/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Jason logs into "Differeat".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Uses the "Shopping List" feature.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Reviews, adds, and specifies ingredients.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Generates a shopping list.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Shops for ingredients and checks them off.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 1"/>
          <p:cNvSpPr/>
          <p:nvPr/>
        </p:nvSpPr>
        <p:spPr>
          <a:xfrm>
            <a:off x="4742738" y="700875"/>
            <a:ext cx="1957630" cy="4045372"/>
          </a:xfrm>
          <a:prstGeom prst="roundRect">
            <a:avLst>
              <a:gd name="adj" fmla="val -46710"/>
            </a:avLst>
          </a:prstGeom>
          <a:solidFill>
            <a:srgbClr val="FFFFFF"/>
          </a:solidFill>
          <a:ln/>
          <a:effectLst>
            <a:outerShdw blurRad="254000" dist="25400" dir="5400000" algn="bl" rotWithShape="0">
              <a:srgbClr val="000000">
                <a:alpha val="6000"/>
              </a:srgbClr>
            </a:outerShdw>
          </a:effectLst>
        </p:spPr>
        <p:txBody>
          <a:bodyPr wrap="square" lIns="108757" tIns="477579" rIns="108757" bIns="477579" rtlCol="0" anchor="ctr"/>
          <a:lstStyle/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Paolo, a cooking enthusiast, uses "Differeat".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Saves favorite recipes.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Manages notifications and preferences.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Accesses detailed nutritional info.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Enhances his cooking experience.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 2"/>
          <p:cNvSpPr/>
          <p:nvPr/>
        </p:nvSpPr>
        <p:spPr>
          <a:xfrm>
            <a:off x="6836076" y="700875"/>
            <a:ext cx="2057306" cy="4045372"/>
          </a:xfrm>
          <a:prstGeom prst="roundRect">
            <a:avLst>
              <a:gd name="adj" fmla="val -44446"/>
            </a:avLst>
          </a:prstGeom>
          <a:solidFill>
            <a:srgbClr val="FFFFFF"/>
          </a:solidFill>
          <a:ln/>
          <a:effectLst>
            <a:outerShdw blurRad="254000" dist="25400" dir="5400000" algn="bl" rotWithShape="0">
              <a:srgbClr val="000000">
                <a:alpha val="6000"/>
              </a:srgbClr>
            </a:outerShdw>
          </a:effectLst>
        </p:spPr>
        <p:txBody>
          <a:bodyPr wrap="square" lIns="114295" tIns="477579" rIns="114295" bIns="477579" rtlCol="0" anchor="ctr"/>
          <a:lstStyle/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Greta logs in and sets dietary preferences.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Searches for recipes with available ingredients.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Receives top 5 suitable recipes.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Prepares a meal meeting her dietary need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Text 3"/>
          <p:cNvSpPr/>
          <p:nvPr/>
        </p:nvSpPr>
        <p:spPr>
          <a:xfrm>
            <a:off x="269862" y="700875"/>
            <a:ext cx="2039428" cy="4045372"/>
          </a:xfrm>
          <a:prstGeom prst="roundRect">
            <a:avLst>
              <a:gd name="adj" fmla="val -44836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13302" tIns="477579" rIns="113302" bIns="477579" rtlCol="0" anchor="ctr"/>
          <a:lstStyle/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Maria installs the "Differeat".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Creates an account and logs in.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Inouts ingredients and cuisine preference.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Receive 5 recipe suggestions.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Selects a recipe and enjoys her meal.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</p:txBody>
      </p:sp>
      <p:sp>
        <p:nvSpPr>
          <p:cNvPr id="10" name="Text 4"/>
          <p:cNvSpPr/>
          <p:nvPr/>
        </p:nvSpPr>
        <p:spPr>
          <a:xfrm>
            <a:off x="476679" y="174655"/>
            <a:ext cx="8229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300"/>
              </a:lnSpc>
            </a:pP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Exploring User Scenarios</a:t>
            </a:r>
          </a:p>
        </p:txBody>
      </p:sp>
      <p:pic>
        <p:nvPicPr>
          <p:cNvPr id="11" name="Image 3" descr="https://pitch-assets-ccb95893-de3f-4266-973c-20049231b248.s3.eu-west-1.amazonaws.com/f28a4cfd-31f4-479a-922d-88a716faf37b?pitch-bytes=32929&amp;pitch-content-type=image%2F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47275" y="817397"/>
            <a:ext cx="1280936" cy="1145762"/>
          </a:xfrm>
          <a:prstGeom prst="rect">
            <a:avLst/>
          </a:prstGeom>
        </p:spPr>
      </p:pic>
      <p:pic>
        <p:nvPicPr>
          <p:cNvPr id="12" name="Image 4" descr="https://pitch-assets-ccb95893-de3f-4266-973c-20049231b248.s3.eu-west-1.amazonaws.com/c9b736fd-2282-4501-82e7-3fcbbb31d47d?pitch-bytes=77680&amp;pitch-content-type=image%2F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2866251" y="923337"/>
            <a:ext cx="1429759" cy="1097379"/>
          </a:xfrm>
          <a:prstGeom prst="rect">
            <a:avLst/>
          </a:prstGeom>
        </p:spPr>
      </p:pic>
      <p:pic>
        <p:nvPicPr>
          <p:cNvPr id="13" name="Image 5" descr="https://pitch-assets-ccb95893-de3f-4266-973c-20049231b248.s3.eu-west-1.amazonaws.com/29fca5f9-d3e3-4977-962f-f9eedc89a100?pitch-bytes=267035&amp;pitch-content-type=image%2F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012970" y="923110"/>
            <a:ext cx="1484887" cy="929955"/>
          </a:xfrm>
          <a:prstGeom prst="rect">
            <a:avLst/>
          </a:prstGeom>
        </p:spPr>
      </p:pic>
      <p:pic>
        <p:nvPicPr>
          <p:cNvPr id="14" name="Image 6" descr="https://pitch-assets-ccb95893-de3f-4266-973c-20049231b248.s3.eu-west-1.amazonaws.com/184db9dc-9229-457b-a577-36b3bd94dd26?pitch-bytes=72604&amp;pitch-content-type=image%2F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5340143" y="920682"/>
            <a:ext cx="765250" cy="912178"/>
          </a:xfrm>
          <a:prstGeom prst="rect">
            <a:avLst/>
          </a:prstGeom>
        </p:spPr>
      </p:pic>
      <p:sp>
        <p:nvSpPr>
          <p:cNvPr id="15" name="Text 5"/>
          <p:cNvSpPr/>
          <p:nvPr/>
        </p:nvSpPr>
        <p:spPr>
          <a:xfrm>
            <a:off x="341184" y="698711"/>
            <a:ext cx="2743200" cy="18286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9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Scenario 1: Maria's Dinner Adventure</a:t>
            </a:r>
            <a:endParaRPr lang="en-US" sz="900" dirty="0"/>
          </a:p>
        </p:txBody>
      </p:sp>
      <p:sp>
        <p:nvSpPr>
          <p:cNvPr id="16" name="Text 6"/>
          <p:cNvSpPr/>
          <p:nvPr/>
        </p:nvSpPr>
        <p:spPr>
          <a:xfrm>
            <a:off x="2716752" y="698711"/>
            <a:ext cx="1828800" cy="18286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9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Scenario 2: Jason's Meal Planning</a:t>
            </a:r>
            <a:endParaRPr lang="en-US" sz="900" dirty="0"/>
          </a:p>
        </p:txBody>
      </p:sp>
      <p:sp>
        <p:nvSpPr>
          <p:cNvPr id="17" name="Text 7"/>
          <p:cNvSpPr/>
          <p:nvPr/>
        </p:nvSpPr>
        <p:spPr>
          <a:xfrm>
            <a:off x="4742738" y="698711"/>
            <a:ext cx="2743200" cy="18286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9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Scenario 3: Paolo's Culinary Journey</a:t>
            </a:r>
            <a:endParaRPr lang="en-US" sz="900" dirty="0"/>
          </a:p>
        </p:txBody>
      </p:sp>
      <p:sp>
        <p:nvSpPr>
          <p:cNvPr id="18" name="Text 8"/>
          <p:cNvSpPr/>
          <p:nvPr/>
        </p:nvSpPr>
        <p:spPr>
          <a:xfrm>
            <a:off x="6832285" y="698711"/>
            <a:ext cx="2743200" cy="18286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9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Scenario 4: Greta's Dietary Exploration</a:t>
            </a:r>
            <a:endParaRPr lang="en-US" sz="9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itch-assets-ccb95893-de3f-4266-973c-20049231b248.s3.eu-west-1.amazonaws.com/d2311f32-f3c6-4426-81fb-4ecedaa23090?pitch-bytes=290085&amp;pitch-content-type=image%2Fjpeg">
            <a:extLst>
              <a:ext uri="{FF2B5EF4-FFF2-40B4-BE49-F238E27FC236}">
                <a16:creationId xmlns:a16="http://schemas.microsoft.com/office/drawing/2014/main" id="{D315B4DB-5033-10E1-826E-9BE2C91CEF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535092" y="358773"/>
            <a:ext cx="1988878" cy="425116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Use Cases</a:t>
            </a:r>
          </a:p>
        </p:txBody>
      </p:sp>
      <p:sp>
        <p:nvSpPr>
          <p:cNvPr id="4" name="Text 1"/>
          <p:cNvSpPr/>
          <p:nvPr/>
        </p:nvSpPr>
        <p:spPr>
          <a:xfrm>
            <a:off x="229954" y="1080073"/>
            <a:ext cx="2743200" cy="170681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920"/>
              </a:lnSpc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From the scenario 1, </a:t>
            </a:r>
            <a:endParaRPr lang="en-US" sz="1200" dirty="0"/>
          </a:p>
          <a:p>
            <a:pPr algn="l">
              <a:lnSpc>
                <a:spcPts val="1920"/>
              </a:lnSpc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retrieve these use cases: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Sign Up User 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Login  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Input Ingredients 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Select a cuisine 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Choose a Recipe</a:t>
            </a:r>
            <a:endParaRPr lang="en-US" sz="1200" dirty="0"/>
          </a:p>
        </p:txBody>
      </p:sp>
      <p:graphicFrame>
        <p:nvGraphicFramePr>
          <p:cNvPr id="1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434783" y="1083928"/>
          <a:ext cx="6600716" cy="3417490"/>
        </p:xfrm>
        <a:graphic>
          <a:graphicData uri="http://schemas.openxmlformats.org/drawingml/2006/table">
            <a:tbl>
              <a:tblPr/>
              <a:tblGrid>
                <a:gridCol w="2462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18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UC4 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9AAA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Select a cuisine   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9AAA">
                        <a:alpha val="5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8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Actors 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User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8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Entry Condition 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The user has already inputted ingredients 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6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Flow of Events 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1. User select none, one or more type of cuisine 2. User submits his selection to the application 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91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Exit Condition 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The application receives the user's inputted cuisine and filters matching recipes.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625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Exceptions 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If the user selects an invalid or non-existent cuisine, the application displays an error message and prompts the user to select a valid cuisine 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09AD6A-00F6-B023-6EDD-B2BF29472A1D}"/>
              </a:ext>
            </a:extLst>
          </p:cNvPr>
          <p:cNvSpPr txBox="1"/>
          <p:nvPr/>
        </p:nvSpPr>
        <p:spPr>
          <a:xfrm>
            <a:off x="4056612" y="4616380"/>
            <a:ext cx="47881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Example of use case 4: Select Cuisine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B818E2-E0A9-9966-6678-A6CC28D5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76250" y="199873"/>
            <a:ext cx="6310189" cy="425116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Key Functional Requirements 1/2</a:t>
            </a:r>
          </a:p>
        </p:txBody>
      </p:sp>
      <p:sp>
        <p:nvSpPr>
          <p:cNvPr id="4" name="Text 1"/>
          <p:cNvSpPr/>
          <p:nvPr/>
        </p:nvSpPr>
        <p:spPr>
          <a:xfrm>
            <a:off x="476250" y="746381"/>
            <a:ext cx="8229600" cy="36574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920"/>
              </a:lnSpc>
            </a:pPr>
            <a:r>
              <a:rPr lang="en-US" sz="1600" b="1" kern="0" spc="12" dirty="0">
                <a:solidFill>
                  <a:schemeClr val="accent1"/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The requirements implemented on the prototype:</a:t>
            </a:r>
            <a:endParaRPr lang="en-US" sz="1600" dirty="0">
              <a:solidFill>
                <a:schemeClr val="accent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S1 - User Input (R1 - R4)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R1: Users select ingredients from a predefined list.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R2: Matching algorithm pairs ingredients with recipes.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R3: Prioritize recipes with more matching ingredients.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R4: Consider user's cuisine preference.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S2-Recipe Matching: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R2 - The application should have a matching algorithm that takes the user-inputted ingredients and matches them with recipes in a database. 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R3 - The matching algorithm should prioritize recipes that have a higher number of matching ingredients. 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R4 - The matching algorithm should consider the cuisine preference selected by the user, if any. 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S3 - Recipe Display (R5, R6)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R5: Display the top 5 matching recipes.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R6: Show recipe name, ingredients, instructions, and cooking time.</a:t>
            </a:r>
            <a:endParaRPr lang="en-US" sz="1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1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046FC-6F24-9EC5-74AF-9D41DA203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76250" y="199873"/>
            <a:ext cx="6310189" cy="425116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Key Functional Requirements 2/2</a:t>
            </a:r>
          </a:p>
        </p:txBody>
      </p:sp>
      <p:sp>
        <p:nvSpPr>
          <p:cNvPr id="4" name="Text 1"/>
          <p:cNvSpPr/>
          <p:nvPr/>
        </p:nvSpPr>
        <p:spPr>
          <a:xfrm>
            <a:off x="476250" y="746381"/>
            <a:ext cx="8229600" cy="36574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920"/>
              </a:lnSpc>
            </a:pPr>
            <a:r>
              <a:rPr lang="en-US" sz="1600" b="1" kern="0" spc="12" dirty="0">
                <a:solidFill>
                  <a:schemeClr val="accent1"/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The requirements implemented on the prototype:</a:t>
            </a:r>
            <a:endParaRPr lang="en-US" sz="1600" dirty="0">
              <a:solidFill>
                <a:schemeClr val="accent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285750" indent="-285750">
              <a:buFont typeface="Wingdings,Sans-Serif" panose="05000000000000000000" pitchFamily="2" charset="2"/>
              <a:buChar char="§"/>
            </a:pP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S4 - Cuisine Selection (R7, R8)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742950" lvl="1" indent="-285750">
              <a:buFont typeface="Arial,Sans-Serif" panose="05000000000000000000" pitchFamily="2" charset="2"/>
              <a:buChar char="•"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R7: Allow users to choose specific cuisine.</a:t>
            </a:r>
          </a:p>
          <a:p>
            <a:pPr marL="742950" lvl="1" indent="-285750">
              <a:buFont typeface="Arial,Sans-Serif" panose="05000000000000000000" pitchFamily="2" charset="2"/>
              <a:buChar char="•"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R8: Maintain a cuisine-specific recipe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algn="just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S5 - Basic User Management:</a:t>
            </a:r>
            <a:r>
              <a:rPr lang="it-IT" sz="12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 </a:t>
            </a:r>
            <a:endParaRPr lang="it-IT" sz="12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800100" lvl="1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2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R9 -</a:t>
            </a:r>
            <a:r>
              <a:rPr lang="en-GB" sz="12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</a:t>
            </a:r>
            <a:r>
              <a:rPr lang="en-GB" sz="12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llow users to create a new account and login. </a:t>
            </a:r>
            <a:endParaRPr lang="it-IT" sz="1200" dirty="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800100" lvl="1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2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R10 -</a:t>
            </a:r>
            <a:r>
              <a:rPr lang="en-GB" sz="12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</a:t>
            </a:r>
            <a:r>
              <a:rPr lang="en-GB" sz="12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llow users to update their account information </a:t>
            </a:r>
            <a:r>
              <a:rPr lang="en-GB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 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893D96E-F5B3-3C4D-BAB6-4283C81C203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49785" y="128367"/>
            <a:ext cx="5644430" cy="425116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Non Functional Requirements</a:t>
            </a:r>
          </a:p>
        </p:txBody>
      </p:sp>
      <p:pic>
        <p:nvPicPr>
          <p:cNvPr id="4" name="Image 0" descr="https://pitch-assets-ccb95893-de3f-4266-973c-20049231b248.s3.eu-west-1.amazonaws.com/d741f578-92a1-456d-a428-42ef87c4d552?pitch-bytes=6704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95540" y="615977"/>
            <a:ext cx="354664" cy="35466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36226" y="673801"/>
            <a:ext cx="5454530" cy="41451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1920"/>
              </a:lnSpc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Usability: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Prioritizes user experience, efficiency, and user engagement.</a:t>
            </a:r>
            <a:endParaRPr lang="en-US" sz="1200" dirty="0"/>
          </a:p>
          <a:p>
            <a:pPr algn="just">
              <a:lnSpc>
                <a:spcPts val="1920"/>
              </a:lnSpc>
            </a:pPr>
            <a:endParaRPr lang="en-US" sz="1200" dirty="0"/>
          </a:p>
          <a:p>
            <a:pPr algn="just">
              <a:lnSpc>
                <a:spcPts val="1920"/>
              </a:lnSpc>
            </a:pPr>
            <a:endParaRPr lang="en-US" sz="1200" dirty="0"/>
          </a:p>
          <a:p>
            <a:pPr algn="just">
              <a:lnSpc>
                <a:spcPts val="1920"/>
              </a:lnSpc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Performance: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Emphasizes responsiveness, scalability, and efficient navigation.</a:t>
            </a:r>
            <a:endParaRPr lang="en-US" sz="1200" dirty="0"/>
          </a:p>
          <a:p>
            <a:pPr algn="just">
              <a:lnSpc>
                <a:spcPts val="1920"/>
              </a:lnSpc>
            </a:pPr>
            <a:endParaRPr lang="en-US" sz="1200" dirty="0"/>
          </a:p>
          <a:p>
            <a:pPr algn="just">
              <a:lnSpc>
                <a:spcPts val="1920"/>
              </a:lnSpc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Reliability: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Ensures high uptime, data integrity, and robust error handling.</a:t>
            </a:r>
            <a:endParaRPr lang="en-US" sz="1200" dirty="0"/>
          </a:p>
          <a:p>
            <a:pPr algn="just">
              <a:lnSpc>
                <a:spcPts val="1920"/>
              </a:lnSpc>
            </a:pPr>
            <a:endParaRPr lang="en-US" sz="1200" dirty="0"/>
          </a:p>
          <a:p>
            <a:pPr algn="just">
              <a:lnSpc>
                <a:spcPts val="1920"/>
              </a:lnSpc>
            </a:pPr>
            <a:endParaRPr lang="en-US" sz="1200" dirty="0"/>
          </a:p>
          <a:p>
            <a:pPr algn="just">
              <a:lnSpc>
                <a:spcPts val="1920"/>
              </a:lnSpc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Supportability: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Offers easy maintenance, bug tracking, and user support.</a:t>
            </a:r>
            <a:endParaRPr lang="en-US" sz="1200" dirty="0"/>
          </a:p>
          <a:p>
            <a:pPr algn="just">
              <a:lnSpc>
                <a:spcPts val="1920"/>
              </a:lnSpc>
            </a:pPr>
            <a:endParaRPr lang="en-US" sz="1200" dirty="0"/>
          </a:p>
          <a:p>
            <a:pPr algn="just">
              <a:lnSpc>
                <a:spcPts val="1920"/>
              </a:lnSpc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Implementation: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Focuses on technology, coding standards, and efficiency.</a:t>
            </a:r>
            <a:endParaRPr lang="en-US" sz="1200" dirty="0"/>
          </a:p>
          <a:p>
            <a:pPr algn="just">
              <a:lnSpc>
                <a:spcPts val="1920"/>
              </a:lnSpc>
            </a:pPr>
            <a:endParaRPr lang="en-US" sz="1200" dirty="0"/>
          </a:p>
          <a:p>
            <a:pPr algn="just">
              <a:lnSpc>
                <a:spcPts val="1920"/>
              </a:lnSpc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Security and Privacy: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Implements strong security measures and data protection.</a:t>
            </a:r>
            <a:endParaRPr lang="en-US" sz="1200" dirty="0"/>
          </a:p>
          <a:p>
            <a:pPr algn="just">
              <a:lnSpc>
                <a:spcPts val="1920"/>
              </a:lnSpc>
            </a:pPr>
            <a:endParaRPr lang="en-US" sz="1200" dirty="0"/>
          </a:p>
          <a:p>
            <a:pPr algn="just">
              <a:lnSpc>
                <a:spcPts val="1920"/>
              </a:lnSpc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Packaging: 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Ensures easy distribution, installation, and updates.</a:t>
            </a:r>
            <a:endParaRPr lang="en-US" sz="1200" dirty="0"/>
          </a:p>
          <a:p>
            <a:pPr algn="just">
              <a:lnSpc>
                <a:spcPts val="1920"/>
              </a:lnSpc>
            </a:pPr>
            <a:endParaRPr lang="en-US" sz="1200" dirty="0"/>
          </a:p>
          <a:p>
            <a:pPr algn="just">
              <a:lnSpc>
                <a:spcPts val="1920"/>
              </a:lnSpc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Interface: 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Provides an intuitive, accessible, and user-friendly design.</a:t>
            </a:r>
            <a:endParaRPr lang="en-US" sz="1200" dirty="0"/>
          </a:p>
        </p:txBody>
      </p:sp>
      <p:pic>
        <p:nvPicPr>
          <p:cNvPr id="6" name="Image 1" descr="https://pitch-assets-ccb95893-de3f-4266-973c-20049231b248.s3.eu-west-1.amazonaws.com/1bb44851-ae3c-4b6e-bffa-b68f4b40dc8f?pitch-bytes=8175&amp;pitch-content-type=image%2F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207457" y="1273725"/>
            <a:ext cx="340464" cy="340464"/>
          </a:xfrm>
          <a:prstGeom prst="rect">
            <a:avLst/>
          </a:prstGeom>
        </p:spPr>
      </p:pic>
      <p:pic>
        <p:nvPicPr>
          <p:cNvPr id="7" name="Image 2" descr="https://pitch-assets-ccb95893-de3f-4266-973c-20049231b248.s3.eu-west-1.amazonaws.com/1251f064-cdc4-41a1-a194-df94f5ca486b?pitch-bytes=7571&amp;pitch-content-type=image%2F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91567" y="1784320"/>
            <a:ext cx="358213" cy="358213"/>
          </a:xfrm>
          <a:prstGeom prst="rect">
            <a:avLst/>
          </a:prstGeom>
        </p:spPr>
      </p:pic>
      <p:pic>
        <p:nvPicPr>
          <p:cNvPr id="8" name="Image 3" descr="https://pitch-assets-ccb95893-de3f-4266-973c-20049231b248.s3.eu-west-1.amazonaws.com/cb78ce33-522e-4159-af38-5decbd309087?pitch-bytes=8135&amp;pitch-content-type=image%2F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191567" y="2388143"/>
            <a:ext cx="358213" cy="358213"/>
          </a:xfrm>
          <a:prstGeom prst="rect">
            <a:avLst/>
          </a:prstGeom>
        </p:spPr>
      </p:pic>
      <p:pic>
        <p:nvPicPr>
          <p:cNvPr id="9" name="Image 4" descr="https://pitch-assets-ccb95893-de3f-4266-973c-20049231b248.s3.eu-west-1.amazonaws.com/3fa74fc4-01e8-420b-b8db-4a24599987f9?pitch-bytes=8237&amp;pitch-content-type=image%2F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207457" y="2954270"/>
            <a:ext cx="308515" cy="308515"/>
          </a:xfrm>
          <a:prstGeom prst="rect">
            <a:avLst/>
          </a:prstGeom>
        </p:spPr>
      </p:pic>
      <p:pic>
        <p:nvPicPr>
          <p:cNvPr id="10" name="Image 5" descr="https://pitch-assets-ccb95893-de3f-4266-973c-20049231b248.s3.eu-west-1.amazonaws.com/925e822d-fcef-4db7-a9a3-31320d96f41b?pitch-bytes=4163&amp;pitch-content-type=image%2F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247182" y="4498414"/>
            <a:ext cx="196470" cy="337791"/>
          </a:xfrm>
          <a:prstGeom prst="rect">
            <a:avLst/>
          </a:prstGeom>
        </p:spPr>
      </p:pic>
      <p:pic>
        <p:nvPicPr>
          <p:cNvPr id="11" name="Image 6" descr="https://pitch-assets-ccb95893-de3f-4266-973c-20049231b248.s3.eu-west-1.amazonaws.com/0094f4c5-6713-4db5-9ba8-d1dba74a16bf?pitch-bytes=5939&amp;pitch-content-type=image%2F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247182" y="3537978"/>
            <a:ext cx="273016" cy="273016"/>
          </a:xfrm>
          <a:prstGeom prst="rect">
            <a:avLst/>
          </a:prstGeom>
        </p:spPr>
      </p:pic>
      <p:pic>
        <p:nvPicPr>
          <p:cNvPr id="12" name="Image 7" descr="https://pitch-assets-ccb95893-de3f-4266-973c-20049231b248.s3.eu-west-1.amazonaws.com/bae059ad-f981-4b5d-974e-bdb4947c7680?pitch-bytes=7577&amp;pitch-content-type=image%2Fpng"/>
          <p:cNvPicPr>
            <a:picLocks noChangeAspect="1"/>
          </p:cNvPicPr>
          <p:nvPr/>
        </p:nvPicPr>
        <p:blipFill>
          <a:blip r:embed="rId11"/>
          <a:srcRect t="7723" b="7723"/>
          <a:stretch/>
        </p:blipFill>
        <p:spPr>
          <a:xfrm>
            <a:off x="1131558" y="3980220"/>
            <a:ext cx="384414" cy="350616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3A686B-0441-1AE6-E617-9005304E7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76250" y="366686"/>
            <a:ext cx="8229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300"/>
              </a:lnSpc>
            </a:pP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Class Diagram</a:t>
            </a:r>
          </a:p>
        </p:txBody>
      </p:sp>
      <p:pic>
        <p:nvPicPr>
          <p:cNvPr id="4" name="Image 0" descr="https://pitch-assets-ccb95893-de3f-4266-973c-20049231b248.s3.eu-west-1.amazonaws.com/7ba88041-a8c9-4537-920f-01b39399241b?pitch-bytes=372278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15126" y="878418"/>
            <a:ext cx="6003753" cy="404934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97BF4-E01E-D938-3445-3DC016CD5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76250" y="334906"/>
            <a:ext cx="8229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300"/>
              </a:lnSpc>
            </a:pP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UML Architecture</a:t>
            </a:r>
          </a:p>
        </p:txBody>
      </p:sp>
      <p:pic>
        <p:nvPicPr>
          <p:cNvPr id="4" name="Image 0" descr="https://pitch-assets-ccb95893-de3f-4266-973c-20049231b248.s3.eu-west-1.amazonaws.com/7f7b13ea-354d-41cc-bfde-dc7941e67bce?pitch-bytes=95649&amp;pitch-content-type=image%2Fjpe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69937" y="720968"/>
            <a:ext cx="6126206" cy="4296695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D969FB-B8B5-3C81-60C2-30EB26721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76250" y="382576"/>
            <a:ext cx="8229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300"/>
              </a:lnSpc>
            </a:pP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Sequence Diagrams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0342B8-A6E9-1A9B-ACAD-DFA7FC8D1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818" y="824630"/>
            <a:ext cx="4704605" cy="42302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577219492769-b63a779fac28?crop=entropy&amp;cs=tinysrgb&amp;fit=max&amp;fm=jpg&amp;ixid=M3wyMTIyMnwwfDF8c2VhcmNofDl8fENPT0t8ZW58MHx8fHwxNjk0MDgxNjE1fDA&amp;ixlib=rb-4.0.3&amp;q=80&amp;w=1080"/>
          <p:cNvPicPr>
            <a:picLocks noChangeAspect="1"/>
          </p:cNvPicPr>
          <p:nvPr/>
        </p:nvPicPr>
        <p:blipFill>
          <a:blip r:embed="rId3">
            <a:alphaModFix amt="47000"/>
          </a:blip>
          <a:srcRect t="30727" b="307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7f58627c-b26c-4c3c-bab3-e52307502964?pitch-bytes=17876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78266" y="667821"/>
            <a:ext cx="3407954" cy="148998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488584" y="2384587"/>
            <a:ext cx="82296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950"/>
              </a:lnSpc>
            </a:pPr>
            <a:r>
              <a:rPr lang="en-US" sz="4500" b="1" kern="0" spc="-24" dirty="0">
                <a:solidFill>
                  <a:srgbClr val="FFFFFF"/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Implementation</a:t>
            </a:r>
            <a:r>
              <a:rPr lang="en-US" sz="4500" b="0" kern="0" spc="-24" dirty="0">
                <a:solidFill>
                  <a:srgbClr val="3C48F9"/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​</a:t>
            </a:r>
            <a:endParaRPr lang="en-US" sz="45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d2311f32-f3c6-4426-81fb-4ecedaa23090?pitch-bytes=290085&amp;pitch-content-type=image%2Fjpe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049872" y="2069644"/>
            <a:ext cx="3657600" cy="6705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2. Dart Programming Language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75733" y="2300834"/>
            <a:ext cx="3657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1. Flutter Framework</a:t>
            </a:r>
            <a:endParaRPr lang="en-US" sz="2400" dirty="0"/>
          </a:p>
        </p:txBody>
      </p:sp>
      <p:sp>
        <p:nvSpPr>
          <p:cNvPr id="6" name="Shape 2"/>
          <p:cNvSpPr/>
          <p:nvPr/>
        </p:nvSpPr>
        <p:spPr>
          <a:xfrm rot="16200000">
            <a:off x="3247737" y="3202438"/>
            <a:ext cx="2648839" cy="0"/>
          </a:xfrm>
          <a:prstGeom prst="line">
            <a:avLst/>
          </a:prstGeom>
          <a:solidFill>
            <a:srgbClr val="FFFFFF">
              <a:alpha val="30000"/>
            </a:srgbClr>
          </a:solidFill>
          <a:ln w="10583">
            <a:solidFill>
              <a:srgbClr val="8C9AAA">
                <a:alpha val="3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1024458" y="2859763"/>
            <a:ext cx="2743200" cy="121915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Single Codebase, Multiple Platforms 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Native Performance 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Wide Range of Widgets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Hot Reload 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UI Consistency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2176960" y="168677"/>
            <a:ext cx="4593822" cy="425116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Why Flutter Framework?</a:t>
            </a:r>
          </a:p>
        </p:txBody>
      </p:sp>
      <p:pic>
        <p:nvPicPr>
          <p:cNvPr id="9" name="Image 1" descr="https://pitch-assets-ccb95893-de3f-4266-973c-20049231b248.s3.eu-west-1.amazonaws.com/7d331e9c-385b-4482-9a1f-9aec909177f1?pitch-bytes=32958&amp;pitch-content-type=image%2Fpng"/>
          <p:cNvPicPr>
            <a:picLocks noChangeAspect="1"/>
          </p:cNvPicPr>
          <p:nvPr/>
        </p:nvPicPr>
        <p:blipFill>
          <a:blip r:embed="rId4">
            <a:alphaModFix amt="67000"/>
          </a:blip>
          <a:srcRect l="7173" r="2411"/>
          <a:stretch/>
        </p:blipFill>
        <p:spPr>
          <a:xfrm>
            <a:off x="3497895" y="751488"/>
            <a:ext cx="1951952" cy="12063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49847" y="2859763"/>
            <a:ext cx="3657600" cy="121915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Object-Oriented Approach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Strongly Typed for Safety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Async Programming with Ease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Expressive and Readable Code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Growing Community and Google Support</a:t>
            </a:r>
            <a:endParaRPr lang="en-US" sz="1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577219492769-b63a779fac28?crop=entropy&amp;cs=tinysrgb&amp;fit=max&amp;fm=jpg&amp;ixid=M3wyMTIyMnwwfDF8c2VhcmNofDl8fENPT0t8ZW58MHx8fHwxNjk0MDgxNjE1fDA&amp;ixlib=rb-4.0.3&amp;q=80&amp;w=1080"/>
          <p:cNvPicPr>
            <a:picLocks noChangeAspect="1"/>
          </p:cNvPicPr>
          <p:nvPr/>
        </p:nvPicPr>
        <p:blipFill>
          <a:blip r:embed="rId3">
            <a:alphaModFix amt="47000"/>
          </a:blip>
          <a:srcRect t="30727" b="307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7f58627c-b26c-4c3c-bab3-e52307502964?pitch-bytes=17876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30595" y="961787"/>
            <a:ext cx="3482131" cy="152242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648560" y="2813620"/>
            <a:ext cx="6608925" cy="642484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1" kern="0" spc="-24" dirty="0">
                <a:solidFill>
                  <a:srgbClr val="FFFFFF"/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"You are what you eat."</a:t>
            </a:r>
            <a:endParaRPr lang="en-US" sz="45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d2311f32-f3c6-4426-81fb-4ecedaa23090?pitch-bytes=290085&amp;pitch-content-type=image%2Fjpe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049872" y="902507"/>
            <a:ext cx="3657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Next Phase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75734" y="902507"/>
            <a:ext cx="3657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First Phase</a:t>
            </a:r>
            <a:endParaRPr lang="en-US" sz="2400" dirty="0"/>
          </a:p>
        </p:txBody>
      </p:sp>
      <p:sp>
        <p:nvSpPr>
          <p:cNvPr id="6" name="Shape 2"/>
          <p:cNvSpPr/>
          <p:nvPr/>
        </p:nvSpPr>
        <p:spPr>
          <a:xfrm rot="16200000">
            <a:off x="2904725" y="2570343"/>
            <a:ext cx="3334864" cy="0"/>
          </a:xfrm>
          <a:prstGeom prst="line">
            <a:avLst/>
          </a:prstGeom>
          <a:solidFill>
            <a:srgbClr val="FFFFFF">
              <a:alpha val="30000"/>
            </a:srgbClr>
          </a:solidFill>
          <a:ln w="10583">
            <a:solidFill>
              <a:srgbClr val="8C9AAA">
                <a:alpha val="3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183038" y="283422"/>
            <a:ext cx="8778238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300"/>
              </a:lnSpc>
            </a:pP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Iterative Development Approach for "</a:t>
            </a:r>
            <a:r>
              <a:rPr lang="en-US" sz="3000" b="1" kern="0" spc="-24" dirty="0" err="1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Differeat</a:t>
            </a: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"</a:t>
            </a:r>
          </a:p>
        </p:txBody>
      </p:sp>
      <p:sp>
        <p:nvSpPr>
          <p:cNvPr id="8" name="Text 4"/>
          <p:cNvSpPr/>
          <p:nvPr/>
        </p:nvSpPr>
        <p:spPr>
          <a:xfrm>
            <a:off x="917778" y="1348711"/>
            <a:ext cx="2994286" cy="3240582"/>
          </a:xfrm>
          <a:prstGeom prst="roundRect">
            <a:avLst>
              <a:gd name="adj" fmla="val -30538"/>
            </a:avLst>
          </a:prstGeom>
          <a:solidFill>
            <a:srgbClr val="8C9AAA">
              <a:alpha val="19000"/>
            </a:srgbClr>
          </a:solidFill>
          <a:ln w="21167">
            <a:solidFill>
              <a:srgbClr val="8C9AAA"/>
            </a:solidFill>
          </a:ln>
        </p:spPr>
        <p:txBody>
          <a:bodyPr wrap="square" lIns="166349" tIns="382569" rIns="166349" bIns="382569" rtlCol="0" anchor="ctr"/>
          <a:lstStyle/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</a:rPr>
              <a:t>Scope S1 - User Input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</a:rPr>
              <a:t>Scope S2 - Recipe Matching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</a:rPr>
              <a:t>Scope S3 - Recipe Display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</a:rPr>
              <a:t>Scope S4 - Cuisine Selection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</a:rPr>
              <a:t>Scope S6 - Favourite Recipes</a:t>
            </a:r>
            <a:r>
              <a:rPr lang="en-US" sz="1200" kern="0" spc="12" dirty="0">
                <a:solidFill>
                  <a:srgbClr val="3C48F9"/>
                </a:solidFill>
              </a:rPr>
              <a:t>​</a:t>
            </a:r>
            <a:endParaRPr lang="en-US" sz="1200" dirty="0"/>
          </a:p>
          <a:p>
            <a:pPr algn="l">
              <a:lnSpc>
                <a:spcPts val="1920"/>
              </a:lnSpc>
            </a:pPr>
            <a:r>
              <a:rPr lang="en-US" sz="1200" kern="0" spc="12" dirty="0">
                <a:solidFill>
                  <a:srgbClr val="3C48F9"/>
                </a:solidFill>
              </a:rPr>
              <a:t>​</a:t>
            </a:r>
            <a:endParaRPr lang="en-US" sz="1200" dirty="0"/>
          </a:p>
        </p:txBody>
      </p:sp>
      <p:sp>
        <p:nvSpPr>
          <p:cNvPr id="9" name="Shape 5"/>
          <p:cNvSpPr/>
          <p:nvPr/>
        </p:nvSpPr>
        <p:spPr>
          <a:xfrm>
            <a:off x="4048125" y="2571750"/>
            <a:ext cx="1398438" cy="0"/>
          </a:xfrm>
          <a:prstGeom prst="line">
            <a:avLst/>
          </a:prstGeom>
          <a:solidFill>
            <a:srgbClr val="FFFFFF"/>
          </a:solidFill>
          <a:ln w="21167">
            <a:solidFill>
              <a:srgbClr val="2E2E2E"/>
            </a:solidFill>
            <a:prstDash val="solid"/>
            <a:headEnd type="none"/>
            <a:tailEnd type="triangle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6"/>
          <p:cNvSpPr/>
          <p:nvPr/>
        </p:nvSpPr>
        <p:spPr>
          <a:xfrm>
            <a:off x="5676633" y="1348485"/>
            <a:ext cx="2994286" cy="3240808"/>
          </a:xfrm>
          <a:prstGeom prst="roundRect">
            <a:avLst>
              <a:gd name="adj" fmla="val -30538"/>
            </a:avLst>
          </a:prstGeom>
          <a:solidFill>
            <a:srgbClr val="8C9AAA">
              <a:alpha val="19000"/>
            </a:srgbClr>
          </a:solidFill>
          <a:ln w="21167">
            <a:solidFill>
              <a:srgbClr val="8C9AAA"/>
            </a:solidFill>
          </a:ln>
        </p:spPr>
        <p:txBody>
          <a:bodyPr wrap="square" lIns="166349" tIns="382595" rIns="166349" bIns="382595" rtlCol="0" anchor="ctr"/>
          <a:lstStyle/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</a:rPr>
              <a:t>Scope S5- Basic User Management​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</a:rPr>
              <a:t>Scope S8- Personalization​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</a:rPr>
              <a:t>Scope S10- Nutritional Information: ​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</a:rPr>
              <a:t>Scope S11 – Shopping List​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</a:rPr>
              <a:t>Scope S12-  Quantity Management</a:t>
            </a:r>
            <a:endParaRPr lang="en-US" sz="1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6250"/>
            <a:ext cx="4572000" cy="377949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2400"/>
              </a:lnSpc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1. App_state Class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1200" dirty="0"/>
          </a:p>
          <a:p>
            <a:pPr algn="l">
              <a:lnSpc>
                <a:spcPts val="2400"/>
              </a:lnSpc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2. Recipe_model Class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1200" dirty="0"/>
          </a:p>
          <a:p>
            <a:pPr algn="l">
              <a:lnSpc>
                <a:spcPts val="2400"/>
              </a:lnSpc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3. Recipe_Manager Class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1200" dirty="0"/>
          </a:p>
          <a:p>
            <a:pPr algn="l">
              <a:lnSpc>
                <a:spcPts val="2400"/>
              </a:lnSpc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4. Favorite_Manager Class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1200" dirty="0"/>
          </a:p>
          <a:p>
            <a:pPr algn="l">
              <a:lnSpc>
                <a:spcPts val="2400"/>
              </a:lnSpc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5. Screens Classes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1200" dirty="0"/>
          </a:p>
          <a:p>
            <a:pPr marL="190500" indent="-190500" algn="l">
              <a:lnSpc>
                <a:spcPts val="2400"/>
              </a:lnSpc>
              <a:buSzPct val="100000"/>
              <a:buChar char="•"/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Search: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Find recipes by ingredients and cuisine.​</a:t>
            </a:r>
            <a:endParaRPr lang="en-US" sz="1200" dirty="0"/>
          </a:p>
          <a:p>
            <a:pPr marL="190500" indent="-190500" algn="l">
              <a:lnSpc>
                <a:spcPts val="2400"/>
              </a:lnSpc>
              <a:buSzPct val="100000"/>
              <a:buChar char="•"/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Recipe: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Display detailed recipe information.​</a:t>
            </a:r>
            <a:endParaRPr lang="en-US" sz="1200" dirty="0"/>
          </a:p>
          <a:p>
            <a:pPr marL="190500" indent="-190500" algn="l">
              <a:lnSpc>
                <a:spcPts val="2400"/>
              </a:lnSpc>
              <a:buSzPct val="100000"/>
              <a:buChar char="•"/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Home: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Main application screen with navigation.​</a:t>
            </a:r>
            <a:endParaRPr lang="en-US" sz="1200" dirty="0"/>
          </a:p>
          <a:p>
            <a:pPr marL="190500" indent="-190500" algn="l">
              <a:lnSpc>
                <a:spcPts val="2400"/>
              </a:lnSpc>
              <a:buSzPct val="100000"/>
              <a:buChar char="•"/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Favorite: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Display favorite recipes.​</a:t>
            </a:r>
            <a:endParaRPr lang="en-US" sz="1200" dirty="0"/>
          </a:p>
          <a:p>
            <a:pPr algn="l">
              <a:lnSpc>
                <a:spcPts val="2400"/>
              </a:lnSpc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6. Main Class</a:t>
            </a:r>
            <a:endParaRPr lang="en-US" sz="1200" dirty="0"/>
          </a:p>
        </p:txBody>
      </p:sp>
      <p:sp>
        <p:nvSpPr>
          <p:cNvPr id="4" name="Text 1"/>
          <p:cNvSpPr/>
          <p:nvPr/>
        </p:nvSpPr>
        <p:spPr>
          <a:xfrm>
            <a:off x="476104" y="-143463"/>
            <a:ext cx="5322483" cy="1756891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endParaRPr lang="en-US" sz="2400" dirty="0"/>
          </a:p>
          <a:p>
            <a:pPr algn="l">
              <a:lnSpc>
                <a:spcPts val="2640"/>
              </a:lnSpc>
            </a:pPr>
            <a:endParaRPr lang="en-US" sz="2400" dirty="0"/>
          </a:p>
          <a:p>
            <a:pPr>
              <a:lnSpc>
                <a:spcPts val="3300"/>
              </a:lnSpc>
            </a:pP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Code Structure of "</a:t>
            </a:r>
            <a:r>
              <a:rPr lang="en-US" sz="3000" b="1" kern="0" spc="-24" dirty="0" err="1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Differeat</a:t>
            </a: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"</a:t>
            </a:r>
          </a:p>
          <a:p>
            <a:pPr algn="l">
              <a:lnSpc>
                <a:spcPts val="2640"/>
              </a:lnSpc>
            </a:pPr>
            <a:endParaRPr lang="en-US" sz="2400" dirty="0"/>
          </a:p>
          <a:p>
            <a:pPr algn="l">
              <a:lnSpc>
                <a:spcPts val="2640"/>
              </a:lnSpc>
            </a:pPr>
            <a:endParaRPr lang="en-US" sz="2400" dirty="0"/>
          </a:p>
        </p:txBody>
      </p:sp>
      <p:pic>
        <p:nvPicPr>
          <p:cNvPr id="5" name="Image 0" descr="https://images.unsplash.com/photo-1584949091598-c31daaaa4aa9?crop=entropy&amp;cs=tinysrgb&amp;fit=max&amp;fm=jpg&amp;ixid=M3wyMTIyMnwwfDF8c2VhcmNofDl8fGNvZGUlMjB8ZW58MHx8fHwxNjk0MDg4Nzg2fDA&amp;ixlib=rb-4.0.3&amp;q=80&amp;w=1080"/>
          <p:cNvPicPr>
            <a:picLocks noChangeAspect="1"/>
          </p:cNvPicPr>
          <p:nvPr/>
        </p:nvPicPr>
        <p:blipFill>
          <a:blip r:embed="rId3">
            <a:alphaModFix amt="60000"/>
          </a:blip>
          <a:srcRect l="30541" r="30541"/>
          <a:stretch/>
        </p:blipFill>
        <p:spPr>
          <a:xfrm>
            <a:off x="6056012" y="-143011"/>
            <a:ext cx="3086100" cy="5286511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577219492769-b63a779fac28?crop=entropy&amp;cs=tinysrgb&amp;fit=max&amp;fm=jpg&amp;ixid=M3wyMTIyMnwwfDF8c2VhcmNofDl8fENPT0t8ZW58MHx8fHwxNjk0MDgxNjE1fDA&amp;ixlib=rb-4.0.3&amp;q=80&amp;w=1080"/>
          <p:cNvPicPr>
            <a:picLocks noChangeAspect="1"/>
          </p:cNvPicPr>
          <p:nvPr/>
        </p:nvPicPr>
        <p:blipFill>
          <a:blip r:embed="rId3">
            <a:alphaModFix amt="47000"/>
          </a:blip>
          <a:srcRect t="30727" b="307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7f58627c-b26c-4c3c-bab3-e52307502964?pitch-bytes=17876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78266" y="667821"/>
            <a:ext cx="3407954" cy="148998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488584" y="2571750"/>
            <a:ext cx="82296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950"/>
              </a:lnSpc>
            </a:pPr>
            <a:r>
              <a:rPr lang="en-US" sz="4500" b="1" kern="0" spc="-24" dirty="0">
                <a:solidFill>
                  <a:srgbClr val="FFFFFF"/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Testing</a:t>
            </a:r>
            <a:endParaRPr lang="en-US" sz="45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d2311f32-f3c6-4426-81fb-4ecedaa23090?pitch-bytes=290085&amp;pitch-content-type=image%2Fjpe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4634" y="902507"/>
            <a:ext cx="3657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1. FAIL</a:t>
            </a:r>
            <a:endParaRPr lang="en-US" sz="2400" dirty="0"/>
          </a:p>
        </p:txBody>
      </p:sp>
      <p:sp>
        <p:nvSpPr>
          <p:cNvPr id="5" name="Shape 1"/>
          <p:cNvSpPr/>
          <p:nvPr/>
        </p:nvSpPr>
        <p:spPr>
          <a:xfrm rot="16200000">
            <a:off x="2904725" y="2570343"/>
            <a:ext cx="3334864" cy="0"/>
          </a:xfrm>
          <a:prstGeom prst="line">
            <a:avLst/>
          </a:prstGeom>
          <a:solidFill>
            <a:srgbClr val="FFFFFF">
              <a:alpha val="30000"/>
            </a:srgbClr>
          </a:solidFill>
          <a:ln w="10583">
            <a:solidFill>
              <a:srgbClr val="8C9AAA">
                <a:alpha val="3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2"/>
          <p:cNvSpPr/>
          <p:nvPr/>
        </p:nvSpPr>
        <p:spPr>
          <a:xfrm>
            <a:off x="476250" y="1358150"/>
            <a:ext cx="3975571" cy="29577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​</a:t>
            </a:r>
            <a:r>
              <a:rPr lang="en-US" sz="1200" b="1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-120"/>
              </a:rPr>
              <a:t>Sign Up User (UC1)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​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-120"/>
              </a:rPr>
              <a:t>Result: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 Fail​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-120"/>
              </a:rPr>
              <a:t>Observation: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 User registration not implemented.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lnSpc>
                <a:spcPts val="1920"/>
              </a:lnSpc>
            </a:pP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-120"/>
              </a:rPr>
              <a:t>Login (UC2)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​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-120"/>
              </a:rPr>
              <a:t>Result: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 Fail​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-120"/>
              </a:rPr>
              <a:t>Observation: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 User login not implemented.​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lnSpc>
                <a:spcPts val="1920"/>
              </a:lnSpc>
            </a:pP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-120"/>
              </a:rPr>
              <a:t>Basic User Management (UC1, UC2, R9, R10 - S5)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​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-120"/>
              </a:rPr>
              <a:t>Result: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 Fail​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-120"/>
              </a:rPr>
              <a:t>Observation: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 User registration, login, and account update not functioning.​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3228651" y="229954"/>
            <a:ext cx="2686698" cy="756617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Testing Cases</a:t>
            </a:r>
          </a:p>
          <a:p>
            <a:pPr algn="l">
              <a:lnSpc>
                <a:spcPts val="2640"/>
              </a:lnSpc>
            </a:pP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5410122" y="1358150"/>
            <a:ext cx="3657600" cy="32936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r>
              <a:rPr lang="en-US" sz="1200" b="1" kern="0" spc="12" dirty="0">
                <a:solidFill>
                  <a:srgbClr val="2E2E2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Cuisine Selection (UC4, R7, R8 - S4)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Result: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Pass​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Observation: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Users can select cuisines and view corresponding recipes.​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Choose a Recipe (UC5, R5, R6 - S3)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Result: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Pass​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Observation: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Recipe details are displayed accurately.​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Input Ingredients and Recipe Matching (UC3, R1 - S1, R2, R3, R4 - S2)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Result: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Pass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Observation: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Ingredient input and recipe matching function properly.</a:t>
            </a:r>
            <a:endParaRPr lang="en-US" sz="1200" dirty="0"/>
          </a:p>
        </p:txBody>
      </p:sp>
      <p:sp>
        <p:nvSpPr>
          <p:cNvPr id="9" name="Text 5"/>
          <p:cNvSpPr/>
          <p:nvPr/>
        </p:nvSpPr>
        <p:spPr>
          <a:xfrm>
            <a:off x="5210979" y="899895"/>
            <a:ext cx="3657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2. PASS</a:t>
            </a:r>
            <a:endParaRPr lang="en-US" sz="2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577219492769-b63a779fac28?crop=entropy&amp;cs=tinysrgb&amp;fit=max&amp;fm=jpg&amp;ixid=M3wyMTIyMnwwfDF8c2VhcmNofDl8fENPT0t8ZW58MHx8fHwxNjk0MDgxNjE1fDA&amp;ixlib=rb-4.0.3&amp;q=80&amp;w=1080"/>
          <p:cNvPicPr>
            <a:picLocks noChangeAspect="1"/>
          </p:cNvPicPr>
          <p:nvPr/>
        </p:nvPicPr>
        <p:blipFill>
          <a:blip r:embed="rId3">
            <a:alphaModFix amt="47000"/>
          </a:blip>
          <a:srcRect t="30727" b="307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7f58627c-b26c-4c3c-bab3-e52307502964?pitch-bytes=17876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78266" y="667821"/>
            <a:ext cx="3407954" cy="148998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488583" y="2384587"/>
            <a:ext cx="82296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950"/>
              </a:lnSpc>
            </a:pPr>
            <a:r>
              <a:rPr lang="en-US" sz="4500" b="1" kern="0" spc="-24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Conclusion</a:t>
            </a:r>
            <a:endParaRPr lang="en-US" sz="45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567" y="475687"/>
            <a:ext cx="8229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300"/>
              </a:lnSpc>
            </a:pP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Conclusion</a:t>
            </a:r>
          </a:p>
        </p:txBody>
      </p:sp>
      <p:sp>
        <p:nvSpPr>
          <p:cNvPr id="4" name="Text 1"/>
          <p:cNvSpPr/>
          <p:nvPr/>
        </p:nvSpPr>
        <p:spPr>
          <a:xfrm>
            <a:off x="476567" y="900194"/>
            <a:ext cx="6400800" cy="2286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3000"/>
              </a:lnSpc>
              <a:buSzPct val="100000"/>
              <a:buChar char="•"/>
            </a:pPr>
            <a:r>
              <a:rPr lang="en-US" sz="16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Goal: </a:t>
            </a:r>
            <a:r>
              <a:rPr lang="en-US" sz="16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 cooking app​</a:t>
            </a:r>
            <a:endParaRPr lang="en-US" sz="1600" dirty="0"/>
          </a:p>
          <a:p>
            <a:pPr marL="190500" indent="-190500" algn="l">
              <a:lnSpc>
                <a:spcPts val="3000"/>
              </a:lnSpc>
              <a:buSzPct val="100000"/>
              <a:buChar char="•"/>
            </a:pPr>
            <a:r>
              <a:rPr lang="en-US" sz="16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 features: </a:t>
            </a:r>
            <a:r>
              <a:rPr lang="en-US" sz="16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ingredient selection and recipe matching. ​</a:t>
            </a:r>
            <a:endParaRPr lang="en-US" sz="1600" dirty="0"/>
          </a:p>
          <a:p>
            <a:pPr marL="190500" indent="-190500" algn="l">
              <a:lnSpc>
                <a:spcPts val="3000"/>
              </a:lnSpc>
              <a:buSzPct val="100000"/>
              <a:buChar char="•"/>
            </a:pPr>
            <a:r>
              <a:rPr lang="en-US" sz="16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Flutter and Dart</a:t>
            </a:r>
            <a:r>
              <a:rPr lang="en-US" sz="16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​</a:t>
            </a:r>
            <a:endParaRPr lang="en-US" sz="1600" dirty="0"/>
          </a:p>
          <a:p>
            <a:pPr marL="190500" indent="-190500" algn="l">
              <a:lnSpc>
                <a:spcPts val="3000"/>
              </a:lnSpc>
              <a:buSzPct val="100000"/>
              <a:buChar char="•"/>
            </a:pPr>
            <a:r>
              <a:rPr lang="en-US" sz="16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Iterative development </a:t>
            </a:r>
            <a:r>
              <a:rPr lang="en-US" sz="16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principles, design, testing, and refinement.</a:t>
            </a:r>
            <a:r>
              <a:rPr lang="en-US" sz="16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​</a:t>
            </a:r>
            <a:endParaRPr lang="en-US" sz="1600" dirty="0"/>
          </a:p>
          <a:p>
            <a:pPr marL="190500" indent="-190500" algn="l">
              <a:lnSpc>
                <a:spcPts val="3000"/>
              </a:lnSpc>
              <a:buSzPct val="100000"/>
              <a:buChar char="•"/>
            </a:pPr>
            <a:r>
              <a:rPr lang="en-US" sz="16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Technical skills, learned about </a:t>
            </a:r>
            <a:r>
              <a:rPr lang="en-US" sz="16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teamwork </a:t>
            </a:r>
            <a:r>
              <a:rPr lang="en-US" sz="16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and project management, and documentation.​</a:t>
            </a:r>
            <a:endParaRPr lang="en-US" sz="1600" dirty="0"/>
          </a:p>
        </p:txBody>
      </p:sp>
      <p:pic>
        <p:nvPicPr>
          <p:cNvPr id="5" name="Image 0" descr="https://pitch-assets-ccb95893-de3f-4266-973c-20049231b248.s3.eu-west-1.amazonaws.com/fac8ef09-12e6-401f-8716-d2a1d8c0095c?pitch-bytes=13434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49709" y="811040"/>
            <a:ext cx="2201740" cy="220174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577219492769-b63a779fac28?crop=entropy&amp;cs=tinysrgb&amp;fit=max&amp;fm=jpg&amp;ixid=M3wyMTIyMnwwfDF8c2VhcmNofDl8fENPT0t8ZW58MHx8fHwxNjk0MDgxNjE1fDA&amp;ixlib=rb-4.0.3&amp;q=80&amp;w=1080"/>
          <p:cNvPicPr>
            <a:picLocks noChangeAspect="1"/>
          </p:cNvPicPr>
          <p:nvPr/>
        </p:nvPicPr>
        <p:blipFill>
          <a:blip r:embed="rId3">
            <a:alphaModFix amt="47000"/>
          </a:blip>
          <a:srcRect t="30727" b="307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7f58627c-b26c-4c3c-bab3-e52307502964?pitch-bytes=17876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78266" y="667821"/>
            <a:ext cx="3407954" cy="148998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488584" y="2384587"/>
            <a:ext cx="82296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950"/>
              </a:lnSpc>
            </a:pPr>
            <a:r>
              <a:rPr lang="en-US" sz="4500" b="1" kern="0" spc="-24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Live Demo</a:t>
            </a:r>
            <a:endParaRPr lang="en-US" sz="45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068" y="1209997"/>
            <a:ext cx="82296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950"/>
              </a:lnSpc>
            </a:pPr>
            <a:r>
              <a:rPr lang="en-US" sz="4500" b="1" kern="0" spc="-24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Thank you </a:t>
            </a:r>
            <a:endParaRPr lang="en-US" sz="4500" dirty="0"/>
          </a:p>
        </p:txBody>
      </p:sp>
      <p:sp>
        <p:nvSpPr>
          <p:cNvPr id="4" name="Shape 1"/>
          <p:cNvSpPr/>
          <p:nvPr/>
        </p:nvSpPr>
        <p:spPr>
          <a:xfrm rot="16200000">
            <a:off x="4332654" y="4902618"/>
            <a:ext cx="475204" cy="0"/>
          </a:xfrm>
          <a:prstGeom prst="line">
            <a:avLst/>
          </a:prstGeom>
          <a:solidFill>
            <a:srgbClr val="F0F2F9">
              <a:alpha val="30000"/>
            </a:srgbClr>
          </a:solidFill>
          <a:ln w="10583">
            <a:solidFill>
              <a:srgbClr val="8C9AAA">
                <a:alpha val="3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US"/>
          </a:p>
        </p:txBody>
      </p:sp>
      <p:pic>
        <p:nvPicPr>
          <p:cNvPr id="5" name="Image 0" descr="https://pitch-assets-ccb95893-de3f-4266-973c-20049231b248.s3.eu-west-1.amazonaws.com/a6bf8079-889a-4fe6-b116-ad9a01240ea2?pitch-bytes=44653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43300" y="2099203"/>
            <a:ext cx="2057400" cy="20574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900564" y="1842797"/>
            <a:ext cx="1828800" cy="14858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170"/>
              </a:lnSpc>
            </a:pPr>
            <a:r>
              <a:rPr lang="en-US" sz="1000" b="1" kern="0" spc="96" dirty="0">
                <a:solidFill>
                  <a:srgbClr val="8C9AAA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QUESTIONS &amp; ANSWER</a:t>
            </a:r>
            <a:endParaRPr lang="en-US" sz="975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itch-assets-ccb95893-de3f-4266-973c-20049231b248.s3.eu-west-1.amazonaws.com/d2311f32-f3c6-4426-81fb-4ecedaa23090?pitch-bytes=290085&amp;pitch-content-type=image%2Fjpeg">
            <a:extLst>
              <a:ext uri="{FF2B5EF4-FFF2-40B4-BE49-F238E27FC236}">
                <a16:creationId xmlns:a16="http://schemas.microsoft.com/office/drawing/2014/main" id="{4120DED4-99FA-690F-13C8-B5FF209DFE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64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76567" y="475687"/>
            <a:ext cx="822960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300"/>
              </a:lnSpc>
            </a:pP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Agenda</a:t>
            </a:r>
            <a:endParaRPr lang="en-US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476567" y="1414462"/>
            <a:ext cx="8229600" cy="2743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6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Introduction and feasibility study </a:t>
            </a:r>
            <a:endParaRPr lang="en-US" sz="2000" dirty="0"/>
          </a:p>
          <a:p>
            <a:pPr marL="342900" indent="-342900" algn="l">
              <a:lnSpc>
                <a:spcPts val="36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Requirements and specifications </a:t>
            </a:r>
            <a:endParaRPr lang="en-US" sz="2000" dirty="0"/>
          </a:p>
          <a:p>
            <a:pPr marL="342900" indent="-342900" algn="l">
              <a:lnSpc>
                <a:spcPts val="36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Implementation </a:t>
            </a:r>
            <a:endParaRPr lang="en-US" sz="2000" dirty="0"/>
          </a:p>
          <a:p>
            <a:pPr marL="342900" indent="-342900" algn="l">
              <a:lnSpc>
                <a:spcPts val="36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Testing </a:t>
            </a:r>
          </a:p>
          <a:p>
            <a:pPr marL="342900" indent="-342900">
              <a:lnSpc>
                <a:spcPts val="36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</a:rPr>
              <a:t>Conclusion</a:t>
            </a:r>
            <a:endParaRPr lang="en-US" sz="2000" dirty="0"/>
          </a:p>
          <a:p>
            <a:pPr marL="342900" indent="-342900" algn="l">
              <a:lnSpc>
                <a:spcPts val="36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Live Demo 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577219492769-b63a779fac28?crop=entropy&amp;cs=tinysrgb&amp;fit=max&amp;fm=jpg&amp;ixid=M3wyMTIyMnwwfDF8c2VhcmNofDl8fENPT0t8ZW58MHx8fHwxNjk0MDgxNjE1fDA&amp;ixlib=rb-4.0.3&amp;q=80&amp;w=1080"/>
          <p:cNvPicPr>
            <a:picLocks noChangeAspect="1"/>
          </p:cNvPicPr>
          <p:nvPr/>
        </p:nvPicPr>
        <p:blipFill>
          <a:blip r:embed="rId3">
            <a:alphaModFix amt="47000"/>
          </a:blip>
          <a:srcRect t="30727" b="307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7f58627c-b26c-4c3c-bab3-e52307502964?pitch-bytes=17876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78266" y="667821"/>
            <a:ext cx="3407954" cy="148998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488584" y="2506031"/>
            <a:ext cx="8229600" cy="1257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950"/>
              </a:lnSpc>
            </a:pPr>
            <a:r>
              <a:rPr lang="en-US" sz="4500" b="1" kern="0" spc="-24" dirty="0">
                <a:solidFill>
                  <a:srgbClr val="FFFFFF"/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Introduction and Feasibility Study</a:t>
            </a:r>
            <a:endParaRPr lang="en-US" sz="45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621252179027-94459d278660?crop=entropy&amp;cs=tinysrgb&amp;fit=max&amp;fm=jpg&amp;ixid=M3wyMTIyMnwwfDF8c2VhcmNofDF8fHN0cmVzc3xlbnwwfHx8fDE2OTQwODM0NTR8MA&amp;ixlib=rb-4.0.3&amp;q=80&amp;w=1080"/>
          <p:cNvPicPr>
            <a:picLocks noChangeAspect="1"/>
          </p:cNvPicPr>
          <p:nvPr/>
        </p:nvPicPr>
        <p:blipFill>
          <a:blip r:embed="rId3">
            <a:alphaModFix amt="33000"/>
          </a:blip>
          <a:srcRect t="7813" b="78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0bfb6b30-d23a-48ff-b487-79e8e1c861b5?pitch-bytes=35413&amp;pitch-content-type=image%2Fsvg%2Bxml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148409" y="618174"/>
            <a:ext cx="2343150" cy="1009650"/>
          </a:xfrm>
          <a:prstGeom prst="rect">
            <a:avLst/>
          </a:prstGeom>
        </p:spPr>
      </p:pic>
      <p:pic>
        <p:nvPicPr>
          <p:cNvPr id="5" name="Image 2" descr="https://pitch-assets-ccb95893-de3f-4266-973c-20049231b248.s3.eu-west-1.amazonaws.com/78cd02c3-7623-4b73-a4e4-ee213937dd2d?pitch-bytes=5826&amp;pitch-content-type=image%2Fsvg%2Bxml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69862" y="4070947"/>
            <a:ext cx="742950" cy="4762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2625816" y="1549560"/>
            <a:ext cx="1832934" cy="1925084"/>
          </a:xfrm>
          <a:prstGeom prst="roundRect">
            <a:avLst>
              <a:gd name="adj" fmla="val -5541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1830" tIns="194788" rIns="101830" bIns="194788" rtlCol="0" anchor="ctr"/>
          <a:lstStyle/>
          <a:p>
            <a:pPr algn="ctr">
              <a:lnSpc>
                <a:spcPts val="2160"/>
              </a:lnSpc>
            </a:pPr>
            <a:r>
              <a:rPr lang="en-US" sz="16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Limited </a:t>
            </a:r>
            <a:r>
              <a:rPr lang="en-US" sz="1600" b="1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time</a:t>
            </a:r>
            <a:r>
              <a:rPr lang="en-US" sz="16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due to busy </a:t>
            </a:r>
            <a:r>
              <a:rPr lang="en-US" sz="1600" b="1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schedules</a:t>
            </a:r>
            <a:r>
              <a:rPr lang="en-US" sz="16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 1"/>
          <p:cNvSpPr/>
          <p:nvPr/>
        </p:nvSpPr>
        <p:spPr>
          <a:xfrm>
            <a:off x="4772094" y="1549560"/>
            <a:ext cx="1832934" cy="1925084"/>
          </a:xfrm>
          <a:prstGeom prst="roundRect">
            <a:avLst>
              <a:gd name="adj" fmla="val -5541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01830" tIns="194788" rIns="101830" bIns="194788" rtlCol="0" anchor="ctr"/>
          <a:lstStyle/>
          <a:p>
            <a:pPr algn="ctr">
              <a:lnSpc>
                <a:spcPts val="2160"/>
              </a:lnSpc>
            </a:pPr>
            <a:r>
              <a:rPr lang="en-US" sz="16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Limited access to </a:t>
            </a:r>
            <a:r>
              <a:rPr lang="en-US" sz="1600" b="1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ingredients</a:t>
            </a:r>
            <a:r>
              <a:rPr lang="en-US" sz="16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due to </a:t>
            </a:r>
            <a:r>
              <a:rPr lang="en-US" sz="1600" b="1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budget</a:t>
            </a:r>
            <a:r>
              <a:rPr lang="en-US" sz="16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constraints or living </a:t>
            </a:r>
            <a:r>
              <a:rPr lang="en-US" sz="1600" b="1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arrangements</a:t>
            </a:r>
            <a:r>
              <a:rPr lang="en-US" sz="1400" b="1" kern="0" spc="12" dirty="0">
                <a:solidFill>
                  <a:srgbClr val="2E2E2E"/>
                </a:solidFill>
              </a:rPr>
              <a:t>.</a:t>
            </a:r>
            <a:endParaRPr lang="en-US" sz="1200" dirty="0"/>
          </a:p>
        </p:txBody>
      </p:sp>
      <p:sp>
        <p:nvSpPr>
          <p:cNvPr id="8" name="Text 2"/>
          <p:cNvSpPr/>
          <p:nvPr/>
        </p:nvSpPr>
        <p:spPr>
          <a:xfrm>
            <a:off x="6836076" y="1549560"/>
            <a:ext cx="1832934" cy="1925084"/>
          </a:xfrm>
          <a:prstGeom prst="roundRect">
            <a:avLst>
              <a:gd name="adj" fmla="val -55419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01830" tIns="194788" rIns="101830" bIns="194788" rtlCol="0" anchor="ctr"/>
          <a:lstStyle/>
          <a:p>
            <a:pPr algn="ctr">
              <a:lnSpc>
                <a:spcPts val="2160"/>
              </a:lnSpc>
            </a:pPr>
            <a:r>
              <a:rPr lang="en-US" sz="16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Desire for </a:t>
            </a:r>
            <a:r>
              <a:rPr lang="en-US" sz="1600" b="1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delicious</a:t>
            </a:r>
            <a:r>
              <a:rPr lang="en-US" sz="16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600" b="1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healthy</a:t>
            </a:r>
            <a:r>
              <a:rPr lang="en-US" sz="16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and </a:t>
            </a:r>
            <a:r>
              <a:rPr lang="en-US" sz="1600" b="1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homemade</a:t>
            </a:r>
            <a:r>
              <a:rPr lang="en-US" sz="16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food as part of a balanced lifestyle.</a:t>
            </a:r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Text 3"/>
          <p:cNvSpPr/>
          <p:nvPr/>
        </p:nvSpPr>
        <p:spPr>
          <a:xfrm>
            <a:off x="476356" y="1549560"/>
            <a:ext cx="1832934" cy="1925084"/>
          </a:xfrm>
          <a:prstGeom prst="roundRect">
            <a:avLst>
              <a:gd name="adj" fmla="val -5541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1830" tIns="194788" rIns="101830" bIns="194788" rtlCol="0" anchor="ctr"/>
          <a:lstStyle/>
          <a:p>
            <a:pPr algn="ctr">
              <a:lnSpc>
                <a:spcPts val="2160"/>
              </a:lnSpc>
            </a:pPr>
            <a:r>
              <a:rPr lang="en-US" sz="16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Lack of </a:t>
            </a:r>
            <a:r>
              <a:rPr lang="en-US" sz="1600" b="1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knowledge</a:t>
            </a:r>
            <a:r>
              <a:rPr lang="en-US" sz="16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1600" b="1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experience</a:t>
            </a:r>
            <a:r>
              <a:rPr lang="en-US" sz="1600" kern="0" spc="12" dirty="0">
                <a:solidFill>
                  <a:srgbClr val="2E2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meal preparation.</a:t>
            </a:r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Text 4"/>
          <p:cNvSpPr/>
          <p:nvPr/>
        </p:nvSpPr>
        <p:spPr>
          <a:xfrm>
            <a:off x="269862" y="622412"/>
            <a:ext cx="855626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300"/>
              </a:lnSpc>
            </a:pP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The Problem: Challenges in Student Cooking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567" y="1291540"/>
            <a:ext cx="6102827" cy="3215432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285750" indent="-285750" algn="l">
              <a:lnSpc>
                <a:spcPts val="234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500" b="1" kern="0" spc="12" dirty="0">
                <a:solidFill>
                  <a:schemeClr val="accent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User-friendly</a:t>
            </a:r>
            <a:endParaRPr lang="en-US" sz="1200" dirty="0">
              <a:solidFill>
                <a:schemeClr val="accent1"/>
              </a:solidFill>
            </a:endParaRPr>
          </a:p>
          <a:p>
            <a:pPr marL="476250" lvl="1" indent="-285750" algn="l">
              <a:lnSpc>
                <a:spcPts val="234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Input available ingredients. </a:t>
            </a:r>
            <a:endParaRPr lang="en-US" sz="1200" dirty="0"/>
          </a:p>
          <a:p>
            <a:pPr marL="476250" lvl="1" indent="-285750" algn="l">
              <a:lnSpc>
                <a:spcPts val="234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Select preferred cuisines. </a:t>
            </a:r>
            <a:endParaRPr lang="en-US" sz="1200" dirty="0"/>
          </a:p>
          <a:p>
            <a:pPr marL="476250" lvl="1" indent="-285750" algn="l">
              <a:lnSpc>
                <a:spcPts val="234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Receives 5 quick and easy recipes. </a:t>
            </a:r>
            <a:endParaRPr lang="en-US" sz="1200" dirty="0"/>
          </a:p>
          <a:p>
            <a:pPr marL="171450" indent="-171450" algn="l">
              <a:lnSpc>
                <a:spcPts val="1920"/>
              </a:lnSpc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285750" indent="-285750" algn="l">
              <a:lnSpc>
                <a:spcPts val="234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Recipes from </a:t>
            </a:r>
            <a:r>
              <a:rPr lang="en-US" sz="1500" b="1" kern="0" spc="12" dirty="0">
                <a:solidFill>
                  <a:schemeClr val="accent1"/>
                </a:solidFill>
                <a:latin typeface="Source Sans Pro" pitchFamily="34" charset="0"/>
                <a:ea typeface="Source Sans Pro" pitchFamily="34" charset="-122"/>
              </a:rPr>
              <a:t>reliable sources </a:t>
            </a: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and are </a:t>
            </a:r>
            <a:r>
              <a:rPr lang="en-US" sz="1500" b="1" kern="0" spc="12" dirty="0">
                <a:solidFill>
                  <a:schemeClr val="accent1"/>
                </a:solidFill>
                <a:latin typeface="Source Sans Pro" pitchFamily="34" charset="0"/>
                <a:ea typeface="Source Sans Pro" pitchFamily="34" charset="-122"/>
              </a:rPr>
              <a:t>beginner-friendly.</a:t>
            </a:r>
          </a:p>
          <a:p>
            <a:pPr marL="285750" indent="-285750" algn="l">
              <a:lnSpc>
                <a:spcPts val="234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Prioritizes recipes under 30 minutes with </a:t>
            </a:r>
            <a:r>
              <a:rPr lang="en-US" sz="1500" b="1" kern="0" spc="12" dirty="0">
                <a:solidFill>
                  <a:schemeClr val="accent1"/>
                </a:solidFill>
                <a:latin typeface="Source Sans Pro" pitchFamily="34" charset="0"/>
                <a:ea typeface="Source Sans Pro" pitchFamily="34" charset="-122"/>
              </a:rPr>
              <a:t>minimal prep and cleanup</a:t>
            </a: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endParaRPr lang="en-US" sz="1200" dirty="0"/>
          </a:p>
          <a:p>
            <a:pPr marL="285750" indent="-285750" algn="l">
              <a:lnSpc>
                <a:spcPts val="234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Suggests recipes with </a:t>
            </a:r>
            <a:r>
              <a:rPr lang="en-US" sz="1500" b="1" kern="0" spc="12" dirty="0">
                <a:solidFill>
                  <a:schemeClr val="accent1"/>
                </a:solidFill>
                <a:latin typeface="Source Sans Pro" pitchFamily="34" charset="0"/>
                <a:ea typeface="Source Sans Pro" pitchFamily="34" charset="-122"/>
              </a:rPr>
              <a:t>basic ingredients </a:t>
            </a: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and easy-to-find extras. </a:t>
            </a:r>
            <a:endParaRPr lang="en-US" sz="1500" dirty="0"/>
          </a:p>
          <a:p>
            <a:pPr marL="285750" indent="-285750" algn="l">
              <a:lnSpc>
                <a:spcPts val="234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Flexibility for </a:t>
            </a:r>
            <a:r>
              <a:rPr lang="en-US" sz="1500" b="1" kern="0" spc="12" dirty="0">
                <a:solidFill>
                  <a:schemeClr val="accent1"/>
                </a:solidFill>
                <a:latin typeface="Source Sans Pro" pitchFamily="34" charset="0"/>
                <a:ea typeface="Source Sans Pro" pitchFamily="34" charset="-122"/>
              </a:rPr>
              <a:t>ingredient substitution</a:t>
            </a: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endParaRPr lang="en-US" sz="1200" dirty="0"/>
          </a:p>
          <a:p>
            <a:pPr marL="285750" indent="-285750" algn="l">
              <a:lnSpc>
                <a:spcPts val="234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Additional features include </a:t>
            </a:r>
            <a:r>
              <a:rPr lang="en-US" sz="1500" b="1" kern="0" spc="12" dirty="0">
                <a:solidFill>
                  <a:schemeClr val="accent1"/>
                </a:solidFill>
                <a:latin typeface="Source Sans Pro" pitchFamily="34" charset="0"/>
                <a:ea typeface="Source Sans Pro" pitchFamily="34" charset="-122"/>
              </a:rPr>
              <a:t>saving favorites, creating shopping lists, and social sharing.</a:t>
            </a:r>
          </a:p>
        </p:txBody>
      </p:sp>
      <p:sp>
        <p:nvSpPr>
          <p:cNvPr id="4" name="Text 1"/>
          <p:cNvSpPr/>
          <p:nvPr/>
        </p:nvSpPr>
        <p:spPr>
          <a:xfrm>
            <a:off x="476567" y="333556"/>
            <a:ext cx="5486400" cy="838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300"/>
              </a:lnSpc>
            </a:pP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THE SOLUTION : </a:t>
            </a:r>
            <a:r>
              <a:rPr lang="en-US" sz="3000" b="1" kern="0" spc="-24" dirty="0" err="1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Differeat</a:t>
            </a: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 </a:t>
            </a:r>
          </a:p>
          <a:p>
            <a:pPr algn="l">
              <a:lnSpc>
                <a:spcPts val="3300"/>
              </a:lnSpc>
            </a:pP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Your Cooking Companion</a:t>
            </a:r>
          </a:p>
        </p:txBody>
      </p:sp>
      <p:pic>
        <p:nvPicPr>
          <p:cNvPr id="5" name="Image 0" descr="https://pitch-assets-ccb95893-de3f-4266-973c-20049231b248.s3.eu-west-1.amazonaws.com/8d303c63-5669-4bb1-b8e5-5174c4afae5d?pitch-bytes=99775&amp;pitch-content-type=image%2Fpng"/>
          <p:cNvPicPr>
            <a:picLocks noChangeAspect="1"/>
          </p:cNvPicPr>
          <p:nvPr/>
        </p:nvPicPr>
        <p:blipFill>
          <a:blip r:embed="rId3"/>
          <a:srcRect l="557" r="557"/>
          <a:stretch/>
        </p:blipFill>
        <p:spPr>
          <a:xfrm>
            <a:off x="6634315" y="0"/>
            <a:ext cx="2510438" cy="5141225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d2311f32-f3c6-4426-81fb-4ecedaa23090?pitch-bytes=290085&amp;pitch-content-type=image%2Fjpe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831574" y="960403"/>
            <a:ext cx="3657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"Differeat"  Stands Out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356770" y="960403"/>
            <a:ext cx="3657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Competitor Analysis</a:t>
            </a:r>
            <a:endParaRPr lang="en-US" sz="2400" dirty="0"/>
          </a:p>
        </p:txBody>
      </p:sp>
      <p:sp>
        <p:nvSpPr>
          <p:cNvPr id="6" name="Shape 2"/>
          <p:cNvSpPr/>
          <p:nvPr/>
        </p:nvSpPr>
        <p:spPr>
          <a:xfrm rot="16200000">
            <a:off x="2904725" y="2570343"/>
            <a:ext cx="3334864" cy="0"/>
          </a:xfrm>
          <a:prstGeom prst="line">
            <a:avLst/>
          </a:prstGeom>
          <a:solidFill>
            <a:srgbClr val="FFFFFF">
              <a:alpha val="30000"/>
            </a:srgbClr>
          </a:solidFill>
          <a:ln w="10583">
            <a:solidFill>
              <a:srgbClr val="8C9AAA">
                <a:alpha val="3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US"/>
          </a:p>
        </p:txBody>
      </p:sp>
      <p:pic>
        <p:nvPicPr>
          <p:cNvPr id="7" name="Image 1" descr="https://pitch-assets-ccb95893-de3f-4266-973c-20049231b248.s3.eu-west-1.amazonaws.com/f1768df5-9d57-42f1-bd60-95c91f7c72c1?pitch-bytes=86538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92251" y="2903936"/>
            <a:ext cx="2935372" cy="1627062"/>
          </a:xfrm>
          <a:prstGeom prst="rect">
            <a:avLst/>
          </a:prstGeom>
        </p:spPr>
      </p:pic>
      <p:pic>
        <p:nvPicPr>
          <p:cNvPr id="8" name="Image 2" descr="https://pitch-assets-ccb95893-de3f-4266-973c-20049231b248.s3.eu-west-1.amazonaws.com/b1716308-82e3-40ab-9cb0-3b1c2ecd5ea0?pitch-bytes=17026&amp;pitch-content-type=image%2F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4241" y="3179222"/>
            <a:ext cx="886031" cy="589333"/>
          </a:xfrm>
          <a:prstGeom prst="rect">
            <a:avLst/>
          </a:prstGeom>
        </p:spPr>
      </p:pic>
      <p:pic>
        <p:nvPicPr>
          <p:cNvPr id="9" name="Image 3" descr="https://pitch-assets-ccb95893-de3f-4266-973c-20049231b248.s3.eu-west-1.amazonaws.com/387b9410-9b46-48a1-a692-48302a9b13e0?pitch-bytes=7446&amp;pitch-content-type=image%2F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79929" y="2640494"/>
            <a:ext cx="1176981" cy="664076"/>
          </a:xfrm>
          <a:prstGeom prst="rect">
            <a:avLst/>
          </a:prstGeom>
        </p:spPr>
      </p:pic>
      <p:sp>
        <p:nvSpPr>
          <p:cNvPr id="10" name="Text 3"/>
          <p:cNvSpPr/>
          <p:nvPr/>
        </p:nvSpPr>
        <p:spPr>
          <a:xfrm>
            <a:off x="457279" y="1448967"/>
            <a:ext cx="2377317" cy="974626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6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AI Generative Models</a:t>
            </a:r>
            <a:endParaRPr lang="en-US" sz="16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6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Classic Cooking Websites</a:t>
            </a:r>
            <a:endParaRPr lang="en-US" sz="16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6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Social Media Influencers</a:t>
            </a:r>
            <a:endParaRPr lang="en-US" sz="16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6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Recipe Apps</a:t>
            </a:r>
            <a:endParaRPr lang="en-US" sz="1600" dirty="0"/>
          </a:p>
        </p:txBody>
      </p:sp>
      <p:pic>
        <p:nvPicPr>
          <p:cNvPr id="11" name="Image 4" descr="https://pitch-assets-ccb95893-de3f-4266-973c-20049231b248.s3.eu-west-1.amazonaws.com/d3dcb62d-9b29-43c3-83f4-c5b5904ff375?pitch-bytes=17876&amp;pitch-content-type=image%2F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628470" y="3768555"/>
            <a:ext cx="1828800" cy="799568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4915224" y="1326357"/>
            <a:ext cx="3657600" cy="21944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6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Created by students, for students.</a:t>
            </a:r>
            <a:endParaRPr lang="en-US" sz="16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6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Budget-friendly</a:t>
            </a:r>
            <a:endParaRPr lang="en-US" sz="16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6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Easy-to-make</a:t>
            </a:r>
            <a:endParaRPr lang="en-US" sz="16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6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Flexible recipes.</a:t>
            </a:r>
            <a:endParaRPr lang="en-US" sz="16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6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Address time constraints and limited ingredients.</a:t>
            </a:r>
            <a:endParaRPr lang="en-US" sz="16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6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Simple user interface.</a:t>
            </a:r>
            <a:endParaRPr lang="en-US" sz="16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6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Future features: meal planning, grocery lists, and social sharing.</a:t>
            </a:r>
            <a:endParaRPr lang="en-US" sz="1600" dirty="0"/>
          </a:p>
        </p:txBody>
      </p:sp>
      <p:sp>
        <p:nvSpPr>
          <p:cNvPr id="13" name="Text 5"/>
          <p:cNvSpPr/>
          <p:nvPr/>
        </p:nvSpPr>
        <p:spPr>
          <a:xfrm>
            <a:off x="2424793" y="222009"/>
            <a:ext cx="4813562" cy="425116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Assesing  The Landscape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d2311f32-f3c6-4426-81fb-4ecedaa23090?pitch-bytes=290085&amp;pitch-content-type=image%2Fjpe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954532" y="902507"/>
            <a:ext cx="3657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Potential Further Features: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75733" y="902507"/>
            <a:ext cx="3657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Prototype Objectives:</a:t>
            </a:r>
            <a:endParaRPr lang="en-US" sz="2400" dirty="0"/>
          </a:p>
        </p:txBody>
      </p:sp>
      <p:sp>
        <p:nvSpPr>
          <p:cNvPr id="6" name="Shape 2"/>
          <p:cNvSpPr/>
          <p:nvPr/>
        </p:nvSpPr>
        <p:spPr>
          <a:xfrm rot="16200000">
            <a:off x="2904725" y="2570343"/>
            <a:ext cx="3334864" cy="0"/>
          </a:xfrm>
          <a:prstGeom prst="line">
            <a:avLst/>
          </a:prstGeom>
          <a:solidFill>
            <a:srgbClr val="FFFFFF">
              <a:alpha val="30000"/>
            </a:srgbClr>
          </a:solidFill>
          <a:ln w="10583">
            <a:solidFill>
              <a:srgbClr val="8C9AAA">
                <a:alpha val="3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905282" y="1381985"/>
            <a:ext cx="3657600" cy="2925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4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Input: </a:t>
            </a:r>
            <a:r>
              <a:rPr lang="en-US" sz="14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Input available ingredients through a user-friendly interface with a predefined ingredient list.</a:t>
            </a:r>
            <a:endParaRPr lang="en-US" sz="14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4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Recipe Matching:</a:t>
            </a:r>
            <a:r>
              <a:rPr lang="en-US" sz="14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Implement a matching algorithm for user-inputted ingredients.</a:t>
            </a:r>
            <a:endParaRPr lang="en-US" sz="14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4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Recipe Display:</a:t>
            </a:r>
            <a:r>
              <a:rPr lang="en-US" sz="14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Show the top 5 matching recipes with details.</a:t>
            </a:r>
            <a:endParaRPr lang="en-US" sz="14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4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Cuisine Selection: </a:t>
            </a:r>
            <a:r>
              <a:rPr lang="en-US" sz="14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Enable users to choose cuisine preferences.</a:t>
            </a:r>
            <a:endParaRPr lang="en-US" sz="14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4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Basic User Management: </a:t>
            </a:r>
            <a:r>
              <a:rPr lang="en-US" sz="14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Include user registration and login.</a:t>
            </a:r>
            <a:endParaRPr lang="en-US" sz="1400" dirty="0"/>
          </a:p>
        </p:txBody>
      </p:sp>
      <p:sp>
        <p:nvSpPr>
          <p:cNvPr id="8" name="Text 4"/>
          <p:cNvSpPr/>
          <p:nvPr/>
        </p:nvSpPr>
        <p:spPr>
          <a:xfrm>
            <a:off x="5187661" y="1381985"/>
            <a:ext cx="3657600" cy="2925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4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Favourite Recipes: </a:t>
            </a:r>
            <a:r>
              <a:rPr lang="en-US" sz="14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can save preferred recipes.</a:t>
            </a:r>
            <a:endParaRPr lang="en-US" sz="14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4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Search History: </a:t>
            </a:r>
            <a:r>
              <a:rPr lang="en-US" sz="14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Access to previous searches.</a:t>
            </a:r>
            <a:endParaRPr lang="en-US" sz="14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4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Personalization: </a:t>
            </a:r>
            <a:r>
              <a:rPr lang="en-US" sz="14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Dietary preferences for personalized recommendations.</a:t>
            </a:r>
            <a:endParaRPr lang="en-US" sz="14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4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Notifications: </a:t>
            </a:r>
            <a:r>
              <a:rPr lang="en-US" sz="14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Alerts for new recipes and updates.</a:t>
            </a:r>
            <a:endParaRPr lang="en-US" sz="14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4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Nutritional Information: </a:t>
            </a:r>
            <a:r>
              <a:rPr lang="en-US" sz="14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Display recipe nutritional details.</a:t>
            </a:r>
            <a:endParaRPr lang="en-US" sz="14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4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Shopping List: </a:t>
            </a:r>
            <a:r>
              <a:rPr lang="en-US" sz="14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Generate shopping lists.</a:t>
            </a:r>
            <a:endParaRPr lang="en-US" sz="14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4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Admin Management Section: </a:t>
            </a:r>
            <a:r>
              <a:rPr lang="en-US" sz="14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Administrative control over users, ingredients, and recipes.</a:t>
            </a:r>
            <a:endParaRPr lang="en-US" sz="1400" dirty="0"/>
          </a:p>
        </p:txBody>
      </p:sp>
      <p:sp>
        <p:nvSpPr>
          <p:cNvPr id="9" name="Text 5"/>
          <p:cNvSpPr/>
          <p:nvPr/>
        </p:nvSpPr>
        <p:spPr>
          <a:xfrm>
            <a:off x="2863410" y="238494"/>
            <a:ext cx="3398944" cy="425116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The Project Scope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577219492769-b63a779fac28?crop=entropy&amp;cs=tinysrgb&amp;fit=max&amp;fm=jpg&amp;ixid=M3wyMTIyMnwwfDF8c2VhcmNofDl8fENPT0t8ZW58MHx8fHwxNjk0MDgxNjE1fDA&amp;ixlib=rb-4.0.3&amp;q=80&amp;w=1080"/>
          <p:cNvPicPr>
            <a:picLocks noChangeAspect="1"/>
          </p:cNvPicPr>
          <p:nvPr/>
        </p:nvPicPr>
        <p:blipFill>
          <a:blip r:embed="rId3">
            <a:alphaModFix amt="47000"/>
          </a:blip>
          <a:srcRect t="30727" b="307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7f58627c-b26c-4c3c-bab3-e52307502964?pitch-bytes=17876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78266" y="667821"/>
            <a:ext cx="3407954" cy="148998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488584" y="2384587"/>
            <a:ext cx="8229600" cy="1257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950"/>
              </a:lnSpc>
            </a:pPr>
            <a:r>
              <a:rPr lang="en-US" sz="4500" b="1" kern="0" spc="-24" dirty="0">
                <a:solidFill>
                  <a:srgbClr val="FFFFFF"/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Requirements and Specifications</a:t>
            </a:r>
            <a:r>
              <a:rPr lang="en-US" sz="4500" b="0" kern="0" spc="-24" dirty="0">
                <a:solidFill>
                  <a:srgbClr val="3C48F9"/>
                </a:solidFill>
                <a:latin typeface="Poppins Medium" panose="00000600000000000000" pitchFamily="2" charset="0"/>
                <a:ea typeface="Source Sans Pro" pitchFamily="34" charset="-122"/>
                <a:cs typeface="Poppins Medium" panose="00000600000000000000" pitchFamily="2" charset="0"/>
              </a:rPr>
              <a:t>​</a:t>
            </a:r>
            <a:endParaRPr lang="en-US" sz="45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>
              <a:lnSpc>
                <a:spcPts val="4950"/>
              </a:lnSpc>
            </a:pPr>
            <a:r>
              <a:rPr lang="en-US" sz="4500" b="0" kern="0" spc="-24" dirty="0">
                <a:solidFill>
                  <a:srgbClr val="3C48F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45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1397</Words>
  <Application>Microsoft Office PowerPoint</Application>
  <PresentationFormat>On-screen Show (16:9)</PresentationFormat>
  <Paragraphs>314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Arial,Sans-Serif</vt:lpstr>
      <vt:lpstr>Calibri</vt:lpstr>
      <vt:lpstr>Poppins Medium</vt:lpstr>
      <vt:lpstr>Segoe UI</vt:lpstr>
      <vt:lpstr>Source Sans Pro</vt:lpstr>
      <vt:lpstr>Symbol</vt:lpstr>
      <vt:lpstr>Wingdings</vt:lpstr>
      <vt:lpstr>Wingdings,Sans-Serif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DIFFEREAT</dc:title>
  <dc:subject>PptxGenJS Presentation</dc:subject>
  <dc:creator>Pitch Software GmbH</dc:creator>
  <cp:lastModifiedBy>Serra Nur Akmese</cp:lastModifiedBy>
  <cp:revision>6</cp:revision>
  <dcterms:created xsi:type="dcterms:W3CDTF">2023-09-07T12:55:19Z</dcterms:created>
  <dcterms:modified xsi:type="dcterms:W3CDTF">2023-09-07T15:36:18Z</dcterms:modified>
</cp:coreProperties>
</file>