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5C84-AC2C-41FC-8C42-7D598C1DC245}" type="datetimeFigureOut">
              <a:rPr lang="es-ES" smtClean="0"/>
              <a:t>17/03/2015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9703-85F9-4491-8521-4CB2D3C0D4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Eficiencia de Algoritmos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Comparación diferentes PCs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Mismo Algoritmo: Floyd</a:t>
            </a:r>
          </a:p>
          <a:p>
            <a:r>
              <a:rPr lang="es-ES" dirty="0" smtClean="0"/>
              <a:t>Optimización O2</a:t>
            </a:r>
          </a:p>
          <a:p>
            <a:endParaRPr lang="es-ES" dirty="0"/>
          </a:p>
          <a:p>
            <a:r>
              <a:rPr lang="es-ES" dirty="0" smtClean="0"/>
              <a:t>PC1: i5 2,80 GHz | 4Gb| W8.1</a:t>
            </a:r>
          </a:p>
          <a:p>
            <a:r>
              <a:rPr lang="es-ES" dirty="0" smtClean="0"/>
              <a:t>PC2: Celeron 2,80GHz | 4Gb | Ubuntu 10.04 x64</a:t>
            </a:r>
            <a:endParaRPr lang="es-ES" dirty="0"/>
          </a:p>
        </p:txBody>
      </p:sp>
      <p:pic>
        <p:nvPicPr>
          <p:cNvPr id="5" name="4 Marcador de contenido" descr="comparacionFloyd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52251"/>
            <a:ext cx="4038600" cy="242186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Comparación Diferente Optimización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Mismo Algoritmo: Burbuja</a:t>
            </a:r>
          </a:p>
          <a:p>
            <a:r>
              <a:rPr lang="es-ES" dirty="0" smtClean="0"/>
              <a:t>Distinta opción de Optimización:</a:t>
            </a:r>
          </a:p>
          <a:p>
            <a:pPr lvl="1"/>
            <a:r>
              <a:rPr lang="es-ES" dirty="0" smtClean="0"/>
              <a:t>Sin Optimización</a:t>
            </a:r>
          </a:p>
          <a:p>
            <a:pPr lvl="1"/>
            <a:r>
              <a:rPr lang="es-ES" dirty="0" smtClean="0"/>
              <a:t>O2</a:t>
            </a:r>
          </a:p>
          <a:p>
            <a:r>
              <a:rPr lang="es-ES" dirty="0" smtClean="0"/>
              <a:t>Mismo PC</a:t>
            </a:r>
          </a:p>
        </p:txBody>
      </p:sp>
      <p:pic>
        <p:nvPicPr>
          <p:cNvPr id="5" name="4 Marcador de contenido" descr="curva diferencia optimizac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52235"/>
            <a:ext cx="4038600" cy="242189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Comparación Algoritmos de Ordenación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Usamos:</a:t>
            </a:r>
          </a:p>
          <a:p>
            <a:pPr lvl="1"/>
            <a:r>
              <a:rPr lang="es-ES" dirty="0" smtClean="0"/>
              <a:t>Inserción</a:t>
            </a:r>
          </a:p>
          <a:p>
            <a:pPr lvl="1"/>
            <a:r>
              <a:rPr lang="es-ES" dirty="0" smtClean="0"/>
              <a:t>Selección</a:t>
            </a:r>
          </a:p>
          <a:p>
            <a:pPr lvl="1"/>
            <a:r>
              <a:rPr lang="es-ES" dirty="0" smtClean="0"/>
              <a:t>Burbuja</a:t>
            </a:r>
          </a:p>
          <a:p>
            <a:pPr lvl="1"/>
            <a:r>
              <a:rPr lang="es-ES" dirty="0" err="1" smtClean="0"/>
              <a:t>Mergesort</a:t>
            </a:r>
            <a:endParaRPr lang="es-ES" dirty="0" smtClean="0"/>
          </a:p>
          <a:p>
            <a:pPr lvl="1"/>
            <a:r>
              <a:rPr lang="es-ES" dirty="0" err="1" smtClean="0"/>
              <a:t>Quicksort</a:t>
            </a:r>
            <a:endParaRPr lang="es-ES" dirty="0" smtClean="0"/>
          </a:p>
          <a:p>
            <a:pPr lvl="1"/>
            <a:r>
              <a:rPr lang="es-ES" dirty="0" err="1" smtClean="0"/>
              <a:t>Heapsort</a:t>
            </a:r>
            <a:endParaRPr lang="es-ES" dirty="0" smtClean="0"/>
          </a:p>
          <a:p>
            <a:r>
              <a:rPr lang="es-ES" dirty="0" smtClean="0"/>
              <a:t>Mismo PC</a:t>
            </a:r>
          </a:p>
          <a:p>
            <a:r>
              <a:rPr lang="es-ES" dirty="0" smtClean="0"/>
              <a:t>Optimización O2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468760"/>
          </a:xfrm>
        </p:spPr>
        <p:txBody>
          <a:bodyPr/>
          <a:lstStyle/>
          <a:p>
            <a:r>
              <a:rPr lang="es-ES" dirty="0" smtClean="0"/>
              <a:t>Algoritmos </a:t>
            </a:r>
            <a:r>
              <a:rPr lang="es-ES" dirty="0" err="1" smtClean="0"/>
              <a:t>n·log</a:t>
            </a:r>
            <a:r>
              <a:rPr lang="es-ES" dirty="0" smtClean="0"/>
              <a:t>(n) sumamente eficientes en comparación n</a:t>
            </a:r>
            <a:r>
              <a:rPr lang="es-ES" baseline="30000" dirty="0" smtClean="0"/>
              <a:t>2</a:t>
            </a:r>
            <a:endParaRPr lang="es-ES" baseline="30000" dirty="0"/>
          </a:p>
        </p:txBody>
      </p:sp>
      <p:pic>
        <p:nvPicPr>
          <p:cNvPr id="5" name="4 Imagen" descr="diferenciaEntreOrde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068960"/>
            <a:ext cx="5325767" cy="3202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Inventada penúltima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Burbuja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 de Búsqueda</a:t>
            </a:r>
          </a:p>
          <a:p>
            <a:r>
              <a:rPr lang="es-ES" dirty="0" smtClean="0"/>
              <a:t>Utiliza recursividad para ir dividiendo en dos el vector dado, posteriormente ordena cada parte.</a:t>
            </a:r>
          </a:p>
          <a:p>
            <a:r>
              <a:rPr lang="es-ES" dirty="0" smtClean="0"/>
              <a:t>O(n</a:t>
            </a:r>
            <a:r>
              <a:rPr lang="es-ES" baseline="30000" dirty="0" smtClean="0"/>
              <a:t>2</a:t>
            </a:r>
            <a:r>
              <a:rPr lang="es-ES" dirty="0" smtClean="0"/>
              <a:t>)</a:t>
            </a:r>
          </a:p>
          <a:p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</a:t>
            </a:r>
            <a:r>
              <a:rPr lang="es-ES" baseline="30000" dirty="0" smtClean="0"/>
              <a:t>2</a:t>
            </a:r>
            <a:r>
              <a:rPr lang="es-ES" dirty="0" smtClean="0"/>
              <a:t>+a</a:t>
            </a:r>
            <a:r>
              <a:rPr lang="es-ES" baseline="-25000" dirty="0" smtClean="0"/>
              <a:t>2</a:t>
            </a:r>
            <a:r>
              <a:rPr lang="es-ES" dirty="0" smtClean="0"/>
              <a:t>·x+a</a:t>
            </a:r>
            <a:r>
              <a:rPr lang="es-ES" baseline="-25000" dirty="0" smtClean="0"/>
              <a:t>3</a:t>
            </a:r>
            <a:endParaRPr lang="es-ES" baseline="-25000" dirty="0"/>
          </a:p>
        </p:txBody>
      </p:sp>
      <p:pic>
        <p:nvPicPr>
          <p:cNvPr id="6" name="5 Marcador de contenido" descr="curva burbuj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59185"/>
            <a:ext cx="4038600" cy="24079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Algoritmo de Búsqueda</a:t>
            </a:r>
          </a:p>
          <a:p>
            <a:r>
              <a:rPr lang="es-ES" dirty="0" smtClean="0"/>
              <a:t>O(n</a:t>
            </a:r>
            <a:r>
              <a:rPr lang="es-ES" baseline="30000" dirty="0" smtClean="0"/>
              <a:t>2</a:t>
            </a:r>
            <a:r>
              <a:rPr lang="es-ES" dirty="0" smtClean="0"/>
              <a:t>)</a:t>
            </a:r>
          </a:p>
          <a:p>
            <a:r>
              <a:rPr lang="es-ES" dirty="0" smtClean="0"/>
              <a:t>Función</a:t>
            </a:r>
          </a:p>
          <a:p>
            <a:pPr lvl="1"/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</a:t>
            </a:r>
            <a:r>
              <a:rPr lang="es-ES" baseline="30000" dirty="0" smtClean="0"/>
              <a:t>2</a:t>
            </a:r>
            <a:r>
              <a:rPr lang="es-ES" dirty="0" smtClean="0"/>
              <a:t>+a</a:t>
            </a:r>
            <a:r>
              <a:rPr lang="es-ES" baseline="-25000" dirty="0" smtClean="0"/>
              <a:t>2</a:t>
            </a:r>
            <a:r>
              <a:rPr lang="es-ES" dirty="0" smtClean="0"/>
              <a:t>·x+a</a:t>
            </a:r>
            <a:r>
              <a:rPr lang="es-ES" baseline="-25000" dirty="0" smtClean="0"/>
              <a:t>3</a:t>
            </a:r>
          </a:p>
          <a:p>
            <a:r>
              <a:rPr lang="es-ES" dirty="0" smtClean="0"/>
              <a:t>Constantes</a:t>
            </a:r>
          </a:p>
        </p:txBody>
      </p:sp>
      <p:pic>
        <p:nvPicPr>
          <p:cNvPr id="6" name="5 Marcador de contenido" descr="insercionPlot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0"/>
            <a:ext cx="2448272" cy="41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09120"/>
            <a:ext cx="360666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</p:spPr>
        <p:txBody>
          <a:bodyPr/>
          <a:lstStyle/>
          <a:p>
            <a:r>
              <a:rPr lang="es-ES" dirty="0" smtClean="0"/>
              <a:t>Algoritmo de Búsqueda</a:t>
            </a:r>
          </a:p>
          <a:p>
            <a:r>
              <a:rPr lang="es-ES" dirty="0" smtClean="0"/>
              <a:t>O(n</a:t>
            </a:r>
            <a:r>
              <a:rPr lang="es-ES" baseline="30000" dirty="0" smtClean="0"/>
              <a:t>2</a:t>
            </a:r>
            <a:r>
              <a:rPr lang="es-ES" dirty="0" smtClean="0"/>
              <a:t>)</a:t>
            </a:r>
          </a:p>
          <a:p>
            <a:r>
              <a:rPr lang="es-ES" dirty="0" smtClean="0"/>
              <a:t>Función</a:t>
            </a:r>
          </a:p>
          <a:p>
            <a:pPr lvl="1"/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</a:t>
            </a:r>
            <a:r>
              <a:rPr lang="es-ES" baseline="30000" dirty="0" smtClean="0"/>
              <a:t>2</a:t>
            </a:r>
            <a:r>
              <a:rPr lang="es-ES" dirty="0" smtClean="0"/>
              <a:t>+a</a:t>
            </a:r>
            <a:r>
              <a:rPr lang="es-ES" baseline="-25000" dirty="0" smtClean="0"/>
              <a:t>2</a:t>
            </a:r>
            <a:r>
              <a:rPr lang="es-ES" dirty="0" smtClean="0"/>
              <a:t>·x+a</a:t>
            </a:r>
            <a:r>
              <a:rPr lang="es-ES" baseline="-25000" dirty="0" smtClean="0"/>
              <a:t>3</a:t>
            </a:r>
          </a:p>
          <a:p>
            <a:r>
              <a:rPr lang="es-ES" dirty="0" smtClean="0"/>
              <a:t>Constantes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21088"/>
            <a:ext cx="4038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Mergesort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 de ordenación</a:t>
            </a:r>
          </a:p>
          <a:p>
            <a:r>
              <a:rPr lang="es-ES" dirty="0" smtClean="0"/>
              <a:t>O(</a:t>
            </a:r>
            <a:r>
              <a:rPr lang="es-ES" dirty="0" err="1" smtClean="0"/>
              <a:t>n·log</a:t>
            </a:r>
            <a:r>
              <a:rPr lang="es-ES" dirty="0" smtClean="0"/>
              <a:t>(n))</a:t>
            </a:r>
          </a:p>
          <a:p>
            <a:r>
              <a:rPr lang="es-ES" dirty="0" smtClean="0"/>
              <a:t>Función: </a:t>
            </a:r>
          </a:p>
          <a:p>
            <a:pPr lvl="1"/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·x·log(x)</a:t>
            </a:r>
          </a:p>
          <a:p>
            <a:r>
              <a:rPr lang="es-ES" dirty="0" smtClean="0"/>
              <a:t>Constantes</a:t>
            </a:r>
          </a:p>
          <a:p>
            <a:endParaRPr lang="es-ES" dirty="0"/>
          </a:p>
        </p:txBody>
      </p:sp>
      <p:pic>
        <p:nvPicPr>
          <p:cNvPr id="5" name="4 Marcador de contenido" descr="curvaMergesor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33333"/>
            <a:ext cx="4038600" cy="24596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Quicksort</a:t>
            </a:r>
            <a:endParaRPr lang="es-ES" dirty="0"/>
          </a:p>
        </p:txBody>
      </p:sp>
      <p:pic>
        <p:nvPicPr>
          <p:cNvPr id="6" name="5 Marcador de contenido" descr="quickPlot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 de ordenación</a:t>
            </a:r>
          </a:p>
          <a:p>
            <a:r>
              <a:rPr lang="es-ES" dirty="0" smtClean="0"/>
              <a:t>O(</a:t>
            </a:r>
            <a:r>
              <a:rPr lang="es-ES" dirty="0" err="1" smtClean="0"/>
              <a:t>n·log</a:t>
            </a:r>
            <a:r>
              <a:rPr lang="es-ES" dirty="0" smtClean="0"/>
              <a:t>(n))</a:t>
            </a:r>
          </a:p>
          <a:p>
            <a:r>
              <a:rPr lang="es-ES" dirty="0" smtClean="0"/>
              <a:t>Función: </a:t>
            </a:r>
          </a:p>
          <a:p>
            <a:pPr lvl="1"/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·x·log(x)</a:t>
            </a:r>
          </a:p>
          <a:p>
            <a:r>
              <a:rPr lang="es-ES" dirty="0" smtClean="0"/>
              <a:t>Constantes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2674547" cy="4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3820624" cy="56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Heapsort</a:t>
            </a:r>
            <a:endParaRPr lang="es-ES" dirty="0"/>
          </a:p>
        </p:txBody>
      </p:sp>
      <p:pic>
        <p:nvPicPr>
          <p:cNvPr id="8" name="7 Marcador de contenido" descr="heapsort_O1_ajustada-nueva-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32931"/>
            <a:ext cx="4038600" cy="2660500"/>
          </a:xfrm>
        </p:spPr>
      </p:pic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 de ordenación</a:t>
            </a:r>
          </a:p>
          <a:p>
            <a:r>
              <a:rPr lang="es-ES" dirty="0" smtClean="0"/>
              <a:t>O(</a:t>
            </a:r>
            <a:r>
              <a:rPr lang="es-ES" dirty="0" err="1" smtClean="0"/>
              <a:t>n·log</a:t>
            </a:r>
            <a:r>
              <a:rPr lang="es-ES" dirty="0" smtClean="0"/>
              <a:t>(n))</a:t>
            </a:r>
          </a:p>
          <a:p>
            <a:r>
              <a:rPr lang="es-ES" dirty="0" smtClean="0"/>
              <a:t>Función: </a:t>
            </a:r>
          </a:p>
          <a:p>
            <a:pPr lvl="1"/>
            <a:r>
              <a:rPr lang="es-ES" dirty="0" smtClean="0"/>
              <a:t>f(x)=a</a:t>
            </a:r>
            <a:r>
              <a:rPr lang="es-ES" baseline="-25000" dirty="0" smtClean="0"/>
              <a:t>1</a:t>
            </a:r>
            <a:r>
              <a:rPr lang="es-ES" dirty="0" smtClean="0"/>
              <a:t>·x·log(x)</a:t>
            </a:r>
          </a:p>
          <a:p>
            <a:r>
              <a:rPr lang="es-ES" dirty="0" smtClean="0"/>
              <a:t>Constantes</a:t>
            </a:r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653136"/>
            <a:ext cx="39909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Floyd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 de análisis sobre grafos</a:t>
            </a:r>
          </a:p>
          <a:p>
            <a:r>
              <a:rPr lang="es-ES" dirty="0" smtClean="0"/>
              <a:t>Imprescindible</a:t>
            </a:r>
          </a:p>
          <a:p>
            <a:r>
              <a:rPr lang="es-ES" dirty="0" smtClean="0"/>
              <a:t>O(n</a:t>
            </a:r>
            <a:r>
              <a:rPr lang="es-ES" baseline="30000" dirty="0" smtClean="0"/>
              <a:t>3</a:t>
            </a:r>
            <a:r>
              <a:rPr lang="es-ES" dirty="0" smtClean="0"/>
              <a:t>)</a:t>
            </a:r>
          </a:p>
          <a:p>
            <a:r>
              <a:rPr lang="es-ES" dirty="0" smtClean="0"/>
              <a:t>Función</a:t>
            </a:r>
          </a:p>
          <a:p>
            <a:endParaRPr lang="es-ES" dirty="0" smtClean="0"/>
          </a:p>
          <a:p>
            <a:r>
              <a:rPr lang="es-ES" dirty="0" smtClean="0"/>
              <a:t>Constantes</a:t>
            </a:r>
            <a:endParaRPr lang="es-ES" dirty="0"/>
          </a:p>
        </p:txBody>
      </p:sp>
      <p:pic>
        <p:nvPicPr>
          <p:cNvPr id="15" name="14 Marcador de contenido" descr="curvaFloy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34747"/>
            <a:ext cx="4038600" cy="2456869"/>
          </a:xfr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77072"/>
            <a:ext cx="39748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01208"/>
            <a:ext cx="295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301208"/>
            <a:ext cx="1314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5229200"/>
            <a:ext cx="1352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5229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Fibonacci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Algoritmo</a:t>
            </a:r>
          </a:p>
          <a:p>
            <a:r>
              <a:rPr lang="es-ES" dirty="0" smtClean="0"/>
              <a:t>O(</a:t>
            </a:r>
            <a:r>
              <a:rPr lang="el-GR" dirty="0" smtClean="0"/>
              <a:t>ϕ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f</a:t>
            </a:r>
            <a:r>
              <a:rPr lang="es-ES" baseline="-25000" dirty="0" err="1" smtClean="0"/>
              <a:t>n</a:t>
            </a:r>
            <a:r>
              <a:rPr lang="es-ES" dirty="0" smtClean="0"/>
              <a:t>=f</a:t>
            </a:r>
            <a:r>
              <a:rPr lang="es-ES" baseline="-25000" dirty="0" smtClean="0"/>
              <a:t>n-1</a:t>
            </a:r>
            <a:r>
              <a:rPr lang="es-ES" dirty="0" smtClean="0"/>
              <a:t> + f</a:t>
            </a:r>
            <a:r>
              <a:rPr lang="es-ES" baseline="-25000" dirty="0" smtClean="0"/>
              <a:t>n-2</a:t>
            </a:r>
          </a:p>
          <a:p>
            <a:r>
              <a:rPr lang="es-ES" dirty="0" smtClean="0"/>
              <a:t>Constantes</a:t>
            </a:r>
          </a:p>
          <a:p>
            <a:endParaRPr lang="es-ES" dirty="0"/>
          </a:p>
        </p:txBody>
      </p:sp>
      <p:pic>
        <p:nvPicPr>
          <p:cNvPr id="8" name="7 Marcador de contenido" descr="fiboPlot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861048"/>
            <a:ext cx="2520280" cy="38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293096"/>
            <a:ext cx="2921268" cy="39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182</Words>
  <Application>Microsoft Office PowerPoint</Application>
  <PresentationFormat>Presentación en pantalla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Análisis de Eficiencia de Algoritmos</vt:lpstr>
      <vt:lpstr>Burbuja</vt:lpstr>
      <vt:lpstr>Inserción</vt:lpstr>
      <vt:lpstr>Selección</vt:lpstr>
      <vt:lpstr>Mergesort</vt:lpstr>
      <vt:lpstr>Quicksort</vt:lpstr>
      <vt:lpstr>Heapsort</vt:lpstr>
      <vt:lpstr>Floyd</vt:lpstr>
      <vt:lpstr>Fibonacci</vt:lpstr>
      <vt:lpstr>Comparación diferentes PCs</vt:lpstr>
      <vt:lpstr>Comparación Diferente Optimización</vt:lpstr>
      <vt:lpstr>Comparación Algoritmos de Ordenación</vt:lpstr>
      <vt:lpstr>Inventada penúltima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Eficiencia de Algoritmos</dc:title>
  <dc:creator>italju</dc:creator>
  <cp:lastModifiedBy>italju</cp:lastModifiedBy>
  <cp:revision>22</cp:revision>
  <dcterms:created xsi:type="dcterms:W3CDTF">2015-03-17T16:26:07Z</dcterms:created>
  <dcterms:modified xsi:type="dcterms:W3CDTF">2015-03-17T17:23:32Z</dcterms:modified>
</cp:coreProperties>
</file>