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embeddedFontLst>
    <p:embeddedFont>
      <p:font typeface="Quicksan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font" Target="fonts/Quicksand-bold.fntdata"/><Relationship Id="rId12" Type="http://schemas.openxmlformats.org/officeDocument/2006/relationships/slide" Target="slides/slide8.xml"/><Relationship Id="rId23" Type="http://schemas.openxmlformats.org/officeDocument/2006/relationships/font" Target="fonts/Quicksan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cxnSp>
        <p:nvCxnSpPr>
          <p:cNvPr id="11" name="Shape 11"/>
          <p:cNvCxnSpPr>
            <a:stCxn id="12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" name="Shape 12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key color">
    <p:bg>
      <p:bgPr>
        <a:solidFill>
          <a:srgbClr val="39C0BA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hape 6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2E303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6" name="Shape 6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952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" name="Shape 18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9pPr>
          </a:lstStyle>
          <a:p/>
        </p:txBody>
      </p:sp>
      <p:cxnSp>
        <p:nvCxnSpPr>
          <p:cNvPr id="22" name="Shape 2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" name="Shape 23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x="208000" y="3096171"/>
            <a:ext cx="1306200" cy="8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</a:p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39C0BA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hape 27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" name="Shape 28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  <p:cxnSp>
        <p:nvCxnSpPr>
          <p:cNvPr id="37" name="Shape 37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" name="Shape 38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165475" y="1673975"/>
            <a:ext cx="2403599" cy="4893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3692249" y="1673975"/>
            <a:ext cx="2403599" cy="4893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6219023" y="1673975"/>
            <a:ext cx="2403599" cy="4893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cxnSp>
        <p:nvCxnSpPr>
          <p:cNvPr id="46" name="Shape 46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" name="Shape 47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3" name="Shape 5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1165475" y="5775089"/>
            <a:ext cx="7521300" cy="578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57" name="Shape 57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8" name="Shape 58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2" name="Shape 62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E303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youtube.com/v/vv1WIr_PbH0" TargetMode="External"/><Relationship Id="rId4" Type="http://schemas.openxmlformats.org/officeDocument/2006/relationships/image" Target="../media/image01.jpg"/><Relationship Id="rId5" Type="http://schemas.openxmlformats.org/officeDocument/2006/relationships/hyperlink" Target="http://youtube.com/v/B1DmUpSqexE" TargetMode="External"/><Relationship Id="rId6" Type="http://schemas.openxmlformats.org/officeDocument/2006/relationships/image" Target="../media/image0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Relationship Id="rId4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Relationship Id="rId4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Relationship Id="rId4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Relationship Id="rId5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000"/>
              <a:t>PRÁCTICA 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5000"/>
          </a:p>
          <a:p>
            <a:pPr lvl="0">
              <a:spcBef>
                <a:spcPts val="0"/>
              </a:spcBef>
              <a:buNone/>
            </a:pPr>
            <a:r>
              <a:rPr lang="en" sz="4800"/>
              <a:t>“</a:t>
            </a:r>
            <a:r>
              <a:rPr lang="en" sz="4800"/>
              <a:t>Gugel” Car 1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0" y="278775"/>
            <a:ext cx="91440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DESARROLLO BASADO EN AGENTES</a:t>
            </a:r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143000" y="708446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HEURÍSTICAS DE MOVIMIENTO</a:t>
            </a: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5" name="Shape 195" title="Map2 heu1">
            <a:hlinkClick r:id="rId3"/>
          </p:cNvPr>
          <p:cNvSpPr/>
          <p:nvPr/>
        </p:nvSpPr>
        <p:spPr>
          <a:xfrm>
            <a:off x="1066824" y="2070525"/>
            <a:ext cx="3922599" cy="2941955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6" name="Shape 196"/>
          <p:cNvSpPr txBox="1"/>
          <p:nvPr/>
        </p:nvSpPr>
        <p:spPr>
          <a:xfrm>
            <a:off x="5573725" y="2184050"/>
            <a:ext cx="25773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Heurística 1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916112" y="5236925"/>
            <a:ext cx="25773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Heurística 4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143025" y="1345425"/>
            <a:ext cx="49332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INTERFAZ GRÁFICA</a:t>
            </a:r>
          </a:p>
        </p:txBody>
      </p:sp>
      <p:sp>
        <p:nvSpPr>
          <p:cNvPr id="199" name="Shape 199" title="Map2 heu4">
            <a:hlinkClick r:id="rId5"/>
          </p:cNvPr>
          <p:cNvSpPr/>
          <p:nvPr/>
        </p:nvSpPr>
        <p:spPr>
          <a:xfrm>
            <a:off x="5065625" y="3398450"/>
            <a:ext cx="3983725" cy="2987800"/>
          </a:xfrm>
          <a:prstGeom prst="rect">
            <a:avLst/>
          </a:prstGeom>
          <a:blipFill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143000" y="708446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ESTADÍSTICAS DE EJECUCIÓN</a:t>
            </a: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6" name="Shape 206"/>
          <p:cNvSpPr txBox="1"/>
          <p:nvPr/>
        </p:nvSpPr>
        <p:spPr>
          <a:xfrm>
            <a:off x="1642425" y="1168350"/>
            <a:ext cx="64560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TODOS LOS MAPAS RESUELTOS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1155675" y="3783375"/>
            <a:ext cx="78912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3 CON EL CAMINO MÁS CORTO. 1 CON TIEMPO MÍNIMO DESDE PRIMER LOGIN 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1143000" y="4745224"/>
            <a:ext cx="75219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MENOS MAPA 1 Y 2 (PRUEBAS), EL RESTO RESUELTOS A LA PRIMERA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1143000" y="5986650"/>
            <a:ext cx="75219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PROBLEMA INICIAL MAPAS 6 Y 10 (PÉRDIDA DE MENSAJES TRAS MUCHA COMUNICACIÓN)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675" y="1904593"/>
            <a:ext cx="7713450" cy="1504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143000" y="708446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ESTADÍSTICAS DE EJECUCIÓN</a:t>
            </a:r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7" name="Shape 217"/>
          <p:cNvSpPr txBox="1"/>
          <p:nvPr/>
        </p:nvSpPr>
        <p:spPr>
          <a:xfrm>
            <a:off x="1642425" y="1168350"/>
            <a:ext cx="64560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MAPA SORPRESA RESUELTO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1109500" y="5835850"/>
            <a:ext cx="7591800" cy="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CON LAS 3 HEURÍSTICAS DESARROLLADAS</a:t>
            </a:r>
          </a:p>
        </p:txBody>
      </p:sp>
      <p:pic>
        <p:nvPicPr>
          <p:cNvPr descr="Comparativa.jpg" id="219" name="Shape 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0450" y="1892675"/>
            <a:ext cx="3808650" cy="38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1143000" y="708446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ESTADÍSTICAS DE EJECUCIÓN</a:t>
            </a: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6" name="Shape 226"/>
          <p:cNvSpPr txBox="1"/>
          <p:nvPr/>
        </p:nvSpPr>
        <p:spPr>
          <a:xfrm>
            <a:off x="1143000" y="1299375"/>
            <a:ext cx="74139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RESULTADOS</a:t>
            </a:r>
            <a:r>
              <a:rPr lang="en"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 DE TODOS LOS MAPAS CON TODAS LAS HEURÍSTICAS</a:t>
            </a:r>
          </a:p>
        </p:txBody>
      </p:sp>
      <p:pic>
        <p:nvPicPr>
          <p:cNvPr descr="Comparativa.jpg" id="227" name="Shape 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846725"/>
            <a:ext cx="3278050" cy="32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2253725" y="2312225"/>
            <a:ext cx="10566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MAPA 2</a:t>
            </a:r>
          </a:p>
        </p:txBody>
      </p:sp>
      <p:pic>
        <p:nvPicPr>
          <p:cNvPr descr="Comparativa.jpg" id="229" name="Shape 2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2846725"/>
            <a:ext cx="3278050" cy="32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6368525" y="2312225"/>
            <a:ext cx="10566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MAPA 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1143000" y="708446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ESTADÍSTICAS DE EJECUCIÓN</a:t>
            </a: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Comparativa.jpg" id="237" name="Shape 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846725"/>
            <a:ext cx="3278050" cy="32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2253725" y="2312225"/>
            <a:ext cx="10566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MAPA 4</a:t>
            </a:r>
          </a:p>
        </p:txBody>
      </p:sp>
      <p:pic>
        <p:nvPicPr>
          <p:cNvPr descr="Comparativa.jpg" id="239" name="Shape 2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2846725"/>
            <a:ext cx="3278050" cy="32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6368525" y="2312225"/>
            <a:ext cx="10566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MAPA 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1143000" y="708446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ESTADÍSTICAS DE EJECUCIÓN</a:t>
            </a:r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Comparativa.jpg" id="247" name="Shape 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846725"/>
            <a:ext cx="3278050" cy="32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2253725" y="2312225"/>
            <a:ext cx="10566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MAPA 6</a:t>
            </a:r>
          </a:p>
        </p:txBody>
      </p:sp>
      <p:pic>
        <p:nvPicPr>
          <p:cNvPr descr="Comparativa.jpg" id="249" name="Shape 2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2846725"/>
            <a:ext cx="3278050" cy="32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/>
        </p:nvSpPr>
        <p:spPr>
          <a:xfrm>
            <a:off x="6368525" y="2312225"/>
            <a:ext cx="10566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MAPA 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1143000" y="708446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ESTADÍSTICAS DE EJECUCIÓN</a:t>
            </a:r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Comparativa.jpg" id="257" name="Shape 2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846725"/>
            <a:ext cx="3278050" cy="32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2253725" y="2312225"/>
            <a:ext cx="10566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MAPA 8</a:t>
            </a:r>
          </a:p>
        </p:txBody>
      </p:sp>
      <p:pic>
        <p:nvPicPr>
          <p:cNvPr descr="Comparativa.jpg" id="259" name="Shape 2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2846725"/>
            <a:ext cx="3278050" cy="32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/>
        </p:nvSpPr>
        <p:spPr>
          <a:xfrm>
            <a:off x="6368525" y="2312225"/>
            <a:ext cx="10566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MAPA 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1143000" y="708446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ESTADÍSTICAS DE EJECUCIÓN</a:t>
            </a:r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Comparativa.jpg" id="267" name="Shape 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2975" y="2803575"/>
            <a:ext cx="3278050" cy="32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/>
        </p:nvSpPr>
        <p:spPr>
          <a:xfrm>
            <a:off x="4002300" y="2283475"/>
            <a:ext cx="1139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MAPA 10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4294967295" type="ctrTitle"/>
          </p:nvPr>
        </p:nvSpPr>
        <p:spPr>
          <a:xfrm>
            <a:off x="1336100" y="2416550"/>
            <a:ext cx="7337700" cy="668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6000">
                <a:solidFill>
                  <a:srgbClr val="2E3037"/>
                </a:solidFill>
              </a:rPr>
              <a:t>GRACIAS</a:t>
            </a:r>
          </a:p>
        </p:txBody>
      </p:sp>
      <p:sp>
        <p:nvSpPr>
          <p:cNvPr id="274" name="Shape 274"/>
          <p:cNvSpPr txBox="1"/>
          <p:nvPr>
            <p:ph idx="4294967295" type="subTitle"/>
          </p:nvPr>
        </p:nvSpPr>
        <p:spPr>
          <a:xfrm>
            <a:off x="1336100" y="3632250"/>
            <a:ext cx="7337700" cy="81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b="1" lang="en" sz="3600"/>
              <a:t>ALGUNA PREGUNTA?</a:t>
            </a:r>
          </a:p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143000" y="755200"/>
            <a:ext cx="17838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ÍNDICE</a:t>
            </a:r>
          </a:p>
        </p:txBody>
      </p:sp>
      <p:cxnSp>
        <p:nvCxnSpPr>
          <p:cNvPr id="80" name="Shape 80"/>
          <p:cNvCxnSpPr/>
          <p:nvPr/>
        </p:nvCxnSpPr>
        <p:spPr>
          <a:xfrm flipH="1" rot="10800000">
            <a:off x="902651" y="2011857"/>
            <a:ext cx="2178000" cy="123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81" name="Shape 81"/>
          <p:cNvSpPr txBox="1"/>
          <p:nvPr/>
        </p:nvSpPr>
        <p:spPr>
          <a:xfrm>
            <a:off x="3240625" y="1743850"/>
            <a:ext cx="2310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EQUIPO</a:t>
            </a:r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83" name="Shape 83"/>
          <p:cNvCxnSpPr/>
          <p:nvPr/>
        </p:nvCxnSpPr>
        <p:spPr>
          <a:xfrm flipH="1" rot="10800000">
            <a:off x="902651" y="2539682"/>
            <a:ext cx="2178000" cy="123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84" name="Shape 84"/>
          <p:cNvSpPr txBox="1"/>
          <p:nvPr/>
        </p:nvSpPr>
        <p:spPr>
          <a:xfrm>
            <a:off x="3240625" y="2272600"/>
            <a:ext cx="2310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SPRINT BACKLOG</a:t>
            </a:r>
          </a:p>
        </p:txBody>
      </p:sp>
      <p:cxnSp>
        <p:nvCxnSpPr>
          <p:cNvPr id="85" name="Shape 85"/>
          <p:cNvCxnSpPr/>
          <p:nvPr/>
        </p:nvCxnSpPr>
        <p:spPr>
          <a:xfrm flipH="1" rot="10800000">
            <a:off x="902650" y="3111432"/>
            <a:ext cx="2178000" cy="123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86" name="Shape 86"/>
          <p:cNvSpPr txBox="1"/>
          <p:nvPr/>
        </p:nvSpPr>
        <p:spPr>
          <a:xfrm>
            <a:off x="3240624" y="2844350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BURNDOWN</a:t>
            </a:r>
          </a:p>
        </p:txBody>
      </p:sp>
      <p:cxnSp>
        <p:nvCxnSpPr>
          <p:cNvPr id="87" name="Shape 87"/>
          <p:cNvCxnSpPr/>
          <p:nvPr/>
        </p:nvCxnSpPr>
        <p:spPr>
          <a:xfrm flipH="1" rot="10800000">
            <a:off x="902650" y="3673382"/>
            <a:ext cx="2178000" cy="123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88" name="Shape 88"/>
          <p:cNvSpPr txBox="1"/>
          <p:nvPr/>
        </p:nvSpPr>
        <p:spPr>
          <a:xfrm>
            <a:off x="3240625" y="3330100"/>
            <a:ext cx="5277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MODELADO DE AGENTES Y PERCEPCIÓN DEL ENTORNO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3240625" y="3863500"/>
            <a:ext cx="36261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descr="Captura de pantalla 2016-11-22 a las 19.27.43.png" id="90" name="Shape 90"/>
          <p:cNvPicPr preferRelativeResize="0"/>
          <p:nvPr/>
        </p:nvPicPr>
        <p:blipFill rotWithShape="1">
          <a:blip r:embed="rId3">
            <a:alphaModFix/>
          </a:blip>
          <a:srcRect b="0" l="8608" r="8616" t="0"/>
          <a:stretch/>
        </p:blipFill>
        <p:spPr>
          <a:xfrm>
            <a:off x="170975" y="2686500"/>
            <a:ext cx="1485000" cy="1485000"/>
          </a:xfrm>
          <a:prstGeom prst="ellipse">
            <a:avLst/>
          </a:prstGeom>
          <a:noFill/>
          <a:ln cap="flat" cmpd="sng" w="952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91" name="Shape 91"/>
          <p:cNvCxnSpPr/>
          <p:nvPr/>
        </p:nvCxnSpPr>
        <p:spPr>
          <a:xfrm flipH="1" rot="10800000">
            <a:off x="902650" y="4282982"/>
            <a:ext cx="2178000" cy="123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92" name="Shape 92"/>
          <p:cNvSpPr txBox="1"/>
          <p:nvPr/>
        </p:nvSpPr>
        <p:spPr>
          <a:xfrm>
            <a:off x="3240625" y="4015900"/>
            <a:ext cx="397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DIAGRAMA DE SECUENCIA</a:t>
            </a:r>
          </a:p>
        </p:txBody>
      </p:sp>
      <p:cxnSp>
        <p:nvCxnSpPr>
          <p:cNvPr id="93" name="Shape 93"/>
          <p:cNvCxnSpPr/>
          <p:nvPr/>
        </p:nvCxnSpPr>
        <p:spPr>
          <a:xfrm flipH="1" rot="10800000">
            <a:off x="902650" y="5349782"/>
            <a:ext cx="2178000" cy="123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94" name="Shape 94"/>
          <p:cNvSpPr txBox="1"/>
          <p:nvPr/>
        </p:nvSpPr>
        <p:spPr>
          <a:xfrm>
            <a:off x="3240625" y="5082700"/>
            <a:ext cx="397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ESTADÍSTICAS DE EJECUCIÓN</a:t>
            </a:r>
          </a:p>
        </p:txBody>
      </p:sp>
      <p:cxnSp>
        <p:nvCxnSpPr>
          <p:cNvPr id="95" name="Shape 95"/>
          <p:cNvCxnSpPr/>
          <p:nvPr/>
        </p:nvCxnSpPr>
        <p:spPr>
          <a:xfrm flipH="1" rot="10800000">
            <a:off x="902650" y="4816382"/>
            <a:ext cx="2178000" cy="123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96" name="Shape 96"/>
          <p:cNvSpPr txBox="1"/>
          <p:nvPr/>
        </p:nvSpPr>
        <p:spPr>
          <a:xfrm>
            <a:off x="3240625" y="4549300"/>
            <a:ext cx="397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HEURÍSTICAS DE MOVIMIENTO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EQUIPO 9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230875" y="2272050"/>
            <a:ext cx="4648800" cy="23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AARÓN RODRÍGUEZ BUENO</a:t>
            </a:r>
          </a:p>
          <a:p>
            <a:pPr indent="8445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BRYAN MORENO PICAMÁN</a:t>
            </a:r>
          </a:p>
          <a:p>
            <a:pPr indent="8445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HUGO MALDONADO CÓZAR</a:t>
            </a:r>
          </a:p>
          <a:p>
            <a:pPr indent="8445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JOSE DAVID TORRES DE LAS MORENAS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strike="sng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JOSE BARÓN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104" name="Shape 104"/>
          <p:cNvCxnSpPr/>
          <p:nvPr/>
        </p:nvCxnSpPr>
        <p:spPr>
          <a:xfrm>
            <a:off x="4534150" y="2489850"/>
            <a:ext cx="1965600" cy="8700"/>
          </a:xfrm>
          <a:prstGeom prst="straightConnector1">
            <a:avLst/>
          </a:prstGeom>
          <a:noFill/>
          <a:ln cap="flat" cmpd="sng" w="19050">
            <a:solidFill>
              <a:srgbClr val="39C0BA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5" name="Shape 105"/>
          <p:cNvSpPr txBox="1"/>
          <p:nvPr/>
        </p:nvSpPr>
        <p:spPr>
          <a:xfrm>
            <a:off x="6600900" y="2275800"/>
            <a:ext cx="1107300" cy="2909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rgbClr val="D12311"/>
                </a:solidFill>
              </a:rPr>
              <a:t>ARB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600">
              <a:solidFill>
                <a:srgbClr val="39C0BA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rgbClr val="FD8608"/>
                </a:solidFill>
              </a:rPr>
              <a:t>BMP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600">
              <a:solidFill>
                <a:srgbClr val="39C0BA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600">
              <a:solidFill>
                <a:srgbClr val="39C0BA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rgbClr val="274EC0"/>
                </a:solidFill>
              </a:rPr>
              <a:t>HMC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600">
              <a:solidFill>
                <a:srgbClr val="39C0BA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600">
              <a:solidFill>
                <a:srgbClr val="39C0BA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rgbClr val="178813"/>
                </a:solidFill>
              </a:rPr>
              <a:t>JDTM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600">
              <a:solidFill>
                <a:srgbClr val="178813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600">
              <a:solidFill>
                <a:srgbClr val="178813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 strike="sngStrike">
                <a:solidFill>
                  <a:srgbClr val="850087"/>
                </a:solidFill>
              </a:rPr>
              <a:t>JJBL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4534150" y="3099450"/>
            <a:ext cx="1965600" cy="8700"/>
          </a:xfrm>
          <a:prstGeom prst="straightConnector1">
            <a:avLst/>
          </a:prstGeom>
          <a:noFill/>
          <a:ln cap="flat" cmpd="sng" w="19050">
            <a:solidFill>
              <a:srgbClr val="39C0BA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7" name="Shape 107"/>
          <p:cNvCxnSpPr/>
          <p:nvPr/>
        </p:nvCxnSpPr>
        <p:spPr>
          <a:xfrm>
            <a:off x="4619100" y="3761475"/>
            <a:ext cx="1889400" cy="3900"/>
          </a:xfrm>
          <a:prstGeom prst="straightConnector1">
            <a:avLst/>
          </a:prstGeom>
          <a:noFill/>
          <a:ln cap="flat" cmpd="sng" w="19050">
            <a:solidFill>
              <a:srgbClr val="39C0BA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8" name="Shape 108"/>
          <p:cNvCxnSpPr/>
          <p:nvPr/>
        </p:nvCxnSpPr>
        <p:spPr>
          <a:xfrm>
            <a:off x="5905750" y="4394350"/>
            <a:ext cx="567900" cy="0"/>
          </a:xfrm>
          <a:prstGeom prst="straightConnector1">
            <a:avLst/>
          </a:prstGeom>
          <a:noFill/>
          <a:ln cap="flat" cmpd="sng" w="19050">
            <a:solidFill>
              <a:srgbClr val="39C0BA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9" name="Shape 109"/>
          <p:cNvCxnSpPr/>
          <p:nvPr/>
        </p:nvCxnSpPr>
        <p:spPr>
          <a:xfrm>
            <a:off x="2969000" y="4968800"/>
            <a:ext cx="3539400" cy="15900"/>
          </a:xfrm>
          <a:prstGeom prst="straightConnector1">
            <a:avLst/>
          </a:prstGeom>
          <a:noFill/>
          <a:ln cap="flat" cmpd="sng" w="19050">
            <a:solidFill>
              <a:srgbClr val="39C0BA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165475" y="704550"/>
            <a:ext cx="29751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SPRINT BACKLOG</a:t>
            </a: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16" name="Shape 116" title="Gráfico"/>
          <p:cNvPicPr preferRelativeResize="0"/>
          <p:nvPr/>
        </p:nvPicPr>
        <p:blipFill rotWithShape="1">
          <a:blip r:embed="rId3">
            <a:alphaModFix/>
          </a:blip>
          <a:srcRect b="13992" l="0" r="0" t="18081"/>
          <a:stretch/>
        </p:blipFill>
        <p:spPr>
          <a:xfrm>
            <a:off x="1165475" y="1220350"/>
            <a:ext cx="7607650" cy="53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>
            <p:ph type="title"/>
          </p:nvPr>
        </p:nvSpPr>
        <p:spPr>
          <a:xfrm>
            <a:off x="5161475" y="304850"/>
            <a:ext cx="38529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19 HISTORIAS A TIEMPO</a:t>
            </a: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5176375" y="695025"/>
            <a:ext cx="38529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10 “RETRASADAS”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BURNDOWN </a:t>
            </a: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25" name="Shape 125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225" y="1164449"/>
            <a:ext cx="7244850" cy="31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 title="Gráfico"/>
          <p:cNvPicPr preferRelativeResize="0"/>
          <p:nvPr/>
        </p:nvPicPr>
        <p:blipFill rotWithShape="1">
          <a:blip r:embed="rId4">
            <a:alphaModFix/>
          </a:blip>
          <a:srcRect b="17211" l="14362" r="23486" t="0"/>
          <a:stretch/>
        </p:blipFill>
        <p:spPr>
          <a:xfrm>
            <a:off x="2233325" y="4434675"/>
            <a:ext cx="2346275" cy="223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 title="Gráfico"/>
          <p:cNvPicPr preferRelativeResize="0"/>
          <p:nvPr/>
        </p:nvPicPr>
        <p:blipFill rotWithShape="1">
          <a:blip r:embed="rId5">
            <a:alphaModFix/>
          </a:blip>
          <a:srcRect b="19196" l="15788" r="25256" t="6282"/>
          <a:stretch/>
        </p:blipFill>
        <p:spPr>
          <a:xfrm>
            <a:off x="5046675" y="4434675"/>
            <a:ext cx="2472629" cy="223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BURNDOWN</a:t>
            </a: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34" name="Shape 134" title="Gráfico"/>
          <p:cNvPicPr preferRelativeResize="0"/>
          <p:nvPr/>
        </p:nvPicPr>
        <p:blipFill rotWithShape="1">
          <a:blip r:embed="rId3">
            <a:alphaModFix/>
          </a:blip>
          <a:srcRect b="4601" l="11955" r="7807" t="9862"/>
          <a:stretch/>
        </p:blipFill>
        <p:spPr>
          <a:xfrm>
            <a:off x="1108500" y="1550550"/>
            <a:ext cx="7829899" cy="37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165475" y="856946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MODELADO DE AGENTES Y PERCEPCIÓN DEL ENTORNO</a:t>
            </a: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Arquitectura y Comunicación.pn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525" y="1502649"/>
            <a:ext cx="7864551" cy="46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143000" y="708446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DIAGRAMA DE SECUENCIA</a:t>
            </a: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Diagrama de Secuencia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375" y="1168350"/>
            <a:ext cx="6588626" cy="5474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143000" y="708446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HEURÍSTICAS DE MOVIMIENTO</a:t>
            </a: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5" name="Shape 155"/>
          <p:cNvSpPr txBox="1"/>
          <p:nvPr>
            <p:ph idx="4294967295" type="ctrTitle"/>
          </p:nvPr>
        </p:nvSpPr>
        <p:spPr>
          <a:xfrm>
            <a:off x="1143000" y="1284250"/>
            <a:ext cx="7097100" cy="71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3000"/>
              <a:t>4 Heurísticas distintas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143000" y="2003650"/>
            <a:ext cx="1827300" cy="461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Inicial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39C0BA"/>
                </a:solidFill>
              </a:rPr>
              <a:t>Uso del scanner para elegir la posición de movimiento, y del del radar, para ayudarnos a ir hacia sitios posibles, priorizando el movimiento hacia sitios no visitados.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9C0BA"/>
              </a:solidFill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9C0BA"/>
                </a:solidFill>
              </a:rPr>
              <a:t>Creación de “lagunas” en algunos mapas.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2876700" y="2003650"/>
            <a:ext cx="1678500" cy="432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Segunda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39C0BA"/>
                </a:solidFill>
              </a:rPr>
              <a:t>Pequeña modificación de decisión de la inicial.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9C0BA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400">
                <a:solidFill>
                  <a:srgbClr val="39C0BA"/>
                </a:solidFill>
              </a:rPr>
              <a:t>DESCARTADA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9C0BA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9C0BA"/>
                </a:solidFill>
              </a:rPr>
              <a:t>Mejoraba un sólo mundo, el resto empeoraba.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752550" y="2003650"/>
            <a:ext cx="2030400" cy="432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Tercera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39C0BA"/>
                </a:solidFill>
              </a:rPr>
              <a:t>Una vez resueltos todos los mapas.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9C0BA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39C0BA"/>
                </a:solidFill>
              </a:rPr>
              <a:t>Basada en la teoría de seguir muros de un laberinto.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9C0BA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39C0BA"/>
                </a:solidFill>
              </a:rPr>
              <a:t>Sentido horario.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9C0BA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9C0BA"/>
                </a:solidFill>
              </a:rPr>
              <a:t>Desaparecen las “lagunas”.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980300" y="2003650"/>
            <a:ext cx="2082300" cy="432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Definitiva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39C0BA"/>
                </a:solidFill>
              </a:rPr>
              <a:t>Misma teoría que la tercera.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9C0BA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39C0BA"/>
                </a:solidFill>
              </a:rPr>
              <a:t>Sentido antihorario.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9C0BA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9C0BA"/>
                </a:solidFill>
              </a:rPr>
              <a:t>Mejora todos los mapas.</a:t>
            </a:r>
          </a:p>
        </p:txBody>
      </p:sp>
      <p:sp>
        <p:nvSpPr>
          <p:cNvPr id="160" name="Shape 160"/>
          <p:cNvSpPr/>
          <p:nvPr/>
        </p:nvSpPr>
        <p:spPr>
          <a:xfrm>
            <a:off x="7095775" y="235850"/>
            <a:ext cx="1461000" cy="14997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1" name="Shape 161"/>
          <p:cNvGrpSpPr/>
          <p:nvPr/>
        </p:nvGrpSpPr>
        <p:grpSpPr>
          <a:xfrm>
            <a:off x="7494723" y="683418"/>
            <a:ext cx="663155" cy="604553"/>
            <a:chOff x="3927500" y="301425"/>
            <a:chExt cx="461550" cy="411625"/>
          </a:xfrm>
        </p:grpSpPr>
        <p:sp>
          <p:nvSpPr>
            <p:cNvPr id="162" name="Shape 162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