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Cabin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ab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italic.fntdata"/><Relationship Id="rId30" Type="http://schemas.openxmlformats.org/officeDocument/2006/relationships/font" Target="fonts/Cabin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abin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05950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4334602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8839200" y="599725"/>
            <a:ext cx="2906817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 rot="5400000">
            <a:off x="7249746" y="2265180"/>
            <a:ext cx="5183073" cy="200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 rot="5400000">
            <a:off x="2131526" y="-680876"/>
            <a:ext cx="5183073" cy="789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8993672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774922" y="5951810"/>
            <a:ext cx="7896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446614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47816" y="5141973"/>
            <a:ext cx="11290859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581193" y="3043909"/>
            <a:ext cx="11029614" cy="14975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581191" y="4541417"/>
            <a:ext cx="11029614" cy="6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87219" y="2250891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581193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523735" y="2250891"/>
            <a:ext cx="5087072" cy="553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17708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57" name="Shape 57"/>
          <p:cNvSpPr/>
          <p:nvPr/>
        </p:nvSpPr>
        <p:spPr>
          <a:xfrm>
            <a:off x="440683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5758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447816" y="5141973"/>
            <a:ext cx="11298199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581191" y="5262296"/>
            <a:ext cx="4909444" cy="68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D58AC"/>
              </a:buClr>
              <a:buFont typeface="Cabin"/>
              <a:buNone/>
              <a:defRPr b="0" i="0" sz="20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9160" lvl="0" marL="3060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7344" lvl="1" marL="630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84228" lvl="2" marL="90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56911" lvl="3" marL="124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1311" lvl="4" marL="160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4511" lvl="5" marL="1899999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49711" lvl="6" marL="22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7611" lvl="7" marL="25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811" lvl="8" marL="28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5740823" y="5262296"/>
            <a:ext cx="5869986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81193" y="4693389"/>
            <a:ext cx="1102961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447816" y="599725"/>
            <a:ext cx="11290858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581191" y="5260126"/>
            <a:ext cx="11029616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81191" y="705124"/>
            <a:ext cx="11029616" cy="118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1191" y="2336002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ES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446533" y="457200"/>
            <a:ext cx="3703319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6" y="453643"/>
            <a:ext cx="3703319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19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youtube.com/v/DCVXXF2cy0g" TargetMode="External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Relationship Id="rId4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b="1" i="0" lang="es-ES" sz="4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DESARROLLO BASADO EN AGENTES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ES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PRÁCTICA 3: “GUGEL VEHICLES”</a:t>
            </a:r>
          </a:p>
        </p:txBody>
      </p:sp>
      <p:pic>
        <p:nvPicPr>
          <p:cNvPr descr="Sin título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87" y="3177215"/>
            <a:ext cx="6372225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-ES"/>
              <a:t>OBSERVACIONES IMPORTANTES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581200" y="2788925"/>
            <a:ext cx="110295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Guardado y lectura de mapa (controlador):</a:t>
            </a:r>
          </a:p>
          <a:p>
            <a:pPr indent="306324" lvl="1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Un archivo en Json para cada mapa.</a:t>
            </a:r>
          </a:p>
          <a:p>
            <a:pPr indent="-306000" lvl="0" marL="30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Exploración de mapa (vehículo volador):</a:t>
            </a:r>
          </a:p>
          <a:p>
            <a:pPr indent="-323676" lvl="1" marL="630000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Va haciendo “zig-zag” recorriendo filas enteras cada 3 filas desde la fila 0.</a:t>
            </a:r>
          </a:p>
          <a:p>
            <a:pPr indent="-323676" lvl="1" marL="630000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A cada movimiento recoge las percepciones y las guarda en el mapa.</a:t>
            </a:r>
          </a:p>
          <a:p>
            <a:pPr indent="-323676" lvl="1" marL="630000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Devuelve el mapa al controlador cuando lo complete o cuando pase algo.</a:t>
            </a:r>
          </a:p>
          <a:p>
            <a:pPr indent="-306000" lvl="0" marL="306000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Asignación de objetivos (controlador):</a:t>
            </a:r>
          </a:p>
          <a:p>
            <a:pPr indent="306324" lvl="1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Se elige el objetivo con menor distancia euclídea hasta el vehículo.</a:t>
            </a:r>
          </a:p>
          <a:p>
            <a:pPr indent="306324" lvl="1" marR="0" rtl="0" algn="l">
              <a:lnSpc>
                <a:spcPct val="115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Y que no haya sido ya elegida para otro vehículo, claro está.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s-ES"/>
              <a:t>OBSERVACIONES IMPORTANTES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581200" y="2529049"/>
            <a:ext cx="110295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Búsqueda del camino óptimo hasta el goal (cada vehículo):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Algoritmo A*.</a:t>
            </a:r>
          </a:p>
          <a:p>
            <a:pPr indent="-11176" lvl="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Elección de vehículos que se moverán hacia el objetivo (controlador): 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Sabemos el fuel global que gastará cada vehículo: F</a:t>
            </a:r>
            <a:r>
              <a:rPr lang="es-ES" sz="1000"/>
              <a:t>Gastado</a:t>
            </a:r>
            <a:r>
              <a:rPr lang="es-ES" sz="2200"/>
              <a:t> = Max ( S</a:t>
            </a:r>
            <a:r>
              <a:rPr lang="es-ES" sz="1000"/>
              <a:t>Goal</a:t>
            </a:r>
            <a:r>
              <a:rPr lang="es-ES" sz="2200"/>
              <a:t> * F</a:t>
            </a:r>
            <a:r>
              <a:rPr lang="es-ES" sz="1000"/>
              <a:t>Rate </a:t>
            </a:r>
            <a:r>
              <a:rPr lang="es-ES" sz="2200"/>
              <a:t>-</a:t>
            </a:r>
            <a:r>
              <a:rPr lang="es-ES" sz="1000"/>
              <a:t> </a:t>
            </a:r>
            <a:r>
              <a:rPr lang="es-ES" sz="2200"/>
              <a:t>F</a:t>
            </a:r>
            <a:r>
              <a:rPr lang="es-ES" sz="1000"/>
              <a:t>Vehiculo </a:t>
            </a:r>
            <a:r>
              <a:rPr lang="es-ES" sz="2200"/>
              <a:t>, 0 )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Va eligiendo vehículos desde el que menos fuel global gaste hasta que lo permita el fuel global.</a:t>
            </a:r>
          </a:p>
          <a:p>
            <a:pPr indent="-11176" lvl="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P</a:t>
            </a:r>
            <a:r>
              <a:rPr b="1" lang="es-ES" sz="2200"/>
              <a:t>rioridad de paso entre 2 vehículos cercanos (vehículo-controlador):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Vehículo percibe a otro(s) vehículo(s) y avisa al controlador.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Controlador calcula si alguno de los vistos está más cerca del objetivo.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Si no está, le avisa para que continúe.</a:t>
            </a:r>
          </a:p>
          <a:p>
            <a:pPr indent="306324" lvl="1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Si lo está, lo hace esperar hasta que esté a una distancia de X casillas.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ESTADÍSTICAS DE LAS EJECUCIONES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81193" y="2228003"/>
            <a:ext cx="11029616" cy="1814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E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IMAGEN ISG2</a:t>
            </a:r>
          </a:p>
        </p:txBody>
      </p:sp>
      <p:sp>
        <p:nvSpPr>
          <p:cNvPr id="179" name="Shape 179"/>
          <p:cNvSpPr txBox="1"/>
          <p:nvPr>
            <p:ph idx="2" type="body"/>
          </p:nvPr>
        </p:nvSpPr>
        <p:spPr>
          <a:xfrm>
            <a:off x="581193" y="4170946"/>
            <a:ext cx="11029616" cy="1690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Mapas 1</a:t>
            </a:r>
            <a:r>
              <a:rPr lang="es-ES" sz="2200"/>
              <a:t>-10</a:t>
            </a: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completados</a:t>
            </a:r>
            <a:r>
              <a:rPr lang="es-ES" sz="2200"/>
              <a:t>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es-ES" sz="2200"/>
              <a:t>Máximo de</a:t>
            </a: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agentes en el objetivo en cada mapa.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es-ES" sz="2200"/>
              <a:t>Menor tiempo de resolución en 4 mapas.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25" y="2123475"/>
            <a:ext cx="11866349" cy="16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ap1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CONV-c3oi6o9d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281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2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CONV-9k38x80g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417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0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3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1</a:t>
            </a:r>
          </a:p>
        </p:txBody>
      </p:sp>
      <p:pic>
        <p:nvPicPr>
          <p:cNvPr descr="map2.png"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3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CONV-hhoigr5j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1011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1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1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2</a:t>
            </a:r>
          </a:p>
        </p:txBody>
      </p:sp>
      <p:pic>
        <p:nvPicPr>
          <p:cNvPr descr="map3.png"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4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CONV-jo2cs32k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331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descr="map4.png"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5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CONV-640ebw81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691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descr="map5.png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6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CONV-hz0zd00g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736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1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1</a:t>
            </a:r>
          </a:p>
        </p:txBody>
      </p:sp>
      <p:pic>
        <p:nvPicPr>
          <p:cNvPr descr="map6.png"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7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CONV-n0d7ci11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274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descr="map7.png"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INTEGRANTES DEL GRUPO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Hugo Maldonado </a:t>
            </a:r>
            <a:r>
              <a:rPr lang="es-ES" sz="2200"/>
              <a:t>Cózar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Bryan Moreno Picamán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Aarón Rodríguez Bueno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José David Torres de las Morenas</a:t>
            </a:r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8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CONV-4bwdsbqa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365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2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descr="map8.png" id="244" name="Shape 2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</a:t>
            </a:r>
            <a:r>
              <a:rPr b="1" lang="es-ES" sz="3000"/>
              <a:t>9</a:t>
            </a:r>
          </a:p>
          <a:p>
            <a:pPr indent="-317176" lvl="0" marL="3060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CONV-998t2wfr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284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3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1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0</a:t>
            </a:r>
          </a:p>
        </p:txBody>
      </p:sp>
      <p:pic>
        <p:nvPicPr>
          <p:cNvPr descr="map9.png"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81193" y="729658"/>
            <a:ext cx="11029500" cy="98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TRAZAS DE LAS MEJORES EJECUCIONES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81193" y="2228002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/>
              <a:t>m</a:t>
            </a:r>
            <a:r>
              <a:rPr b="1" i="0" lang="es-ES" sz="3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ap10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Conversation-ID:</a:t>
            </a:r>
            <a:r>
              <a:rPr lang="es-ES" sz="2200"/>
              <a:t> </a:t>
            </a:r>
            <a:r>
              <a:rPr lang="es-ES" sz="2200"/>
              <a:t>CONV-1g15zh0p</a:t>
            </a:r>
          </a:p>
          <a:p>
            <a:pPr indent="-11176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Fuel usado:</a:t>
            </a:r>
            <a:r>
              <a:rPr lang="es-ES" sz="2200"/>
              <a:t> 1014</a:t>
            </a:r>
          </a:p>
          <a:p>
            <a:pPr indent="0" lvl="0" rtl="0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lang="es-ES" sz="2200"/>
              <a:t>Vehículos en el objetivo:</a:t>
            </a:r>
            <a:r>
              <a:rPr lang="es-ES" sz="2200"/>
              <a:t> 4 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Voladores:</a:t>
            </a:r>
            <a:r>
              <a:rPr lang="es-ES" sz="2200"/>
              <a:t> 0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5:</a:t>
            </a:r>
            <a:r>
              <a:rPr lang="es-ES" sz="2200"/>
              <a:t> 3</a:t>
            </a:r>
          </a:p>
          <a:p>
            <a:pPr indent="-317176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b="1" lang="es-ES" sz="2200"/>
              <a:t>Rango 11:</a:t>
            </a:r>
            <a:r>
              <a:rPr lang="es-ES" sz="2200"/>
              <a:t> 1</a:t>
            </a:r>
          </a:p>
        </p:txBody>
      </p:sp>
      <p:pic>
        <p:nvPicPr>
          <p:cNvPr descr="map10.png"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787" y="2558800"/>
            <a:ext cx="3633050" cy="36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INTERFAZ GRÁFICA</a:t>
            </a:r>
          </a:p>
        </p:txBody>
      </p:sp>
      <p:sp>
        <p:nvSpPr>
          <p:cNvPr id="267" name="Shape 267" title="map9">
            <a:hlinkClick r:id="rId3"/>
          </p:cNvPr>
          <p:cNvSpPr/>
          <p:nvPr/>
        </p:nvSpPr>
        <p:spPr>
          <a:xfrm>
            <a:off x="2879762" y="1905350"/>
            <a:ext cx="6432475" cy="48243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Cabin"/>
              <a:buNone/>
            </a:pPr>
            <a:r>
              <a:rPr b="0" i="0" lang="es-ES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¡GRACIAS POR LA ATENCIÓN!</a:t>
            </a:r>
          </a:p>
        </p:txBody>
      </p:sp>
      <p:sp>
        <p:nvSpPr>
          <p:cNvPr id="274" name="Shape 274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s-ES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¿ALGUNA PREGUNTA?</a:t>
            </a:r>
          </a:p>
        </p:txBody>
      </p:sp>
      <p:sp>
        <p:nvSpPr>
          <p:cNvPr id="275" name="Shape 275"/>
          <p:cNvSpPr txBox="1"/>
          <p:nvPr>
            <p:ph idx="12" type="sldNum"/>
          </p:nvPr>
        </p:nvSpPr>
        <p:spPr>
          <a:xfrm>
            <a:off x="10558300" y="5956137"/>
            <a:ext cx="1016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SPRINT BACKLOG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Horas planificadas: 182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Horas reales: 172,92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Desbrozado en 36 tareas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Tareas hechas en tiempo estimado: 25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Tareas pasadas de tiempo: 11</a:t>
            </a:r>
          </a:p>
        </p:txBody>
      </p:sp>
      <p:sp>
        <p:nvSpPr>
          <p:cNvPr id="113" name="Shape 113"/>
          <p:cNvSpPr txBox="1"/>
          <p:nvPr>
            <p:ph idx="2" type="body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Char char="◼"/>
            </a:pPr>
            <a:r>
              <a:rPr b="0" i="0" lang="es-ES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IMAGEN BACKLOG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925" y="2102075"/>
            <a:ext cx="5763623" cy="45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BURNDOWN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550" y="1914875"/>
            <a:ext cx="6408899" cy="27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186" y="4733825"/>
            <a:ext cx="5331636" cy="232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es-ES"/>
              <a:t>ENFOQUE DE LA PRÁCTICA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es-ES" sz="2200"/>
              <a:t>Aprovechamiento de los elementos estáticos: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306324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Obstáculos.</a:t>
            </a:r>
          </a:p>
          <a:p>
            <a:pPr indent="306324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Objetivos.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1176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Solución: </a:t>
            </a:r>
            <a:r>
              <a:rPr b="1" lang="es-ES" sz="2200"/>
              <a:t>¡Aprender los mapas!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306324"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◼"/>
            </a:pPr>
            <a:r>
              <a:rPr lang="es-ES" sz="2200"/>
              <a:t>Conocimiento completo del entorno.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SOCIEDAD HÍBRIDA (</a:t>
            </a:r>
            <a:r>
              <a:rPr lang="es-ES"/>
              <a:t>JERÁRQUICA EN RED)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581191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Un agente controlador que controla la sincronización y</a:t>
            </a:r>
            <a:r>
              <a:rPr lang="es-ES" sz="2200"/>
              <a:t> supervisa</a:t>
            </a: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las acciones </a:t>
            </a:r>
            <a:r>
              <a:rPr lang="es-ES" sz="2200"/>
              <a:t>de</a:t>
            </a: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los vehículos.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lang="es-ES" sz="2200"/>
              <a:t>Los vehículos son los que deciden cómo hacer las acciones (exploración de mapa y camino hasta el objetivo)</a:t>
            </a:r>
          </a:p>
          <a:p>
            <a:pPr indent="-306000" lvl="0" marL="306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1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¿Por qué </a:t>
            </a:r>
            <a:r>
              <a:rPr b="1" lang="es-ES" sz="2200"/>
              <a:t>híbrida</a:t>
            </a:r>
            <a:r>
              <a:rPr b="1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</a:p>
          <a:p>
            <a:pPr indent="-312500" lvl="1" marL="630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Mayor sencillez a la hora de sincronizar.</a:t>
            </a:r>
          </a:p>
          <a:p>
            <a:pPr indent="-312500" lvl="1" marL="630000" marR="0" rtl="0" algn="l">
              <a:spcBef>
                <a:spcPts val="104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◼"/>
            </a:pP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Aporta </a:t>
            </a:r>
            <a:r>
              <a:rPr lang="es-ES" sz="2200"/>
              <a:t>rapidez</a:t>
            </a:r>
            <a:r>
              <a:rPr b="0" i="0" lang="es-ES" sz="2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 en cuanto al habla entre dos agentes sin paso de mensajes asíncrono.</a:t>
            </a: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DIAGRAMA DE CLASES</a:t>
            </a:r>
          </a:p>
        </p:txBody>
      </p:sp>
      <p:pic>
        <p:nvPicPr>
          <p:cNvPr id="143" name="Shape 1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6699" y="1989350"/>
            <a:ext cx="6138600" cy="46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DIAGRAMA DE SECUENCIA (PARTE 1: EXPLORACIÓN DE MAPA)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99" y="1920224"/>
            <a:ext cx="10186200" cy="48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b="0" i="0" lang="es-ES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DIAGRAMA DE SECUENCIA (PARTE 11: MOVERSE AL OBJETIVO)</a:t>
            </a:r>
          </a:p>
        </p:txBody>
      </p:sp>
      <p:pic>
        <p:nvPicPr>
          <p:cNvPr id="157" name="Shape 1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799" y="1897074"/>
            <a:ext cx="8294400" cy="47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>
            <p:ph idx="12" type="sldNum"/>
          </p:nvPr>
        </p:nvSpPr>
        <p:spPr>
          <a:xfrm>
            <a:off x="10558300" y="5956137"/>
            <a:ext cx="1052400" cy="3651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r>
              <a:rPr lang="es-ES"/>
              <a:t>/24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