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86" d="100"/>
          <a:sy n="86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973E40-2F89-60D6-2292-2696D51D26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vfv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D1516-90FD-7916-E8C9-506360FEC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5987C-B139-4F72-8011-621D9B9481E5}" type="datetime1">
              <a:rPr lang="el-GR" smtClean="0"/>
              <a:t>26/9/2024</a:t>
            </a:fld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7467-A829-BA70-01ED-61733E7A0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vcvcvc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0E80-A63E-3393-BEE7-746B8BAE6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719B-7B61-4728-BB34-FDE4542BCB8B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9597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vfv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5D2A-72C3-4105-8758-6BA8DF378D89}" type="datetime1">
              <a:rPr lang="el-GR" smtClean="0"/>
              <a:t>26/9/2024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9696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76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53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16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01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75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940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49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92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61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46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647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98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l-GR" dirty="0"/>
              <a:t>10/9/2024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2D1B8-39CF-4BA9-B8FF-6A62E02550B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140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A9B0-A47B-FE5E-7313-F1057AE9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9" y="456509"/>
            <a:ext cx="6858000" cy="570368"/>
          </a:xfrm>
        </p:spPr>
        <p:txBody>
          <a:bodyPr>
            <a:noAutofit/>
          </a:bodyPr>
          <a:lstStyle/>
          <a:p>
            <a:r>
              <a:rPr lang="el-GR" sz="1800" dirty="0">
                <a:solidFill>
                  <a:srgbClr val="FF0000"/>
                </a:solidFill>
              </a:rPr>
              <a:t>Αξιολόγηση μεθόδων ενίσχυσης κλίσης για την εκτίμηση κατανάλωσης ενέργειας σε κρυπτονομίσματα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CA35-CCD4-C9CA-7C73-E02F4DD68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9" y="3079465"/>
            <a:ext cx="6858000" cy="1026425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l-GR" sz="1200" i="1" dirty="0"/>
              <a:t>Μεταπτυχιακό Δίπλωμα Ειδίκευσης</a:t>
            </a:r>
          </a:p>
          <a:p>
            <a:pPr>
              <a:lnSpc>
                <a:spcPct val="50000"/>
              </a:lnSpc>
            </a:pPr>
            <a:r>
              <a:rPr lang="el-GR" sz="1200" i="1" dirty="0"/>
              <a:t>Εφαρμοσμένη Οικονομική και Ανάλυση Δεδομένων</a:t>
            </a:r>
          </a:p>
          <a:p>
            <a:pPr>
              <a:lnSpc>
                <a:spcPct val="50000"/>
              </a:lnSpc>
            </a:pPr>
            <a:r>
              <a:rPr lang="el-GR" sz="1200" i="1" dirty="0"/>
              <a:t>Τμήμα Οικονομικών Επιστημών</a:t>
            </a:r>
          </a:p>
          <a:p>
            <a:pPr>
              <a:lnSpc>
                <a:spcPct val="50000"/>
              </a:lnSpc>
            </a:pPr>
            <a:r>
              <a:rPr lang="el-GR" sz="1200" i="1" dirty="0"/>
              <a:t>Σχολή Οικονομικών Επιστημών και Διοίκησης Επιχειρήσεων</a:t>
            </a:r>
          </a:p>
          <a:p>
            <a:pPr>
              <a:lnSpc>
                <a:spcPct val="50000"/>
              </a:lnSpc>
            </a:pPr>
            <a:r>
              <a:rPr lang="el-GR" sz="1200" i="1" dirty="0"/>
              <a:t>ΠΑΝΕΠΙΣΤΗΜΙΟ ΠΑΤΡΩΝ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ABB23-C595-CBC7-4A6C-006691D8EA99}"/>
              </a:ext>
            </a:extLst>
          </p:cNvPr>
          <p:cNvSpPr txBox="1"/>
          <p:nvPr/>
        </p:nvSpPr>
        <p:spPr>
          <a:xfrm>
            <a:off x="4417914" y="1883894"/>
            <a:ext cx="33561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sz="1600" dirty="0"/>
              <a:t>ΔΗΜΗΤΡΙΟΣ ΣΕΡΒΟΣ</a:t>
            </a:r>
          </a:p>
        </p:txBody>
      </p:sp>
      <p:pic>
        <p:nvPicPr>
          <p:cNvPr id="8" name="Picture 7" descr="A logo of a university of patras">
            <a:extLst>
              <a:ext uri="{FF2B5EF4-FFF2-40B4-BE49-F238E27FC236}">
                <a16:creationId xmlns:a16="http://schemas.microsoft.com/office/drawing/2014/main" id="{8B5133E3-89C0-7D37-03BE-61F63253EC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52" y="4962906"/>
            <a:ext cx="1895094" cy="1895094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2048450-EC47-5D4D-E91C-1FA4E28098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2DDA4D-98CA-38EF-F9D5-0881152271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363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AB3B-9797-5563-90F9-1884FFF2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l-GR" sz="5000" b="1" dirty="0">
                <a:ln/>
              </a:rPr>
              <a:t>Μεθοδολογία έρευνας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9BCA-68E5-CD79-BD93-13FE2085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l-GR" sz="2200" dirty="0"/>
              <a:t>Περιγραφικά στατιστικά (Μέσος όρος, Διάμεσος, Τ.Α, Ελάχιστο, Μέγιστο).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l-GR" sz="2200" dirty="0"/>
              <a:t>Χρονοσειρές των μεταβλητών.</a:t>
            </a:r>
          </a:p>
          <a:p>
            <a:pPr marL="514350" indent="-514350">
              <a:buFont typeface="+mj-lt"/>
              <a:buAutoNum type="arabicPeriod" startAt="6"/>
            </a:pPr>
            <a:endParaRPr lang="el-GR" sz="2200" dirty="0"/>
          </a:p>
        </p:txBody>
      </p:sp>
      <p:pic>
        <p:nvPicPr>
          <p:cNvPr id="7" name="Picture 6" descr="A green graph with numbers">
            <a:extLst>
              <a:ext uri="{FF2B5EF4-FFF2-40B4-BE49-F238E27FC236}">
                <a16:creationId xmlns:a16="http://schemas.microsoft.com/office/drawing/2014/main" id="{C98A8516-D60C-51D7-7A00-26AC18F9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381887"/>
            <a:ext cx="5458968" cy="4094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0E95-9176-1EC4-B8AC-C0F992E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65492-D658-78D5-317D-58C37A97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85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A39FF-D58C-E4E1-2C4A-7C0F2145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l-GR" sz="5000" b="1" dirty="0">
                <a:ln/>
              </a:rPr>
              <a:t>Μεθοδολογία έρευνας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BACE4980-B327-FDA0-A985-5D24BA7F9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8"/>
                </a:pPr>
                <a:r>
                  <a:rPr lang="el-GR" sz="2200" dirty="0"/>
                  <a:t>Συντελεστή διακύμανσης(</a:t>
                </a:r>
                <a:r>
                  <a:rPr lang="en-US" sz="2200" dirty="0"/>
                  <a:t>CV</a:t>
                </a:r>
                <a:r>
                  <a:rPr lang="el-G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l-GR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200" dirty="0"/>
                  <a:t> )</a:t>
                </a:r>
                <a:r>
                  <a:rPr lang="el-GR" sz="2200" dirty="0"/>
                  <a:t>.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l-GR" sz="2200" dirty="0"/>
                  <a:t>Συντελεστή συσχέτισης </a:t>
                </a:r>
                <a:r>
                  <a:rPr lang="en-US" sz="2200" dirty="0"/>
                  <a:t>Pearson</a:t>
                </a:r>
                <a:r>
                  <a:rPr lang="el-GR" sz="2200" dirty="0"/>
                  <a:t>, Γραφήματα διασποράς.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BACE4980-B327-FDA0-A985-5D24BA7F9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772" t="-103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graph of a bitcoin and blockchain&#10;&#10;Description automatically generated">
            <a:extLst>
              <a:ext uri="{FF2B5EF4-FFF2-40B4-BE49-F238E27FC236}">
                <a16:creationId xmlns:a16="http://schemas.microsoft.com/office/drawing/2014/main" id="{9469B9A9-814A-1B3B-C805-C35EC06ED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381887"/>
            <a:ext cx="5458968" cy="4094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4679-A1C0-F5CA-41E3-6CDF8535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18228-F193-B5D1-DF56-794FE4BC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682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90DC368-D76D-1300-F1D7-DCE7949C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>
                <a:ln/>
                <a:solidFill>
                  <a:srgbClr val="FFFFFF"/>
                </a:solidFill>
                <a:latin typeface="+mj-lt"/>
                <a:ea typeface="+mj-ea"/>
                <a:cs typeface="+mj-cs"/>
              </a:rPr>
              <a:t>Μεθοδολογία έρευνας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Θέση περιεχομένου 6" descr="Εικόνα που περιέχει κείμενο, στιγμιότυπο οθόνης, γραμματοσειρά, έγγραφο">
            <a:extLst>
              <a:ext uri="{FF2B5EF4-FFF2-40B4-BE49-F238E27FC236}">
                <a16:creationId xmlns:a16="http://schemas.microsoft.com/office/drawing/2014/main" id="{4DA64D1F-F2E6-5A71-2580-F4DB51BD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47732"/>
            <a:ext cx="7225748" cy="5762535"/>
          </a:xfrm>
          <a:prstGeom prst="rect">
            <a:avLst/>
          </a:prstGeo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B48F1D-51A8-CF7F-4D09-7416DCA6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10/9/2024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4A937F0-3C5D-EF89-961F-75FB106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162D1B8-39CF-4BA9-B8FF-6A62E02550B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2E94F-43BC-1E29-AA9C-CC70ECCD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l-GR" sz="5000" b="1" dirty="0">
                <a:ln/>
              </a:rPr>
              <a:t>Μεθοδολογία έρευνας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ECB-5998-27CF-881C-0E22212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l-GR" sz="2200" dirty="0"/>
              <a:t>Ελλείπουσες τιμές.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l-GR" sz="2200" dirty="0"/>
              <a:t>Έλεγχος ακραίων τιμών (Q1 − 3 ∗ IQR, Q3 + 3 ∗ IQR): εντοπίστηκαν 158 παρατηρήσεις, οι οποίες θεωρήθηκαν ακραίες τιμές και αφαιρέθηκαν. Επίσης, χρησιμοποιήσαμε θηκόγραμμα για την οπτικοποίηση του προβλήματος</a:t>
            </a:r>
            <a:r>
              <a:rPr lang="en-US" sz="2200" dirty="0"/>
              <a:t>(Aguinis et al. (2013)).</a:t>
            </a:r>
            <a:endParaRPr lang="el-GR" sz="2200" dirty="0"/>
          </a:p>
        </p:txBody>
      </p:sp>
      <p:pic>
        <p:nvPicPr>
          <p:cNvPr id="7" name="Picture 6" descr="A group of blue and white boxes with numbers">
            <a:extLst>
              <a:ext uri="{FF2B5EF4-FFF2-40B4-BE49-F238E27FC236}">
                <a16:creationId xmlns:a16="http://schemas.microsoft.com/office/drawing/2014/main" id="{2D95FFCB-6672-A731-993F-D64CB4A5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381887"/>
            <a:ext cx="5458968" cy="4094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1003-49F6-3E83-D768-2BC18E8C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4CCE7-4869-3178-CDEC-371B55A6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254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50AF-6F22-0432-1612-A6020C4362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Μεθοδολογία έρευνας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E2DD0-817F-3056-7944-7A9D94BE0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12"/>
                </a:pPr>
                <a:r>
                  <a:rPr lang="el-GR" sz="3000" dirty="0"/>
                  <a:t>Κανονικοποίηση ελάχιστου-μέγιστου(μεταξύ του 0 και 1).</a:t>
                </a:r>
              </a:p>
              <a:p>
                <a:pPr marL="514350" indent="-514350">
                  <a:buFont typeface="+mj-lt"/>
                  <a:buAutoNum type="arabicPeriod" startAt="12"/>
                </a:pPr>
                <a:endParaRPr lang="el-GR" sz="3000" dirty="0"/>
              </a:p>
              <a:p>
                <a:pPr marL="514350" indent="-514350">
                  <a:buFont typeface="+mj-lt"/>
                  <a:buAutoNum type="arabicPeriod" startAt="12"/>
                </a:pPr>
                <a:r>
                  <a:rPr lang="en-US" sz="3000" dirty="0"/>
                  <a:t>Extreme Gradient Boosting (XGBoost) </a:t>
                </a:r>
                <a:r>
                  <a:rPr lang="el-GR" sz="3000" dirty="0"/>
                  <a:t>προτάθηκε από τους </a:t>
                </a:r>
                <a:r>
                  <a:rPr lang="en-US" sz="3000" dirty="0"/>
                  <a:t>Chen </a:t>
                </a:r>
                <a:r>
                  <a:rPr lang="el-GR" sz="3000" dirty="0"/>
                  <a:t>και </a:t>
                </a:r>
                <a:r>
                  <a:rPr lang="en-US" sz="3000" dirty="0"/>
                  <a:t>Guestrin (2016).</a:t>
                </a:r>
                <a:r>
                  <a:rPr lang="el-GR" sz="3000" dirty="0"/>
                  <a:t> Η βάση του μοντέλου είναι ο αλγόριθμος gradient tree boosting.</a:t>
                </a:r>
                <a:r>
                  <a:rPr lang="en-US" sz="3000" dirty="0"/>
                  <a:t>(</a:t>
                </a:r>
                <a:r>
                  <a:rPr lang="el-GR" sz="3000" dirty="0"/>
                  <a:t>πρόβλεψη πωλήσεων καταστημάτων</a:t>
                </a:r>
                <a:r>
                  <a:rPr lang="en-US" sz="3000" dirty="0"/>
                  <a:t>, </a:t>
                </a:r>
                <a:r>
                  <a:rPr lang="el-GR" sz="3000" dirty="0"/>
                  <a:t>πρόβλεψη της κατανάλωση ενέργειας σε εμπορικά κτίρια, πρόβλεψη της πτώχευσης τραπεζών</a:t>
                </a:r>
                <a:r>
                  <a:rPr lang="en-US" sz="3000" dirty="0"/>
                  <a:t>)</a:t>
                </a:r>
                <a:r>
                  <a:rPr lang="el-GR" sz="3000" dirty="0"/>
                  <a:t>.</a:t>
                </a: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l-GR" sz="3000" dirty="0"/>
                  <a:t>Προβλέψει της μεταβλητής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sz="3000" dirty="0"/>
                  <a:t>).</a:t>
                </a: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l-GR" sz="3000" dirty="0"/>
                  <a:t>Συνάρτηση κόστους</a:t>
                </a:r>
                <a:r>
                  <a:rPr lang="en-US" sz="3000" dirty="0"/>
                  <a:t>(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l-GR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l-GR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l-GR" sz="3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el-G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000" b="0" dirty="0"/>
                  <a:t> )</a:t>
                </a:r>
                <a:r>
                  <a:rPr lang="el-GR" sz="3000" b="0" dirty="0"/>
                  <a:t>.</a:t>
                </a:r>
              </a:p>
              <a:p>
                <a:pPr marL="0" indent="0">
                  <a:buNone/>
                </a:pPr>
                <a:endParaRPr lang="el-GR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l-GR" b="0" dirty="0"/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endParaRPr lang="el-GR" b="0" dirty="0"/>
              </a:p>
              <a:p>
                <a:pPr marL="0" indent="0">
                  <a:buNone/>
                </a:pPr>
                <a:endParaRPr lang="el-GR" b="0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E2DD0-817F-3056-7944-7A9D94BE0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F4FC-17EE-482D-4068-B5D2AB4D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1D605-1004-8A2F-AF77-BBBB657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469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8FE-EE93-BA0B-29A5-9FB59A0525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Μεθοδολογία έρευνας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B4F4-E573-9754-9E4C-828FA33F9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Το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είναι το δέντρο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−1)</m:t>
                            </m:r>
                          </m:sup>
                        </m:sSubSup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dirty="0"/>
                  <a:t>, Όπου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/>
                  <a:t> είναι η πρώτη παράγωγος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/>
                  <a:t> είναι η δεύτερη παράγωγος του πρώτου μέλους της εξίσωσεως της συνάρτησης κόστους.</a:t>
                </a: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Column Subsampling</a:t>
                </a:r>
                <a:r>
                  <a:rPr lang="el-GR" dirty="0"/>
                  <a:t>, αποτελεσματικό αλγόριθμο εύρεσης διάσπαση.</a:t>
                </a:r>
              </a:p>
              <a:p>
                <a:pPr marL="0" indent="0">
                  <a:buNone/>
                </a:pPr>
                <a:endParaRPr lang="el-GR" dirty="0"/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l-GR" dirty="0"/>
                  <a:t>Μπεϋζιανή βελτιστοποίηση(ρυθμός μάθησης, μέγιστο βάθος και ο αριθμός εκτιμητών(n))</a:t>
                </a:r>
                <a:r>
                  <a:rPr lang="en-US" dirty="0"/>
                  <a:t>, </a:t>
                </a:r>
                <a:r>
                  <a:rPr lang="el-GR" dirty="0"/>
                  <a:t>διασταυρούμενη επικύρωση(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l-GR" dirty="0"/>
                  <a:t>).</a:t>
                </a: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B4F4-E573-9754-9E4C-828FA33F9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261"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2EC8-C120-05CA-132A-88F28D17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DD7F8-3C0A-132E-D7C1-8671E63A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849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EB6CD-CFC9-C62E-DAA2-8BA9C013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640969"/>
            <a:ext cx="5847781" cy="145754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l-GR" sz="2800" b="1" dirty="0">
                <a:ln/>
              </a:rPr>
              <a:t>Ανάλυση αποτελεσμάτων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" name="Picture 13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F813E642-B672-64CE-B50A-7F2A4C82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3" y="498828"/>
            <a:ext cx="3674795" cy="1112109"/>
          </a:xfrm>
          <a:prstGeom prst="rect">
            <a:avLst/>
          </a:prstGeom>
        </p:spPr>
      </p:pic>
      <p:pic>
        <p:nvPicPr>
          <p:cNvPr id="12" name="Picture 11" descr="A black and white math symbols">
            <a:extLst>
              <a:ext uri="{FF2B5EF4-FFF2-40B4-BE49-F238E27FC236}">
                <a16:creationId xmlns:a16="http://schemas.microsoft.com/office/drawing/2014/main" id="{8AB479D1-1193-7300-5C36-02B65BE3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2" y="2012101"/>
            <a:ext cx="3800498" cy="1115568"/>
          </a:xfrm>
          <a:prstGeom prst="rect">
            <a:avLst/>
          </a:prstGeom>
        </p:spPr>
      </p:pic>
      <p:pic>
        <p:nvPicPr>
          <p:cNvPr id="16" name="Picture 15" descr="A number and numbers with a white background">
            <a:extLst>
              <a:ext uri="{FF2B5EF4-FFF2-40B4-BE49-F238E27FC236}">
                <a16:creationId xmlns:a16="http://schemas.microsoft.com/office/drawing/2014/main" id="{AC227637-220A-9A74-E005-E0A29D4C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5" y="3528833"/>
            <a:ext cx="4154531" cy="1115568"/>
          </a:xfrm>
          <a:prstGeom prst="rect">
            <a:avLst/>
          </a:prstGeom>
        </p:spPr>
      </p:pic>
      <p:pic>
        <p:nvPicPr>
          <p:cNvPr id="18" name="Picture 17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4E4BBA1-21E0-BD7C-0560-0147A6A57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" y="5045565"/>
            <a:ext cx="4340417" cy="7315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01A93A-80B4-081C-3E3A-5978ECDE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328761"/>
            <a:ext cx="5847780" cy="365948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000" dirty="0"/>
              <a:t> Σετ Εκπαίδευσης/Δοκιμής(Εκτίμηση παραμέτρων, Εκτίμηση σφάλματος, σφάλμα γενίκευσης, τυχαία, συνθήκες).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Nash-Sutcliffe Efficiency (NSE)</a:t>
            </a:r>
            <a:r>
              <a:rPr lang="el-GR" sz="2000" dirty="0"/>
              <a:t>, </a:t>
            </a:r>
            <a:r>
              <a:rPr lang="en-US" sz="2000" dirty="0"/>
              <a:t>Root mean square error (RMSE)</a:t>
            </a:r>
            <a:r>
              <a:rPr lang="el-GR" sz="2000" dirty="0"/>
              <a:t>, </a:t>
            </a:r>
            <a:r>
              <a:rPr lang="en-US" sz="2000" dirty="0"/>
              <a:t>Mean absolute error(MAE)</a:t>
            </a:r>
            <a:r>
              <a:rPr lang="el-GR" sz="2000" dirty="0"/>
              <a:t>, </a:t>
            </a:r>
            <a:r>
              <a:rPr lang="en-US" sz="2000" dirty="0"/>
              <a:t>Index of Agreement (IA)</a:t>
            </a:r>
            <a:r>
              <a:rPr lang="el-GR" sz="2000" dirty="0"/>
              <a:t>(σφάλμα πρόβλεψης, μέσος όρος, τετράγωνο).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62B0-624D-5789-4BF5-7B77E327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>
                <a:solidFill>
                  <a:srgbClr val="FFFFFF"/>
                </a:solidFill>
              </a:rPr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C607E-AE84-F9DF-7330-9D1E4F1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2260" y="6356350"/>
            <a:ext cx="138153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16</a:t>
            </a:fld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7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3D07-F60E-4A7B-E1F2-A998E74CAB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Ανάλυση αποτελεσμάτων</a:t>
            </a:r>
          </a:p>
        </p:txBody>
      </p:sp>
      <p:pic>
        <p:nvPicPr>
          <p:cNvPr id="7" name="Content Placeholder 6" descr="A screenshot of a document">
            <a:extLst>
              <a:ext uri="{FF2B5EF4-FFF2-40B4-BE49-F238E27FC236}">
                <a16:creationId xmlns:a16="http://schemas.microsoft.com/office/drawing/2014/main" id="{F683A1C2-B00A-D229-2679-44F5BDA3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558"/>
            <a:ext cx="5820273" cy="39319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35F8-6B02-7DFD-5152-6BC6F870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A97F-EF5D-6518-DA37-D5A5A61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17</a:t>
            </a:fld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CCDF9-5FE3-2775-1E26-589F3289F386}"/>
              </a:ext>
            </a:extLst>
          </p:cNvPr>
          <p:cNvSpPr txBox="1"/>
          <p:nvPr/>
        </p:nvSpPr>
        <p:spPr>
          <a:xfrm>
            <a:off x="183565" y="1807527"/>
            <a:ext cx="5413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l-GR" sz="2400" dirty="0"/>
              <a:t>κραίες τιμές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σύνολο επικύρωση</a:t>
            </a:r>
            <a:r>
              <a:rPr lang="en-US" sz="2400" dirty="0"/>
              <a:t>(20%).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l-GR" sz="2400" dirty="0"/>
              <a:t>έτρο αξιολόγησης </a:t>
            </a:r>
            <a:r>
              <a:rPr lang="en-US" sz="2400" dirty="0"/>
              <a:t>IA (Legates </a:t>
            </a:r>
            <a:r>
              <a:rPr lang="el-GR" sz="2400" dirty="0"/>
              <a:t>και </a:t>
            </a:r>
            <a:r>
              <a:rPr lang="en-US" sz="2400" dirty="0"/>
              <a:t>McCabe(1999)).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70%, 30%&gt;</a:t>
            </a:r>
            <a:r>
              <a:rPr lang="el-GR" sz="2400" dirty="0"/>
              <a:t> </a:t>
            </a:r>
            <a:r>
              <a:rPr lang="en-US" sz="2400" dirty="0"/>
              <a:t>60%, 40%&gt;</a:t>
            </a:r>
            <a:r>
              <a:rPr lang="el-GR" sz="2400" dirty="0"/>
              <a:t> </a:t>
            </a:r>
            <a:r>
              <a:rPr lang="en-US" sz="2400" dirty="0"/>
              <a:t>80%, 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RMSE &gt; MAE.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NSE( Eryani et al. (2022) (</a:t>
            </a:r>
            <a:r>
              <a:rPr lang="el-GR" sz="2400" dirty="0"/>
              <a:t>0.36</a:t>
            </a:r>
            <a:r>
              <a:rPr lang="en-US" sz="2400" dirty="0"/>
              <a:t>,</a:t>
            </a:r>
            <a:r>
              <a:rPr lang="el-GR" sz="2400" dirty="0"/>
              <a:t>0.75</a:t>
            </a:r>
            <a:r>
              <a:rPr lang="en-US" sz="2400" dirty="0"/>
              <a:t>), Knoben</a:t>
            </a:r>
            <a:r>
              <a:rPr lang="el-GR" sz="2400" dirty="0"/>
              <a:t> </a:t>
            </a:r>
            <a:r>
              <a:rPr lang="en-US" sz="2400" dirty="0"/>
              <a:t>et al. (2019) (NSE &gt; 0)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l-GR" sz="2400" dirty="0"/>
              <a:t>κανοποιητική</a:t>
            </a:r>
            <a:r>
              <a:rPr lang="en-US" sz="2400" dirty="0"/>
              <a:t>,</a:t>
            </a:r>
            <a:r>
              <a:rPr lang="el-GR" sz="2400" dirty="0"/>
              <a:t>αποδεχτή προβλεπτική ικανότητα.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4910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D4E-22B8-70F5-E926-A38407BD9B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Ανάλυση αποτελεσμάτων</a:t>
            </a:r>
          </a:p>
        </p:txBody>
      </p:sp>
      <p:pic>
        <p:nvPicPr>
          <p:cNvPr id="7" name="Content Placeholder 6" descr="A screenshot of a document">
            <a:extLst>
              <a:ext uri="{FF2B5EF4-FFF2-40B4-BE49-F238E27FC236}">
                <a16:creationId xmlns:a16="http://schemas.microsoft.com/office/drawing/2014/main" id="{ACFB0EF7-2777-7A29-4DE5-F87075FFB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9" y="2148999"/>
            <a:ext cx="5531376" cy="37490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6B2A-8DF5-D00A-85AF-373D6946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0D0EA-739A-9621-2920-28FEB61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18</a:t>
            </a:fld>
            <a:endParaRPr lang="el-GR" dirty="0"/>
          </a:p>
        </p:txBody>
      </p:sp>
      <p:pic>
        <p:nvPicPr>
          <p:cNvPr id="9" name="Picture 8" descr="A white text with black text">
            <a:extLst>
              <a:ext uri="{FF2B5EF4-FFF2-40B4-BE49-F238E27FC236}">
                <a16:creationId xmlns:a16="http://schemas.microsoft.com/office/drawing/2014/main" id="{70FB3D84-1D4A-25A3-AF28-1B87195C7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49" y="2154891"/>
            <a:ext cx="5532120" cy="37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D70A-B7DE-975B-FC7E-D4E9249D2B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Συμπεράσματα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5387-919B-CD8D-A373-27CDB593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Με βάση τον συντελεστή συσχέτισης Pearson και τα διαγράμματα διασποράς, συμπεράναμε ότι δεν υπάρχει γραμμική σχέση μεταξύ των μεταβλητών.</a:t>
            </a:r>
          </a:p>
          <a:p>
            <a:r>
              <a:rPr lang="el-GR" dirty="0"/>
              <a:t>Οι ακραίες τιμές μειώνουν την ακρίβεια του μοντέλου.</a:t>
            </a:r>
          </a:p>
          <a:p>
            <a:r>
              <a:rPr lang="el-GR" dirty="0"/>
              <a:t>Χειρότερη επίδοση: 80%/20% (σετ δοκιμής).</a:t>
            </a:r>
          </a:p>
          <a:p>
            <a:r>
              <a:rPr lang="el-GR" dirty="0"/>
              <a:t>Όταν χρησιμοποιούμε το σύνολο επικύρωσης, έχουμε χειρότερα αποτελέσματα σε σύγκριση με το σύνολο εκπαίδευσης.</a:t>
            </a:r>
          </a:p>
          <a:p>
            <a:r>
              <a:rPr lang="el-GR" dirty="0"/>
              <a:t>Για σετ εκπαίδευσης/δοκιμής 70%/30% και 60%/40%, το μοντέλο XGBoost έχει αποδεκτή προβλεπτική ικανότητα στο υπό εξέταση πλαίσιο. Μεταβλητότητα, </a:t>
            </a:r>
            <a:r>
              <a:rPr lang="en-US" dirty="0"/>
              <a:t>RMSE &gt; MAE</a:t>
            </a:r>
            <a:r>
              <a:rPr lang="el-GR" dirty="0"/>
              <a:t>, τιμή του </a:t>
            </a:r>
            <a:r>
              <a:rPr lang="en-US" dirty="0"/>
              <a:t>Bitcoin,</a:t>
            </a:r>
            <a:r>
              <a:rPr lang="el-GR" dirty="0"/>
              <a:t> σε</a:t>
            </a:r>
            <a:r>
              <a:rPr lang="en-US" dirty="0"/>
              <a:t> </a:t>
            </a:r>
            <a:r>
              <a:rPr lang="el-GR" dirty="0"/>
              <a:t>3 λεπτά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8C7F-50FB-29CD-4413-2DE5C60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3E5B5-7644-81C5-04D4-73CC7F47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0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A566-FB7C-3AB5-3F4F-9623267D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περιεχόμενα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5">
            <a:extLst>
              <a:ext uri="{FF2B5EF4-FFF2-40B4-BE49-F238E27FC236}">
                <a16:creationId xmlns:a16="http://schemas.microsoft.com/office/drawing/2014/main" id="{7A64706B-28D0-A179-8C04-4682F85C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l-GR" sz="4000" dirty="0"/>
              <a:t>Εισαγωγή</a:t>
            </a:r>
          </a:p>
          <a:p>
            <a:r>
              <a:rPr lang="el-GR" sz="4000" dirty="0"/>
              <a:t>Βιβλιογραφική ανασκόπηση</a:t>
            </a:r>
          </a:p>
          <a:p>
            <a:r>
              <a:rPr lang="el-GR" sz="4000" dirty="0"/>
              <a:t>Μεθοδολογία έρευνας</a:t>
            </a:r>
          </a:p>
          <a:p>
            <a:r>
              <a:rPr lang="el-GR" sz="4000" dirty="0"/>
              <a:t>Ανάλυση αποτελεσμάτων</a:t>
            </a:r>
          </a:p>
          <a:p>
            <a:r>
              <a:rPr lang="el-GR" sz="4000" dirty="0"/>
              <a:t>Συμπεράσματα</a:t>
            </a:r>
          </a:p>
          <a:p>
            <a:r>
              <a:rPr lang="el-GR" sz="4000" dirty="0"/>
              <a:t>Προτάσεις</a:t>
            </a:r>
          </a:p>
          <a:p>
            <a:r>
              <a:rPr lang="el-GR" sz="4000" dirty="0"/>
              <a:t>Περιορισμοί</a:t>
            </a:r>
          </a:p>
          <a:p>
            <a:r>
              <a:rPr lang="el-GR" sz="4000" dirty="0"/>
              <a:t>Βιβλιογραφία</a:t>
            </a:r>
          </a:p>
          <a:p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3000-E54B-0311-928E-5392B2D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>
                <a:solidFill>
                  <a:srgbClr val="FFFFFF"/>
                </a:solidFill>
              </a:rPr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AA5-A3CE-8D40-B902-3C27F449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10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9FD9-E4FB-88F9-D5AD-921A706B4B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Προτάσεις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A539-2390-5683-FAF4-17C8DF7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Μελλοντικές έρευνες θα μπορούσαν να εξετάσουν διαφορετικές περιόδους για να δουν αν η μεταβλητότητα της κατανάλωσης ενέργειας του Bitcoin επηρεάζει την προβλεπτική ικανότητα του μοντέλου XGBoost.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9541-2158-77F2-7762-5D4E9937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3995F-00AF-C4C2-5C1B-07F451E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388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6931-2FD9-85A8-8B26-AE3DEB0073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Περιορισμοί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C806-ACC3-5764-2A4A-DCA6E467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κατανάλωση ενέργειας που χρησιμοποιήθηκε ως εξαρτημένη μεταβλητή είναι εκτίμηση.</a:t>
            </a:r>
          </a:p>
          <a:p>
            <a:r>
              <a:rPr lang="el-GR" dirty="0"/>
              <a:t>Η χρήση του συνόλου εκπαίδευσης για την εύρεση των υπερπαραμέτρων μπορεί να έχει επηρεάσει την εκτίμηση των παραμέτρων του μοντέλου.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5652-3D13-D2E7-4D09-6F5A175F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8847C-F09D-2618-C36F-FEDE0765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602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427-4D78-DAB0-713A-E959F09D54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Βιβλιογραφία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2C88-F4AA-41CD-1DAD-AD8AC28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Nakamoto, Satoshi, Bitcoin: A Peer-to-Peer Electronic Cash System (August 21, 2008). Available at SSRN:</a:t>
            </a:r>
            <a:r>
              <a:rPr lang="el-GR" sz="1400" dirty="0"/>
              <a:t> </a:t>
            </a:r>
            <a:r>
              <a:rPr lang="en-US" sz="1400" dirty="0"/>
              <a:t>htt</a:t>
            </a:r>
            <a:r>
              <a:rPr lang="el-GR" sz="1400" dirty="0"/>
              <a:t> </a:t>
            </a:r>
            <a:r>
              <a:rPr lang="en-US" sz="1400" dirty="0"/>
              <a:t>ps://ssrn.com/abstract=3440802 or</a:t>
            </a:r>
            <a:r>
              <a:rPr lang="el-GR" sz="1400" dirty="0"/>
              <a:t> </a:t>
            </a:r>
            <a:r>
              <a:rPr lang="en-US" sz="1400" dirty="0"/>
              <a:t>http://dx.doi.org/10.2139/ssrn.3440802</a:t>
            </a:r>
            <a:r>
              <a:rPr lang="el-G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Friedman, J. H. (2001). Greedy function approximation: a gradient boosting machine. Annals of statistics, 1189-1232.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Schapire, R. E. (1990). The strength of weak learnability. Machine learning, 5, 197-227.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 Vries, A. (2018). Bitcoin's growing energy problem. Joule, 2(5), 801-805.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Küfeoglu, S., &amp; Özkuran, M. (2019). Energy consumption of bitcoin mining.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Kohli, V., Chakravarty, S., Chamola, V., Sangwan, K. S., &amp; Zeadally, S. (2023). An analysis of energy consumption and carbon footprints of cryptocurrencies and possible solutions. Digital Communications and Networks, 9(1), 79-89.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Schinckus, C., Nguyen, C. P., &amp; Chong, F. H. L. (2022). Cryptocurrencies’ hashrate and electricity consumption: evidence from mining activities. Studies in Economics and Finance, 39(3), 524-546.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Sapra, N., &amp; Shaikh, I. (2023). Impact of Bitcoin mining and crypto market determinants on Bitcoin-based energy consumption. Managerial Finance, 49(11), 1828-1846.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Zhang, D., Chen, X. H., Lau, C. K. M., &amp; Xu, B. (2023). Implications of cryptocurrency energy usage on climate change. Technological Forecasting and Social Change, 187, 122219.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Sapra, N., Shaikh, I., Roubaud, D., Asadi, M., &amp; Grebinevych, O. (2024). Uncovering Bitcoin's electricity consumption relationships with volatility and price: Environmental Repercussions. Journal of Environmental Management, 356, 120528.</a:t>
            </a:r>
            <a:endParaRPr lang="el-GR" sz="1400" dirty="0"/>
          </a:p>
          <a:p>
            <a:pPr marL="342900" indent="-342900">
              <a:buFont typeface="+mj-lt"/>
              <a:buAutoNum type="arabicPeriod"/>
            </a:pPr>
            <a:endParaRPr lang="el-GR" sz="1400" dirty="0"/>
          </a:p>
          <a:p>
            <a:pPr marL="342900" indent="-342900">
              <a:buFont typeface="+mj-lt"/>
              <a:buAutoNum type="arabicPeriod"/>
            </a:pPr>
            <a:endParaRPr lang="el-GR" sz="14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  <a:p>
            <a:pPr marL="342900" indent="-342900">
              <a:buFont typeface="+mj-lt"/>
              <a:buAutoNum type="arabicPeriod"/>
            </a:pPr>
            <a:endParaRPr lang="el-GR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E675-341A-134A-B02C-5E316DFA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BAA12-B92D-E9AC-877B-AD5A7775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631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80D0-ACCB-41AC-564B-036570A6F7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Βιβλιογραφία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265A-C7B3-B669-953D-36DC672B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Touzani, S., Granderson, J., &amp; Fernandes, S. (2018). Gradient boosting machine for modeling the energy consumption of commercial buildings. Energy and Buildings, 158, 1533-1543.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Smith, M., &amp; Alvarez, F. (2022). Predicting firm-level bankruptcy in the Spanish economy using extreme gradient boosting. Computational Economics, 59(1), 263-295.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Jabeur, S. B., Mefteh-Wali, S., &amp; Viviani, J. L. (2024). Forecasting gold price with the XGBoost algorithm and SHAP interaction values. Annals of Operations Research, 334(1), 679-699.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Chen, T., &amp; Guestrin, C. (2016, August). Xgboost: A scalable tree boosting system. In Proceedings of the 22nd acm sigkdd international conference on knowledge discovery and data mining (pp. 785-794).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Legates, D. R., &amp; McCabe Jr, G. J. (1999). Evaluating the use of “goodness‐of‐fit” measures in hydrologic and hydroclimatic model validation. Water resources research, 35(1), 233-241.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Eryani, I. G. A. P. (2022). Sensitivity analysis in parameter calibration of the WEAP Model for integrated water resources management in Unda watershed. Civil Engineering and Architecture, 455-469.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Knoben, W. J., Freer, J. E., &amp; Woods, R. A. (2019). Inherent benchmark or not? Comparing Nash–Sutcliffe and Kling–Gupta efficiency scores. Hydrology and Earth System Sciences, 23(10), 4323-4331.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r>
              <a:rPr lang="en-US" sz="1400" dirty="0"/>
              <a:t>Aguinis, H., Gottfredson, R. K., &amp; Joo, H. (2013). Best-practice recommendations for defining, identifying, and handling outliers. Organizational</a:t>
            </a:r>
            <a:r>
              <a:rPr lang="el-GR" sz="1400" dirty="0"/>
              <a:t> </a:t>
            </a:r>
            <a:r>
              <a:rPr lang="en-US" sz="1400" dirty="0"/>
              <a:t>research methods, 16(2), 270-301.</a:t>
            </a: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  <a:p>
            <a:pPr marL="342900" indent="-342900">
              <a:buFont typeface="+mj-lt"/>
              <a:buAutoNum type="arabicPeriod" startAt="11"/>
            </a:pPr>
            <a:endParaRPr lang="el-GR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9A15-5C17-9E4C-9615-8C90C39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1EEF-45EB-6D09-9476-8BE4F52C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971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6B13-38B6-751C-DBA1-0C10B49E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l-GR" sz="4800" dirty="0">
                <a:solidFill>
                  <a:srgbClr val="FF0000"/>
                </a:solidFill>
              </a:rPr>
              <a:t>Σκοπός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90D6-6E6E-7255-5509-6F6C3A41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 dirty="0"/>
              <a:t>Ο σκοπός της συγκεκριμένης διατριβής είναι η χρήση ενός μοντέλου μηχανικής μάθησης </a:t>
            </a:r>
            <a:r>
              <a:rPr lang="el-GR" sz="2400" b="1" dirty="0"/>
              <a:t>eXtreme Gradient Boosting (XGBoost) </a:t>
            </a:r>
            <a:r>
              <a:rPr lang="el-GR" sz="2400" dirty="0"/>
              <a:t>για την πρόβλεψη της </a:t>
            </a:r>
            <a:r>
              <a:rPr lang="el-GR" sz="2400" b="1" dirty="0"/>
              <a:t>κατανάλωσης ενέργειας του Bitcoin</a:t>
            </a:r>
            <a:r>
              <a:rPr lang="el-GR" sz="2400" dirty="0"/>
              <a:t>, καθώς και η αξιολόγηση της καταλληλότητας του μοντέλου στο υπό εξέταση πλαίσιο ανάλυσης.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E5DE-6F83-6FCD-2E50-E25391AD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C1937-B29F-A395-E41A-A9FC3E58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91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2AFCD-7EB1-ACA6-7186-385F30EB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Στόχοι και ερευνητικά ερωτήματα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C9C3-424F-2113-1C86-67ABF4C9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l-GR" b="1" dirty="0"/>
              <a:t>Στόχοι</a:t>
            </a:r>
          </a:p>
          <a:p>
            <a:r>
              <a:rPr lang="el-GR" dirty="0"/>
              <a:t>Η συμβολή ενός προβλεπτικού μοντέλου στη βιβλιογραφία με στόχο τον εμπλουτισμό των εργαλείων αντιμετώπισης του προβλήματος της κατανάλωσης ενέργειας του Bitcoin.</a:t>
            </a:r>
          </a:p>
          <a:p>
            <a:endParaRPr lang="el-GR" dirty="0"/>
          </a:p>
          <a:p>
            <a:r>
              <a:rPr lang="el-GR" b="1" dirty="0"/>
              <a:t>Ερευνητικά Ερωτήματα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Είναι κατάλληλο το μοντέλο XGBoost Regressor για το υπό εξέταση πλαίσιο;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1200-A024-D7AB-11AA-8D77C60A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l-GR" dirty="0">
                <a:solidFill>
                  <a:srgbClr val="FFFFFF"/>
                </a:solidFill>
              </a:rPr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7DB1C-A377-17C8-2C4D-9F76312B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62D1B8-39CF-4BA9-B8FF-6A62E02550B3}" type="slidenum">
              <a:rPr lang="el-GR" smtClean="0"/>
              <a:pPr>
                <a:spcAft>
                  <a:spcPts val="600"/>
                </a:spcAft>
              </a:pPr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010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03EB-A09B-0B73-6F4E-68A5CE6EEB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Εισαγωγή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72AE-7B2F-E810-3432-34AF7972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Ο Nakamoto (2008) είναι το άτομο πίσω από το δημοφιλέστερο κρυπτονόμισμα, γνωστό ως Bitcoin.</a:t>
            </a:r>
          </a:p>
          <a:p>
            <a:r>
              <a:rPr lang="el-GR" sz="2400" dirty="0"/>
              <a:t>Πρόκειται για ένα σύστημα ηλεκτρονικών πληρωμών το οποίο δεν χρειάζεται διαμεσολαβητή.</a:t>
            </a:r>
          </a:p>
          <a:p>
            <a:r>
              <a:rPr lang="el-GR" sz="2400" dirty="0"/>
              <a:t>Οι συναλλαγές αποθηκεύονται στο blockchain. </a:t>
            </a:r>
          </a:p>
          <a:p>
            <a:r>
              <a:rPr lang="el-GR" sz="2400" dirty="0"/>
              <a:t>Το proof-of-work χρησιμοποιείται για την καταγραφή των συναλλαγών.</a:t>
            </a:r>
          </a:p>
          <a:p>
            <a:r>
              <a:rPr lang="el-GR" sz="2400" dirty="0"/>
              <a:t>Επιβεβαίωση της συναλλαγής και ανταμοιβή.</a:t>
            </a:r>
          </a:p>
          <a:p>
            <a:r>
              <a:rPr lang="el-GR" sz="2400" dirty="0"/>
              <a:t>Το μοντέλο Gradient Boosting παρουσιάστηκε από τον Friedman (2001).</a:t>
            </a:r>
          </a:p>
          <a:p>
            <a:r>
              <a:rPr lang="el-GR" sz="2400" dirty="0"/>
              <a:t>Το μοντέλο χρησιμοποιεί weak learners.</a:t>
            </a:r>
          </a:p>
          <a:p>
            <a:r>
              <a:rPr lang="el-GR" sz="2400" dirty="0"/>
              <a:t>Οι </a:t>
            </a:r>
            <a:r>
              <a:rPr lang="en-US" sz="2400" dirty="0"/>
              <a:t>weak learners</a:t>
            </a:r>
            <a:r>
              <a:rPr lang="el-GR" sz="2400" dirty="0"/>
              <a:t> προτάθηκαν από τον </a:t>
            </a:r>
            <a:r>
              <a:rPr lang="en-US" sz="2400" dirty="0"/>
              <a:t>Schapire (1990).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3586-8A42-983E-1883-5C607D8B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D43D-766F-43A3-C1F0-B240C78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55A5-8745-8A67-994E-4935256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Βιβλιογραφική ανασκόπηση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3D0-2B6E-F7E0-40DE-F6F774A1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Σύμφωνα με τον de Vries (2018), η κατανάλωση ενέργειας του δικτύου Bitcoin εκτιμάται τουλάχιστον στα 2,55 GW και μπορεί να φτάσει τα 7,67 GW, συγκρίσιμη με χώρες όπως η Ιρλανδία (3,1 GW) και η Αυστρία (8,2 GW).</a:t>
            </a:r>
          </a:p>
          <a:p>
            <a:r>
              <a:rPr lang="el-GR" sz="2400" dirty="0"/>
              <a:t>Οι Küfeoğlu και Özkuran (2019) εκτίμησαν την κατανάλωση ενέργειας του Bitcoin, η οποία για την περίοδο δύο εβδομάδων από τις 18 Δεκεμβρίου 2017 κυμαινόταν μεταξύ 1,3 και 14,8 GW, συγκρίσιμη με χώρες όπως η Δανία (~14 GW) και η Φινλανδία (~16 GW).</a:t>
            </a:r>
          </a:p>
          <a:p>
            <a:r>
              <a:rPr lang="el-GR" sz="2400" dirty="0"/>
              <a:t>Ο Kohli et al. (2023) εκτίμησαν την κατανάλωση ενέργειας του Bitcoin συγκρίνοντας τη με χώρες και άλλες μεθόδους συναλλαγών. Τον Ιούλιο του 2021, η κατανάλωση ενέργειας του Bitcoin ήταν συγκρίσιμη με αυτή της Σουηδίας και της Ρουμανίας, ενώ η Visa αποδείχθηκε πολύ πιο ενεργειακά αποδοτική.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53DD-E599-A859-3E60-67DA8016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148DD-5A94-FBB6-970C-3E430015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245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3129-5DB0-F742-F559-044C2C4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Βιβλιογραφική ανασκόπηση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23FCA-49D9-5B73-0201-E6A8CC052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l-GR" sz="2400" dirty="0"/>
                  <a:t>Οι </a:t>
                </a:r>
                <a:r>
                  <a:rPr lang="en-US" sz="2400" dirty="0"/>
                  <a:t>Schinckus et al. (2022), </a:t>
                </a:r>
                <a:r>
                  <a:rPr lang="el-GR" sz="2400" dirty="0"/>
                  <a:t>χρησιμοποιώντας το </a:t>
                </a:r>
                <a:r>
                  <a:rPr lang="en-US" sz="2400" dirty="0"/>
                  <a:t>Vector Error Correction Model (VECM), </a:t>
                </a:r>
                <a:r>
                  <a:rPr lang="el-GR" sz="2400" dirty="0"/>
                  <a:t>βρήκαν ότι το </a:t>
                </a:r>
                <a:r>
                  <a:rPr lang="en-US" sz="2400" dirty="0"/>
                  <a:t>hashrate </a:t>
                </a:r>
                <a:r>
                  <a:rPr lang="el-GR" sz="2400" dirty="0"/>
                  <a:t>του </a:t>
                </a:r>
                <a:r>
                  <a:rPr lang="en-US" sz="2400" dirty="0"/>
                  <a:t>Bitcoin </a:t>
                </a:r>
                <a:r>
                  <a:rPr lang="el-GR" sz="2400" dirty="0"/>
                  <a:t>έχει θετική σχέση με την κατανάλωση ενέργειας του </a:t>
                </a:r>
                <a:r>
                  <a:rPr lang="en-US" sz="2400" dirty="0"/>
                  <a:t>Bitcoin.</a:t>
                </a:r>
                <a:endParaRPr lang="el-GR" sz="2400" dirty="0"/>
              </a:p>
              <a:p>
                <a:r>
                  <a:rPr lang="el-GR" sz="2400" dirty="0"/>
                  <a:t>Οι Sapra και Shaikh (2023), χρησιμοποιώντας OLS και ARDL, βρήκαν ότι το μέγεθος του μπλοκ και ο αριθμός συναλλαγών Bitcoin έχουν θετική και σημαντική επιρροή στην κατανάλωση ενέργειας. Επίσης, ο δείκτης CIX200 και η τιμή του Ethereum έχουν σημαντική επίδραση.</a:t>
                </a:r>
              </a:p>
              <a:p>
                <a:r>
                  <a:rPr lang="el-GR" sz="2400" dirty="0"/>
                  <a:t>Οι Zhang et al. (2023), χρησιμοποιώντας ανάλυση Granger causality σε ποσοστιαία τμήματα, βρήκαν ότι όταν τα επίπεδα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dirty="0"/>
                  <a:t>είναι υψηλά, η κατανάλωση ενέργειας από την εξόρυξη του Bitcoin έχει σημαντική προβλεπτική ικανότητα.</a:t>
                </a:r>
              </a:p>
              <a:p>
                <a:r>
                  <a:rPr lang="el-GR" sz="2400" dirty="0"/>
                  <a:t>Οι Sapra et al. (2024), χρησιμοποιώντας ένα μοντέλο VAR, βρήκαν ότι η τιμή του Bitcoin επηρεάζει την κατανάλωση ενέργειας.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23FCA-49D9-5B73-0201-E6A8CC052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b="-18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2B1F-4F1F-3A0E-BA77-45CC4696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493E4-8D23-46A9-5245-8BB7F570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458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5292-3D88-1225-3F37-D95BE2BA17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Βιβλιογραφική ανασκόπηση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25CE-11E3-3566-B364-304A7C32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Οι Touzani et al. (2018) χρησιμοποίησαν ένα μοντέλο XGBoost για να προβλέψουν την ενεργειακή κατανάλωση σε εμπορικά κτίρια. Το μοντέλο XGBoost πέτυχε τις καλύτερες αποδόσεις συγκριτικά με τα μοντέλα Time-of-Week-and-Temperature (TOWT) και Random Forest (RF).</a:t>
            </a:r>
          </a:p>
          <a:p>
            <a:r>
              <a:rPr lang="el-GR" sz="2400" dirty="0"/>
              <a:t>Οι Smith και Alvarez (2022) χρησιμοποίησαν ένα μοντέλο XGBoost για την κατηγοριοποίηση ισπανικών εταιρειών σε πτωχευμένες ή μη. Το μοντέλο κρίθηκε ικανό στο υπό εξέταση πλαίσιο, με αποτελέσματα καλύτερα από αυτά ενός λογιστικού μοντέλου.</a:t>
            </a:r>
          </a:p>
          <a:p>
            <a:r>
              <a:rPr lang="el-GR" sz="2400" dirty="0"/>
              <a:t>Οι </a:t>
            </a:r>
            <a:r>
              <a:rPr lang="en-US" sz="2400" dirty="0"/>
              <a:t>Ben Jabeur et al. (2024) </a:t>
            </a:r>
            <a:r>
              <a:rPr lang="el-GR" sz="2400" dirty="0"/>
              <a:t>χρησιμοποιούν ένα μοντέλο </a:t>
            </a:r>
            <a:r>
              <a:rPr lang="en-US" sz="2400" dirty="0"/>
              <a:t>XGBoost </a:t>
            </a:r>
            <a:r>
              <a:rPr lang="el-GR" sz="2400" dirty="0"/>
              <a:t>για να προβλέψουν την τιμή του χρυσού. Το μοντέλο </a:t>
            </a:r>
            <a:r>
              <a:rPr lang="en-US" sz="2400" dirty="0"/>
              <a:t>XGBoost </a:t>
            </a:r>
            <a:r>
              <a:rPr lang="el-GR" sz="2400" dirty="0"/>
              <a:t>πετυχαίνει την καλύτερη απόδοση σε σύγκριση με τα υπόλοιπα μοντέλα (</a:t>
            </a:r>
            <a:r>
              <a:rPr lang="en-US" sz="2400" dirty="0"/>
              <a:t>CatBoost, Random Forest, LightGBM, Neural Network, Linear Regression).</a:t>
            </a:r>
            <a:endParaRPr lang="el-G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3F5D-EC6A-877C-CA72-D6178FE2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E217-BA6A-A405-9EE6-0DA2BC5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41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75E5-D49B-77BF-17C5-0CDBED8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l-GR" b="1" dirty="0">
                <a:ln/>
                <a:solidFill>
                  <a:schemeClr val="accent4"/>
                </a:solidFill>
              </a:rPr>
              <a:t>Μεθοδολογία έρευνας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B953-CC08-3FD8-21DC-0F84AD19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dirty="0"/>
              <a:t>Ποσοτική Έρευνα</a:t>
            </a:r>
            <a:r>
              <a:rPr lang="en-US" dirty="0"/>
              <a:t>.</a:t>
            </a:r>
            <a:endParaRPr lang="el-G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Bitcoin Energy Consumption Index</a:t>
            </a:r>
            <a:r>
              <a:rPr lang="el-GR" dirty="0"/>
              <a:t>(</a:t>
            </a:r>
            <a:r>
              <a:rPr lang="en-US" dirty="0"/>
              <a:t>TWh</a:t>
            </a:r>
            <a:r>
              <a:rPr lang="el-GR" dirty="0"/>
              <a:t>).</a:t>
            </a:r>
            <a:r>
              <a:rPr lang="en-US" dirty="0"/>
              <a:t>(Digiconomist)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11 ανεξάρτητες μεταβλητές, εκ των οποίων κάποιες σχετίζονται με το δίκτυο και τη λειτουργία του Bitcoin (όπως </a:t>
            </a:r>
            <a:r>
              <a:rPr lang="en-US" dirty="0"/>
              <a:t>average</a:t>
            </a:r>
            <a:r>
              <a:rPr lang="el-GR" dirty="0"/>
              <a:t> </a:t>
            </a:r>
            <a:r>
              <a:rPr lang="en-US" dirty="0"/>
              <a:t>block size</a:t>
            </a:r>
            <a:r>
              <a:rPr lang="el-GR" dirty="0"/>
              <a:t> και hashrate), ενώ οι υπόλοιπες αφορούν το οικονομικό και χρηματοοικονομικό κομμάτι του Bitcoin (όπως </a:t>
            </a:r>
            <a:r>
              <a:rPr lang="en-US" dirty="0"/>
              <a:t>miner</a:t>
            </a:r>
            <a:r>
              <a:rPr lang="el-GR" dirty="0"/>
              <a:t> </a:t>
            </a:r>
            <a:r>
              <a:rPr lang="en-US" dirty="0"/>
              <a:t>revenue</a:t>
            </a:r>
            <a:r>
              <a:rPr lang="el-GR" dirty="0"/>
              <a:t> και </a:t>
            </a:r>
            <a:r>
              <a:rPr lang="en-US" dirty="0"/>
              <a:t>market price</a:t>
            </a:r>
            <a:r>
              <a:rPr lang="el-GR" dirty="0"/>
              <a:t> </a:t>
            </a:r>
            <a:r>
              <a:rPr lang="en-US" dirty="0"/>
              <a:t>of Bitcoin</a:t>
            </a:r>
            <a:r>
              <a:rPr lang="el-GR" dirty="0"/>
              <a:t>). (Nasdaq Data Link)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Συχνότητα: Ημερήσια δεδομένα.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Χρονικό διάστημα: 10 Φεβρουαρίου 2017 έως τις 7 Ιουλίου 2020(1244 παρατηρήσεις).</a:t>
            </a:r>
          </a:p>
          <a:p>
            <a:pPr marL="514350" indent="-514350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5704-CDC9-6951-D13E-438178A3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10/9/2024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1570-E5F5-E80D-576E-7EFD7FC3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1B8-39CF-4BA9-B8FF-6A62E02550B3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882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1948</Words>
  <Application>Microsoft Office PowerPoint</Application>
  <PresentationFormat>Ευρεία οθόνη</PresentationFormat>
  <Paragraphs>182</Paragraphs>
  <Slides>23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Αξιολόγηση μεθόδων ενίσχυσης κλίσης για την εκτίμηση κατανάλωσης ενέργειας σε κρυπτονομίσματα</vt:lpstr>
      <vt:lpstr>περιεχόμενα</vt:lpstr>
      <vt:lpstr>Σκοπός</vt:lpstr>
      <vt:lpstr>Στόχοι και ερευνητικά ερωτήματα</vt:lpstr>
      <vt:lpstr>Εισαγωγή</vt:lpstr>
      <vt:lpstr>Βιβλιογραφική ανασκόπηση</vt:lpstr>
      <vt:lpstr>Βιβλιογραφική ανασκόπηση</vt:lpstr>
      <vt:lpstr>Βιβλιογραφική ανασκόπηση</vt:lpstr>
      <vt:lpstr>Μεθοδολογία έρευνας </vt:lpstr>
      <vt:lpstr>Μεθοδολογία έρευνας </vt:lpstr>
      <vt:lpstr>Μεθοδολογία έρευνας</vt:lpstr>
      <vt:lpstr>Μεθοδολογία έρευνας</vt:lpstr>
      <vt:lpstr>Μεθοδολογία έρευνας</vt:lpstr>
      <vt:lpstr>Μεθοδολογία έρευνας</vt:lpstr>
      <vt:lpstr>Μεθοδολογία έρευνας</vt:lpstr>
      <vt:lpstr>Ανάλυση αποτελεσμάτων</vt:lpstr>
      <vt:lpstr>Ανάλυση αποτελεσμάτων</vt:lpstr>
      <vt:lpstr>Ανάλυση αποτελεσμάτων</vt:lpstr>
      <vt:lpstr>Συμπεράσματα </vt:lpstr>
      <vt:lpstr>Προτάσεις</vt:lpstr>
      <vt:lpstr>Περιορισμοί</vt:lpstr>
      <vt:lpstr>Βιβλιογραφία</vt:lpstr>
      <vt:lpstr>Βιβλιογραφία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ΣΕΡΒΟΣ ΔΗΜΗΤΡΙΟΣ</dc:creator>
  <cp:lastModifiedBy>ΣΕΡΒΟΣ ΔΗΜΗΤΡΙΟΣ</cp:lastModifiedBy>
  <cp:revision>56</cp:revision>
  <dcterms:created xsi:type="dcterms:W3CDTF">2024-09-06T21:10:09Z</dcterms:created>
  <dcterms:modified xsi:type="dcterms:W3CDTF">2024-09-26T08:44:21Z</dcterms:modified>
</cp:coreProperties>
</file>