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C5C440-1018-D164-E061-2F033E46CEE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857E1D0-7EC6-7FCA-BE9F-F6A314581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0AD5981-C01A-3F97-F26A-731A52DA1704}"/>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5" name="Alt Bilgi Yer Tutucusu 4">
            <a:extLst>
              <a:ext uri="{FF2B5EF4-FFF2-40B4-BE49-F238E27FC236}">
                <a16:creationId xmlns:a16="http://schemas.microsoft.com/office/drawing/2014/main" id="{BE0E80A4-0DB2-992F-9C25-D1AB55201DE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3A4730F-E109-87A5-89A0-0324AE64ACE3}"/>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400845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8528F1-E6DC-CF89-EF7B-F44EA6CD49E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20B5648-5202-D028-9571-32141C976B7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9BE3D55-091B-A5B5-08B2-6C4DD99E56E4}"/>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5" name="Alt Bilgi Yer Tutucusu 4">
            <a:extLst>
              <a:ext uri="{FF2B5EF4-FFF2-40B4-BE49-F238E27FC236}">
                <a16:creationId xmlns:a16="http://schemas.microsoft.com/office/drawing/2014/main" id="{A5F3C840-08CD-7740-AFB5-E571F1DDA93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F7F92A0-EFFE-E8BD-2C01-494D754D4C2E}"/>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2547867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C2C3934-BCC2-06C4-D39A-17EFF66DB41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38E7150-3B99-16B4-2F30-AA8473A16E1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61BA45C-6AD0-9A27-5801-DCCE94724ABC}"/>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5" name="Alt Bilgi Yer Tutucusu 4">
            <a:extLst>
              <a:ext uri="{FF2B5EF4-FFF2-40B4-BE49-F238E27FC236}">
                <a16:creationId xmlns:a16="http://schemas.microsoft.com/office/drawing/2014/main" id="{AF800062-F8FD-CADF-ABA3-8FF485240F7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A43B0C1-4237-F11D-060A-960AE7C413EF}"/>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423129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5410F9-EBF8-9354-DC1C-9D733F1D40C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3E74C2C-8A74-C2CB-DC9F-35C3A686DE6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7AD733F-3A27-15A3-DBA4-D1A0E98B0F89}"/>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5" name="Alt Bilgi Yer Tutucusu 4">
            <a:extLst>
              <a:ext uri="{FF2B5EF4-FFF2-40B4-BE49-F238E27FC236}">
                <a16:creationId xmlns:a16="http://schemas.microsoft.com/office/drawing/2014/main" id="{253F8B80-327B-50CB-1FD1-5684E5FFE6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88FA1F-B5E2-BEFB-1266-A816714FD4EE}"/>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310932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017DA-41E9-2447-E509-3333D5B003C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47722D6-7249-422E-33F1-50C7F2D128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1377BAD-5B28-7119-1601-322EEB3C5EE8}"/>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5" name="Alt Bilgi Yer Tutucusu 4">
            <a:extLst>
              <a:ext uri="{FF2B5EF4-FFF2-40B4-BE49-F238E27FC236}">
                <a16:creationId xmlns:a16="http://schemas.microsoft.com/office/drawing/2014/main" id="{8E71620B-0427-EAEE-5800-E4920EA59CB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766E7B7-C6FB-151A-495E-2E6A449DDEE5}"/>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47413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2A7D0D-025D-76C9-9CB9-6F8B6743599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EA3DCDF-5DEC-B50E-7CD8-7E57989B856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571B5AC-DDCC-38F5-A48E-1BCF57ACB43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7BDCC07-BBEA-4F1D-B781-07977B3BD820}"/>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6" name="Alt Bilgi Yer Tutucusu 5">
            <a:extLst>
              <a:ext uri="{FF2B5EF4-FFF2-40B4-BE49-F238E27FC236}">
                <a16:creationId xmlns:a16="http://schemas.microsoft.com/office/drawing/2014/main" id="{2D73A507-DB24-DB39-DB85-146EA168714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BCAEAEC-0EA0-39CC-89DF-83D261E03204}"/>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254271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CACE61-9714-10FD-0142-363441E7866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969F215-87D8-7A97-51C3-482D8A7A7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C33FB89-E272-4BFB-DCF7-865EE3270D7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3C3A871-83FD-B386-8B17-96E410B40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155ECC1-B7CA-F994-9575-13A52F6058B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21AC896-7803-09BD-C040-01BF3BEA2D16}"/>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8" name="Alt Bilgi Yer Tutucusu 7">
            <a:extLst>
              <a:ext uri="{FF2B5EF4-FFF2-40B4-BE49-F238E27FC236}">
                <a16:creationId xmlns:a16="http://schemas.microsoft.com/office/drawing/2014/main" id="{1BD4C49D-FE3F-286A-486F-EBEE7E065BF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9048E01-C644-C21F-A702-E3A38F0A0BA2}"/>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424583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9D7D6F-4849-DAD6-DCE6-2AA778B6421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DCD2DDE-00EB-20E9-FDB7-A03028A66DCD}"/>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4" name="Alt Bilgi Yer Tutucusu 3">
            <a:extLst>
              <a:ext uri="{FF2B5EF4-FFF2-40B4-BE49-F238E27FC236}">
                <a16:creationId xmlns:a16="http://schemas.microsoft.com/office/drawing/2014/main" id="{58D7007D-5CB0-A90F-3F71-59A18979204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1AD8B54-353A-F9CE-2343-08DB4D6117F1}"/>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61681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E475964-D099-D9FC-7A2F-109BDED4D0DF}"/>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3" name="Alt Bilgi Yer Tutucusu 2">
            <a:extLst>
              <a:ext uri="{FF2B5EF4-FFF2-40B4-BE49-F238E27FC236}">
                <a16:creationId xmlns:a16="http://schemas.microsoft.com/office/drawing/2014/main" id="{BE039D6F-6DFE-7BFE-C829-9846874951D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86FCB2F-2EAF-64FE-F9E1-3D92C4E1735D}"/>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141783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3958FD-FE72-63CC-7E68-3965D6156B1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AC48AE2-F81B-5942-D07E-2ABB734D8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28B3D7E-BC4A-3C1E-CFE6-6B8FC5360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462F10A-F37B-94DB-42EB-ACED7ED9335C}"/>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6" name="Alt Bilgi Yer Tutucusu 5">
            <a:extLst>
              <a:ext uri="{FF2B5EF4-FFF2-40B4-BE49-F238E27FC236}">
                <a16:creationId xmlns:a16="http://schemas.microsoft.com/office/drawing/2014/main" id="{C2742D18-69AC-53BA-BE79-A4D44F45634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CB87D36-FFE6-0F27-7BC3-4004313E5C10}"/>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203220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74FE1F-A771-1D90-CC7E-A93F2AC5D4F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53A95F0-762A-9332-1866-5DAC9D7BE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FAA73D0-AB01-3C6E-B598-05D89F7A5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72B4EBA-A9D2-FFC4-9EFA-B8C9B0E9E3A7}"/>
              </a:ext>
            </a:extLst>
          </p:cNvPr>
          <p:cNvSpPr>
            <a:spLocks noGrp="1"/>
          </p:cNvSpPr>
          <p:nvPr>
            <p:ph type="dt" sz="half" idx="10"/>
          </p:nvPr>
        </p:nvSpPr>
        <p:spPr/>
        <p:txBody>
          <a:bodyPr/>
          <a:lstStyle/>
          <a:p>
            <a:fld id="{0925A996-82EE-4D58-AA28-55C53D3C58F4}" type="datetimeFigureOut">
              <a:rPr lang="tr-TR" smtClean="0"/>
              <a:t>24.12.2023</a:t>
            </a:fld>
            <a:endParaRPr lang="tr-TR"/>
          </a:p>
        </p:txBody>
      </p:sp>
      <p:sp>
        <p:nvSpPr>
          <p:cNvPr id="6" name="Alt Bilgi Yer Tutucusu 5">
            <a:extLst>
              <a:ext uri="{FF2B5EF4-FFF2-40B4-BE49-F238E27FC236}">
                <a16:creationId xmlns:a16="http://schemas.microsoft.com/office/drawing/2014/main" id="{668AA9E3-9BE4-8984-C242-D955A92A4EB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765DE16-8FED-441B-0AB0-93750C475806}"/>
              </a:ext>
            </a:extLst>
          </p:cNvPr>
          <p:cNvSpPr>
            <a:spLocks noGrp="1"/>
          </p:cNvSpPr>
          <p:nvPr>
            <p:ph type="sldNum" sz="quarter" idx="12"/>
          </p:nvPr>
        </p:nvSpPr>
        <p:spPr/>
        <p:txBody>
          <a:bodyPr/>
          <a:lstStyle/>
          <a:p>
            <a:fld id="{D62CCDD6-E937-4BFF-8028-A605CF229D47}" type="slidenum">
              <a:rPr lang="tr-TR" smtClean="0"/>
              <a:t>‹#›</a:t>
            </a:fld>
            <a:endParaRPr lang="tr-TR"/>
          </a:p>
        </p:txBody>
      </p:sp>
    </p:spTree>
    <p:extLst>
      <p:ext uri="{BB962C8B-B14F-4D97-AF65-F5344CB8AC3E}">
        <p14:creationId xmlns:p14="http://schemas.microsoft.com/office/powerpoint/2010/main" val="12566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A7902A8-F386-11FE-751E-29E4D71EC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5B06B93-F865-F6BA-E7C2-BAF74FE41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C1A0C0-80FC-5C0B-7B81-4416A7464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5A996-82EE-4D58-AA28-55C53D3C58F4}" type="datetimeFigureOut">
              <a:rPr lang="tr-TR" smtClean="0"/>
              <a:t>24.12.2023</a:t>
            </a:fld>
            <a:endParaRPr lang="tr-TR"/>
          </a:p>
        </p:txBody>
      </p:sp>
      <p:sp>
        <p:nvSpPr>
          <p:cNvPr id="5" name="Alt Bilgi Yer Tutucusu 4">
            <a:extLst>
              <a:ext uri="{FF2B5EF4-FFF2-40B4-BE49-F238E27FC236}">
                <a16:creationId xmlns:a16="http://schemas.microsoft.com/office/drawing/2014/main" id="{4FBF7350-DB79-AA50-2268-BBDB6035ED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CC2C9E5A-B59E-4E5A-A627-6EC930C948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CCDD6-E937-4BFF-8028-A605CF229D47}" type="slidenum">
              <a:rPr lang="tr-TR" smtClean="0"/>
              <a:t>‹#›</a:t>
            </a:fld>
            <a:endParaRPr lang="tr-TR"/>
          </a:p>
        </p:txBody>
      </p:sp>
    </p:spTree>
    <p:extLst>
      <p:ext uri="{BB962C8B-B14F-4D97-AF65-F5344CB8AC3E}">
        <p14:creationId xmlns:p14="http://schemas.microsoft.com/office/powerpoint/2010/main" val="231798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unlumenkul.com/blog/hareketli-ortalama-moving-average-nedir/" TargetMode="External"/><Relationship Id="rId7" Type="http://schemas.openxmlformats.org/officeDocument/2006/relationships/hyperlink" Target="https://medium.com/geekculture/akaike-information-criterion-model-selection-c47df96ee9a8" TargetMode="Externa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hyperlink" Target="https://www.investopedia.com/thmb/xURakL4heDXO2N7Q0QcQFGc5Tgc=/1500x0/filters:no_upscale():max_bytes(150000):strip_icc()/dotdash_Final_How_to_Use_a_Moving_Average_to_Buy_Stocks_Jun_2020-01-3b3c3e00d01442789e78a34b31e81d36.jpg" TargetMode="External"/><Relationship Id="rId5" Type="http://schemas.openxmlformats.org/officeDocument/2006/relationships/hyperlink" Target="https://www.investopedia.com/thmb/ewl2YIJDqDVlrtGxGM810q4nm_M=/1500x0/filters:no_upscale():max_bytes(150000):strip_icc()/dotdash_INV-final-Death-Cross-Definition-June-2021-01-7a934ae7f94f4678acc75f8c63475131.jpg" TargetMode="External"/><Relationship Id="rId4" Type="http://schemas.openxmlformats.org/officeDocument/2006/relationships/hyperlink" Target="https://medium.com/machine-learning-t%C3%BCrkiye/zaman-serileri-analizi-2-e4f6a750cd5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75A5619-16EB-7E06-8D89-E9AADC9A1800}"/>
              </a:ext>
            </a:extLst>
          </p:cNvPr>
          <p:cNvSpPr>
            <a:spLocks noGrp="1"/>
          </p:cNvSpPr>
          <p:nvPr>
            <p:ph type="ctrTitle"/>
          </p:nvPr>
        </p:nvSpPr>
        <p:spPr>
          <a:xfrm>
            <a:off x="6590662" y="4267832"/>
            <a:ext cx="4805996" cy="1297115"/>
          </a:xfrm>
        </p:spPr>
        <p:txBody>
          <a:bodyPr anchor="t">
            <a:normAutofit/>
          </a:bodyPr>
          <a:lstStyle/>
          <a:p>
            <a:pPr algn="l"/>
            <a:r>
              <a:rPr lang="tr-TR" sz="4000">
                <a:solidFill>
                  <a:schemeClr val="tx2"/>
                </a:solidFill>
              </a:rPr>
              <a:t>Moving Average-Arima</a:t>
            </a:r>
          </a:p>
        </p:txBody>
      </p:sp>
      <p:sp>
        <p:nvSpPr>
          <p:cNvPr id="3" name="Alt Başlık 2">
            <a:extLst>
              <a:ext uri="{FF2B5EF4-FFF2-40B4-BE49-F238E27FC236}">
                <a16:creationId xmlns:a16="http://schemas.microsoft.com/office/drawing/2014/main" id="{F7092897-FA76-9B20-21D4-9364CC70D3D6}"/>
              </a:ext>
            </a:extLst>
          </p:cNvPr>
          <p:cNvSpPr>
            <a:spLocks noGrp="1"/>
          </p:cNvSpPr>
          <p:nvPr>
            <p:ph type="subTitle" idx="1"/>
          </p:nvPr>
        </p:nvSpPr>
        <p:spPr>
          <a:xfrm>
            <a:off x="6590966" y="3428999"/>
            <a:ext cx="4805691" cy="838831"/>
          </a:xfrm>
        </p:spPr>
        <p:txBody>
          <a:bodyPr anchor="b">
            <a:normAutofit/>
          </a:bodyPr>
          <a:lstStyle/>
          <a:p>
            <a:pPr algn="l"/>
            <a:r>
              <a:rPr lang="tr-TR" sz="2000">
                <a:solidFill>
                  <a:schemeClr val="tx2"/>
                </a:solidFill>
              </a:rPr>
              <a:t>Ata Eren Arslan</a:t>
            </a:r>
          </a:p>
          <a:p>
            <a:pPr algn="l"/>
            <a:r>
              <a:rPr lang="tr-TR" sz="2000">
                <a:solidFill>
                  <a:schemeClr val="tx2"/>
                </a:solidFill>
              </a:rPr>
              <a:t>1906102036</a:t>
            </a:r>
          </a:p>
        </p:txBody>
      </p:sp>
      <p:pic>
        <p:nvPicPr>
          <p:cNvPr id="7" name="Graphic 6" descr="Chevron Arrows">
            <a:extLst>
              <a:ext uri="{FF2B5EF4-FFF2-40B4-BE49-F238E27FC236}">
                <a16:creationId xmlns:a16="http://schemas.microsoft.com/office/drawing/2014/main" id="{9E757380-9215-96ED-E9F9-CA7428763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71787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FB5EF2-E4C8-8995-310B-54A7C1259455}"/>
              </a:ext>
            </a:extLst>
          </p:cNvPr>
          <p:cNvSpPr>
            <a:spLocks noGrp="1"/>
          </p:cNvSpPr>
          <p:nvPr>
            <p:ph type="title"/>
          </p:nvPr>
        </p:nvSpPr>
        <p:spPr/>
        <p:txBody>
          <a:bodyPr/>
          <a:lstStyle/>
          <a:p>
            <a:r>
              <a:rPr lang="tr-TR" dirty="0"/>
              <a:t>ARIMA</a:t>
            </a:r>
          </a:p>
        </p:txBody>
      </p:sp>
      <p:pic>
        <p:nvPicPr>
          <p:cNvPr id="3074" name="Picture 2">
            <a:extLst>
              <a:ext uri="{FF2B5EF4-FFF2-40B4-BE49-F238E27FC236}">
                <a16:creationId xmlns:a16="http://schemas.microsoft.com/office/drawing/2014/main" id="{931B8920-95C3-7655-88F8-A2154C5A02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555" y="2452087"/>
            <a:ext cx="8888889" cy="309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94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4745B5-C0EE-856D-D394-4C311B0656DE}"/>
              </a:ext>
            </a:extLst>
          </p:cNvPr>
          <p:cNvSpPr>
            <a:spLocks noGrp="1"/>
          </p:cNvSpPr>
          <p:nvPr>
            <p:ph type="title"/>
          </p:nvPr>
        </p:nvSpPr>
        <p:spPr/>
        <p:txBody>
          <a:bodyPr/>
          <a:lstStyle/>
          <a:p>
            <a:r>
              <a:rPr lang="tr-TR" dirty="0"/>
              <a:t>ARIMA</a:t>
            </a:r>
          </a:p>
        </p:txBody>
      </p:sp>
      <p:pic>
        <p:nvPicPr>
          <p:cNvPr id="5" name="İçerik Yer Tutucusu 4">
            <a:extLst>
              <a:ext uri="{FF2B5EF4-FFF2-40B4-BE49-F238E27FC236}">
                <a16:creationId xmlns:a16="http://schemas.microsoft.com/office/drawing/2014/main" id="{2587D286-D42E-E3C4-FE72-4F794249BE46}"/>
              </a:ext>
            </a:extLst>
          </p:cNvPr>
          <p:cNvPicPr>
            <a:picLocks noGrp="1" noChangeAspect="1"/>
          </p:cNvPicPr>
          <p:nvPr>
            <p:ph idx="1"/>
          </p:nvPr>
        </p:nvPicPr>
        <p:blipFill>
          <a:blip r:embed="rId2"/>
          <a:stretch>
            <a:fillRect/>
          </a:stretch>
        </p:blipFill>
        <p:spPr>
          <a:xfrm>
            <a:off x="1800665" y="2172665"/>
            <a:ext cx="7454851" cy="3295260"/>
          </a:xfrm>
        </p:spPr>
      </p:pic>
    </p:spTree>
    <p:extLst>
      <p:ext uri="{BB962C8B-B14F-4D97-AF65-F5344CB8AC3E}">
        <p14:creationId xmlns:p14="http://schemas.microsoft.com/office/powerpoint/2010/main" val="50864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7E470C-D808-B65C-9CCB-4D7F5BD271C8}"/>
              </a:ext>
            </a:extLst>
          </p:cNvPr>
          <p:cNvSpPr>
            <a:spLocks noGrp="1"/>
          </p:cNvSpPr>
          <p:nvPr>
            <p:ph type="title"/>
          </p:nvPr>
        </p:nvSpPr>
        <p:spPr/>
        <p:txBody>
          <a:bodyPr/>
          <a:lstStyle/>
          <a:p>
            <a:r>
              <a:rPr lang="tr-TR" dirty="0"/>
              <a:t>ARIMA</a:t>
            </a:r>
          </a:p>
        </p:txBody>
      </p:sp>
      <p:pic>
        <p:nvPicPr>
          <p:cNvPr id="5" name="İçerik Yer Tutucusu 4">
            <a:extLst>
              <a:ext uri="{FF2B5EF4-FFF2-40B4-BE49-F238E27FC236}">
                <a16:creationId xmlns:a16="http://schemas.microsoft.com/office/drawing/2014/main" id="{28DE4B97-ACA0-9B98-137C-9D9DF6FB6961}"/>
              </a:ext>
            </a:extLst>
          </p:cNvPr>
          <p:cNvPicPr>
            <a:picLocks noGrp="1" noChangeAspect="1"/>
          </p:cNvPicPr>
          <p:nvPr>
            <p:ph idx="1"/>
          </p:nvPr>
        </p:nvPicPr>
        <p:blipFill>
          <a:blip r:embed="rId2"/>
          <a:stretch>
            <a:fillRect/>
          </a:stretch>
        </p:blipFill>
        <p:spPr>
          <a:xfrm>
            <a:off x="2719387" y="2605881"/>
            <a:ext cx="6753225" cy="2790825"/>
          </a:xfrm>
        </p:spPr>
      </p:pic>
    </p:spTree>
    <p:extLst>
      <p:ext uri="{BB962C8B-B14F-4D97-AF65-F5344CB8AC3E}">
        <p14:creationId xmlns:p14="http://schemas.microsoft.com/office/powerpoint/2010/main" val="40829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34562B-6BAD-C449-B072-22ED06AB7B0C}"/>
              </a:ext>
            </a:extLst>
          </p:cNvPr>
          <p:cNvSpPr>
            <a:spLocks noGrp="1"/>
          </p:cNvSpPr>
          <p:nvPr>
            <p:ph type="title"/>
          </p:nvPr>
        </p:nvSpPr>
        <p:spPr>
          <a:xfrm>
            <a:off x="5868557" y="1138036"/>
            <a:ext cx="5444382" cy="1402470"/>
          </a:xfrm>
        </p:spPr>
        <p:txBody>
          <a:bodyPr anchor="t">
            <a:normAutofit/>
          </a:bodyPr>
          <a:lstStyle/>
          <a:p>
            <a:r>
              <a:rPr lang="tr-TR" sz="3200"/>
              <a:t>ARIMA-AIC </a:t>
            </a:r>
          </a:p>
        </p:txBody>
      </p:sp>
      <p:pic>
        <p:nvPicPr>
          <p:cNvPr id="5" name="Picture 4" descr="Magnifying glass showing decling performance">
            <a:extLst>
              <a:ext uri="{FF2B5EF4-FFF2-40B4-BE49-F238E27FC236}">
                <a16:creationId xmlns:a16="http://schemas.microsoft.com/office/drawing/2014/main" id="{27301BBF-87ED-BE86-272D-C5FB391E6CF3}"/>
              </a:ext>
            </a:extLst>
          </p:cNvPr>
          <p:cNvPicPr>
            <a:picLocks noChangeAspect="1"/>
          </p:cNvPicPr>
          <p:nvPr/>
        </p:nvPicPr>
        <p:blipFill rotWithShape="1">
          <a:blip r:embed="rId2"/>
          <a:srcRect l="9649" r="4021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CC022C08-D9E9-2825-C3EB-49605CA2B00D}"/>
              </a:ext>
            </a:extLst>
          </p:cNvPr>
          <p:cNvSpPr>
            <a:spLocks noGrp="1"/>
          </p:cNvSpPr>
          <p:nvPr>
            <p:ph idx="1"/>
          </p:nvPr>
        </p:nvSpPr>
        <p:spPr>
          <a:xfrm>
            <a:off x="5868557" y="2551176"/>
            <a:ext cx="5444382" cy="3591207"/>
          </a:xfrm>
        </p:spPr>
        <p:txBody>
          <a:bodyPr>
            <a:normAutofit/>
          </a:bodyPr>
          <a:lstStyle/>
          <a:p>
            <a:r>
              <a:rPr lang="en-US" sz="2000" b="0" i="0">
                <a:effectLst/>
                <a:latin typeface="source-serif-pro"/>
              </a:rPr>
              <a:t>Akaike Information Criterion or AIC is a statistical method used for </a:t>
            </a:r>
            <a:r>
              <a:rPr lang="en-US" sz="2000" b="1" i="0">
                <a:effectLst/>
                <a:latin typeface="source-serif-pro"/>
              </a:rPr>
              <a:t>model selection</a:t>
            </a:r>
            <a:r>
              <a:rPr lang="en-US" sz="2000" b="0" i="0">
                <a:effectLst/>
                <a:latin typeface="source-serif-pro"/>
              </a:rPr>
              <a:t>. It helps you compare </a:t>
            </a:r>
            <a:r>
              <a:rPr lang="en-US" sz="2000" b="1" i="0">
                <a:effectLst/>
                <a:latin typeface="source-serif-pro"/>
              </a:rPr>
              <a:t>candidate models</a:t>
            </a:r>
            <a:r>
              <a:rPr lang="en-US" sz="2000" b="0" i="0">
                <a:effectLst/>
                <a:latin typeface="source-serif-pro"/>
              </a:rPr>
              <a:t> and select the best among them.</a:t>
            </a:r>
            <a:endParaRPr lang="tr-TR" sz="2000" b="0" i="0">
              <a:effectLst/>
              <a:latin typeface="source-serif-pro"/>
            </a:endParaRPr>
          </a:p>
          <a:p>
            <a:r>
              <a:rPr lang="en-US" sz="2000" b="0" i="0">
                <a:effectLst/>
                <a:latin typeface="source-serif-pro"/>
              </a:rPr>
              <a:t>AIC aims to select the model which </a:t>
            </a:r>
            <a:r>
              <a:rPr lang="en-US" sz="2000" b="1" i="0">
                <a:effectLst/>
                <a:latin typeface="source-serif-pro"/>
              </a:rPr>
              <a:t>best </a:t>
            </a:r>
            <a:r>
              <a:rPr lang="en-US" sz="2000" b="0" i="0">
                <a:effectLst/>
                <a:latin typeface="source-serif-pro"/>
              </a:rPr>
              <a:t>explains the variance in the dependent variable with the </a:t>
            </a:r>
            <a:r>
              <a:rPr lang="en-US" sz="2000" b="1" i="0">
                <a:effectLst/>
                <a:latin typeface="source-serif-pro"/>
              </a:rPr>
              <a:t>fewest </a:t>
            </a:r>
            <a:r>
              <a:rPr lang="en-US" sz="2000" b="0" i="0">
                <a:effectLst/>
                <a:latin typeface="source-serif-pro"/>
              </a:rPr>
              <a:t>number of independent variables (parameters). So it helps select a </a:t>
            </a:r>
            <a:r>
              <a:rPr lang="en-US" sz="2000" b="1" i="0">
                <a:effectLst/>
                <a:latin typeface="source-serif-pro"/>
              </a:rPr>
              <a:t>simpler </a:t>
            </a:r>
            <a:r>
              <a:rPr lang="en-US" sz="2000" b="0" i="0">
                <a:effectLst/>
                <a:latin typeface="source-serif-pro"/>
              </a:rPr>
              <a:t>model (fewer parameters) over a </a:t>
            </a:r>
            <a:r>
              <a:rPr lang="en-US" sz="2000" b="1" i="0">
                <a:effectLst/>
                <a:latin typeface="source-serif-pro"/>
              </a:rPr>
              <a:t>complex </a:t>
            </a:r>
            <a:r>
              <a:rPr lang="en-US" sz="2000" b="0" i="0">
                <a:effectLst/>
                <a:latin typeface="source-serif-pro"/>
              </a:rPr>
              <a:t>model (more parameters).</a:t>
            </a:r>
            <a:endParaRPr lang="tr-TR" sz="2000"/>
          </a:p>
        </p:txBody>
      </p:sp>
    </p:spTree>
    <p:extLst>
      <p:ext uri="{BB962C8B-B14F-4D97-AF65-F5344CB8AC3E}">
        <p14:creationId xmlns:p14="http://schemas.microsoft.com/office/powerpoint/2010/main" val="406051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2734A-CB5D-59B5-9A0C-60F67F43AE53}"/>
              </a:ext>
            </a:extLst>
          </p:cNvPr>
          <p:cNvSpPr>
            <a:spLocks noGrp="1"/>
          </p:cNvSpPr>
          <p:nvPr>
            <p:ph type="title"/>
          </p:nvPr>
        </p:nvSpPr>
        <p:spPr>
          <a:xfrm>
            <a:off x="876693" y="741391"/>
            <a:ext cx="4355265" cy="1616203"/>
          </a:xfrm>
        </p:spPr>
        <p:txBody>
          <a:bodyPr anchor="b">
            <a:normAutofit/>
          </a:bodyPr>
          <a:lstStyle/>
          <a:p>
            <a:r>
              <a:rPr lang="tr-TR" sz="3200"/>
              <a:t>ARIMA-AIC</a:t>
            </a:r>
          </a:p>
        </p:txBody>
      </p:sp>
      <p:sp>
        <p:nvSpPr>
          <p:cNvPr id="3" name="İçerik Yer Tutucusu 2">
            <a:extLst>
              <a:ext uri="{FF2B5EF4-FFF2-40B4-BE49-F238E27FC236}">
                <a16:creationId xmlns:a16="http://schemas.microsoft.com/office/drawing/2014/main" id="{B9F88C01-BCE4-3989-0108-3FC3E05DA6DA}"/>
              </a:ext>
            </a:extLst>
          </p:cNvPr>
          <p:cNvSpPr>
            <a:spLocks noGrp="1"/>
          </p:cNvSpPr>
          <p:nvPr>
            <p:ph idx="1"/>
          </p:nvPr>
        </p:nvSpPr>
        <p:spPr>
          <a:xfrm>
            <a:off x="876692" y="2533476"/>
            <a:ext cx="4355265" cy="3447832"/>
          </a:xfrm>
        </p:spPr>
        <p:txBody>
          <a:bodyPr anchor="t">
            <a:normAutofit/>
          </a:bodyPr>
          <a:lstStyle/>
          <a:p>
            <a:r>
              <a:rPr lang="en-US" sz="2000" b="1" i="0">
                <a:effectLst/>
                <a:latin typeface="source-serif-pro"/>
              </a:rPr>
              <a:t>But why select a simpler model over a complex one?</a:t>
            </a:r>
            <a:endParaRPr lang="tr-TR" sz="2000" b="1" i="0">
              <a:effectLst/>
              <a:latin typeface="source-serif-pro"/>
            </a:endParaRPr>
          </a:p>
          <a:p>
            <a:r>
              <a:rPr lang="tr-TR" sz="2000" b="0" i="0">
                <a:effectLst/>
                <a:latin typeface="source-serif-pro"/>
              </a:rPr>
              <a:t>To reduce overfitting</a:t>
            </a:r>
            <a:endParaRPr lang="tr-TR" sz="2000" b="1">
              <a:latin typeface="source-serif-pro"/>
            </a:endParaRPr>
          </a:p>
          <a:p>
            <a:r>
              <a:rPr lang="en-US" sz="2000" b="0" i="0">
                <a:effectLst/>
                <a:latin typeface="source-serif-pro"/>
              </a:rPr>
              <a:t>Reduce the number of parameters (reduce in the number of dimensions)</a:t>
            </a:r>
            <a:endParaRPr lang="tr-TR" sz="2000" b="1" i="0">
              <a:effectLst/>
              <a:latin typeface="source-serif-pro"/>
            </a:endParaRPr>
          </a:p>
          <a:p>
            <a:r>
              <a:rPr lang="en-US" sz="2000" b="0" i="0">
                <a:effectLst/>
                <a:latin typeface="source-serif-pro"/>
              </a:rPr>
              <a:t>AIC measures the information lost, so the model with a </a:t>
            </a:r>
            <a:r>
              <a:rPr lang="en-US" sz="2000" b="1" i="0">
                <a:effectLst/>
                <a:latin typeface="source-serif-pro"/>
              </a:rPr>
              <a:t>lower</a:t>
            </a:r>
            <a:r>
              <a:rPr lang="en-US" sz="2000" b="0" i="0">
                <a:effectLst/>
                <a:latin typeface="source-serif-pro"/>
              </a:rPr>
              <a:t> AIC score indicates a </a:t>
            </a:r>
            <a:r>
              <a:rPr lang="en-US" sz="2000" b="1" i="0">
                <a:effectLst/>
                <a:latin typeface="source-serif-pro"/>
              </a:rPr>
              <a:t>better fit</a:t>
            </a:r>
            <a:r>
              <a:rPr lang="en-US" sz="2000" b="0" i="0">
                <a:effectLst/>
                <a:latin typeface="source-serif-pro"/>
              </a:rPr>
              <a:t>.</a:t>
            </a:r>
            <a:endParaRPr lang="tr-TR" sz="2000"/>
          </a:p>
        </p:txBody>
      </p:sp>
      <p:pic>
        <p:nvPicPr>
          <p:cNvPr id="5" name="Picture 4" descr="Dark blue shattered geometric chain">
            <a:extLst>
              <a:ext uri="{FF2B5EF4-FFF2-40B4-BE49-F238E27FC236}">
                <a16:creationId xmlns:a16="http://schemas.microsoft.com/office/drawing/2014/main" id="{F9FF54B9-302E-6405-BA53-FAC51141EBB1}"/>
              </a:ext>
            </a:extLst>
          </p:cNvPr>
          <p:cNvPicPr>
            <a:picLocks noChangeAspect="1"/>
          </p:cNvPicPr>
          <p:nvPr/>
        </p:nvPicPr>
        <p:blipFill rotWithShape="1">
          <a:blip r:embed="rId2"/>
          <a:srcRect l="50000"/>
          <a:stretch/>
        </p:blipFill>
        <p:spPr>
          <a:xfrm>
            <a:off x="6096000" y="10"/>
            <a:ext cx="6095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33206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B60271-CC36-038E-7174-CCC14F968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C8115B4-0301-0D06-6777-4F6179B8E600}"/>
              </a:ext>
            </a:extLst>
          </p:cNvPr>
          <p:cNvSpPr>
            <a:spLocks noGrp="1"/>
          </p:cNvSpPr>
          <p:nvPr>
            <p:ph type="title"/>
          </p:nvPr>
        </p:nvSpPr>
        <p:spPr>
          <a:xfrm>
            <a:off x="758952" y="333497"/>
            <a:ext cx="10593993" cy="1029419"/>
          </a:xfrm>
        </p:spPr>
        <p:txBody>
          <a:bodyPr vert="horz" lIns="91440" tIns="45720" rIns="91440" bIns="45720" rtlCol="0" anchor="ctr">
            <a:normAutofit/>
          </a:bodyPr>
          <a:lstStyle/>
          <a:p>
            <a:r>
              <a:rPr lang="en-US" sz="4000" kern="1200">
                <a:solidFill>
                  <a:schemeClr val="tx1"/>
                </a:solidFill>
                <a:latin typeface="+mj-lt"/>
                <a:ea typeface="+mj-ea"/>
                <a:cs typeface="+mj-cs"/>
              </a:rPr>
              <a:t>Formula of AIC</a:t>
            </a:r>
          </a:p>
        </p:txBody>
      </p:sp>
      <p:pic>
        <p:nvPicPr>
          <p:cNvPr id="5" name="İçerik Yer Tutucusu 4">
            <a:extLst>
              <a:ext uri="{FF2B5EF4-FFF2-40B4-BE49-F238E27FC236}">
                <a16:creationId xmlns:a16="http://schemas.microsoft.com/office/drawing/2014/main" id="{278C719A-57FD-BD4F-305F-5325CBC1FFCA}"/>
              </a:ext>
            </a:extLst>
          </p:cNvPr>
          <p:cNvPicPr>
            <a:picLocks noGrp="1" noChangeAspect="1"/>
          </p:cNvPicPr>
          <p:nvPr>
            <p:ph idx="1"/>
          </p:nvPr>
        </p:nvPicPr>
        <p:blipFill>
          <a:blip r:embed="rId2"/>
          <a:stretch>
            <a:fillRect/>
          </a:stretch>
        </p:blipFill>
        <p:spPr>
          <a:xfrm>
            <a:off x="4773284" y="2509733"/>
            <a:ext cx="6711352" cy="3298523"/>
          </a:xfrm>
          <a:prstGeom prst="rect">
            <a:avLst/>
          </a:prstGeom>
          <a:effectLst/>
        </p:spPr>
      </p:pic>
    </p:spTree>
    <p:extLst>
      <p:ext uri="{BB962C8B-B14F-4D97-AF65-F5344CB8AC3E}">
        <p14:creationId xmlns:p14="http://schemas.microsoft.com/office/powerpoint/2010/main" val="258697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C0979AF-90EF-3207-04A2-7372441E03B6}"/>
              </a:ext>
            </a:extLst>
          </p:cNvPr>
          <p:cNvSpPr>
            <a:spLocks noGrp="1"/>
          </p:cNvSpPr>
          <p:nvPr>
            <p:ph type="title"/>
          </p:nvPr>
        </p:nvSpPr>
        <p:spPr>
          <a:xfrm>
            <a:off x="6803409" y="762001"/>
            <a:ext cx="4156512" cy="1708244"/>
          </a:xfrm>
        </p:spPr>
        <p:txBody>
          <a:bodyPr anchor="ctr">
            <a:normAutofit/>
          </a:bodyPr>
          <a:lstStyle/>
          <a:p>
            <a:r>
              <a:rPr lang="tr-TR" sz="4000"/>
              <a:t>REFERENCES</a:t>
            </a:r>
          </a:p>
        </p:txBody>
      </p:sp>
      <p:pic>
        <p:nvPicPr>
          <p:cNvPr id="5" name="Picture 4" descr="Glasses on top of a book">
            <a:extLst>
              <a:ext uri="{FF2B5EF4-FFF2-40B4-BE49-F238E27FC236}">
                <a16:creationId xmlns:a16="http://schemas.microsoft.com/office/drawing/2014/main" id="{E3F0F3D6-984D-8F77-5095-C632CD05BFE3}"/>
              </a:ext>
            </a:extLst>
          </p:cNvPr>
          <p:cNvPicPr>
            <a:picLocks noChangeAspect="1"/>
          </p:cNvPicPr>
          <p:nvPr/>
        </p:nvPicPr>
        <p:blipFill rotWithShape="1">
          <a:blip r:embed="rId2"/>
          <a:srcRect l="7889" r="33221" b="-1"/>
          <a:stretch/>
        </p:blipFill>
        <p:spPr>
          <a:xfrm>
            <a:off x="-1" y="-2"/>
            <a:ext cx="6096001" cy="6858002"/>
          </a:xfrm>
          <a:prstGeom prst="rect">
            <a:avLst/>
          </a:prstGeom>
        </p:spPr>
      </p:pic>
      <p:sp>
        <p:nvSpPr>
          <p:cNvPr id="3" name="İçerik Yer Tutucusu 2">
            <a:extLst>
              <a:ext uri="{FF2B5EF4-FFF2-40B4-BE49-F238E27FC236}">
                <a16:creationId xmlns:a16="http://schemas.microsoft.com/office/drawing/2014/main" id="{AED4C1AB-D44A-6CE6-7EAB-FBEA125B7A94}"/>
              </a:ext>
            </a:extLst>
          </p:cNvPr>
          <p:cNvSpPr>
            <a:spLocks noGrp="1"/>
          </p:cNvSpPr>
          <p:nvPr>
            <p:ph idx="1"/>
          </p:nvPr>
        </p:nvSpPr>
        <p:spPr>
          <a:xfrm>
            <a:off x="6803409" y="2470245"/>
            <a:ext cx="4156512" cy="3769835"/>
          </a:xfrm>
        </p:spPr>
        <p:txBody>
          <a:bodyPr anchor="ctr">
            <a:normAutofit/>
          </a:bodyPr>
          <a:lstStyle/>
          <a:p>
            <a:r>
              <a:rPr lang="tr-TR" sz="1300">
                <a:hlinkClick r:id="rId3"/>
              </a:rPr>
              <a:t>https://www.unlumenkul.com/blog/hareketli-ortalama-moving-average-nedir/</a:t>
            </a:r>
            <a:endParaRPr lang="tr-TR" sz="1300"/>
          </a:p>
          <a:p>
            <a:r>
              <a:rPr lang="tr-TR" sz="1300">
                <a:hlinkClick r:id="rId4"/>
              </a:rPr>
              <a:t>https://medium.com/machine-learning-t%C3%BCrkiye/zaman-serileri-analizi-2-e4f6a750cd5d</a:t>
            </a:r>
            <a:endParaRPr lang="tr-TR" sz="1300"/>
          </a:p>
          <a:p>
            <a:r>
              <a:rPr lang="tr-TR" sz="1300">
                <a:hlinkClick r:id="rId5"/>
              </a:rPr>
              <a:t>https://www.investopedia.com/thmb/ewl2YIJDqDVlrtGxGM810q4nm_M=/1500x0/filters:no_upscale():max_bytes(150000):strip_icc()/dotdash_INV-final-Death-Cross-Definition-June-2021-01-7a934ae7f94f4678acc75f8c63475131.jpg</a:t>
            </a:r>
            <a:endParaRPr lang="tr-TR" sz="1300"/>
          </a:p>
          <a:p>
            <a:r>
              <a:rPr lang="tr-TR" sz="1300">
                <a:hlinkClick r:id="rId6"/>
              </a:rPr>
              <a:t>https://www.investopedia.com/thmb/xURakL4heDXO2N7Q0QcQFGc5Tgc=/1500x0/filters:no_upscale():max_bytes(150000):strip_icc()/dotdash_Final_How_to_Use_a_Moving_Average_to_Buy_Stocks_Jun_2020-01-3b3c3e00d01442789e78a34b31e81d36.jpg</a:t>
            </a:r>
            <a:endParaRPr lang="tr-TR" sz="1300"/>
          </a:p>
          <a:p>
            <a:r>
              <a:rPr lang="tr-TR" sz="1300">
                <a:hlinkClick r:id="rId7"/>
              </a:rPr>
              <a:t>https://medium.com/geekculture/akaike-information-criterion-model-selection-c47df96ee9a8</a:t>
            </a:r>
            <a:endParaRPr lang="tr-TR" sz="1300"/>
          </a:p>
          <a:p>
            <a:endParaRPr lang="tr-TR" sz="1300"/>
          </a:p>
        </p:txBody>
      </p:sp>
    </p:spTree>
    <p:extLst>
      <p:ext uri="{BB962C8B-B14F-4D97-AF65-F5344CB8AC3E}">
        <p14:creationId xmlns:p14="http://schemas.microsoft.com/office/powerpoint/2010/main" val="159819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147C62D-C318-9149-8C47-659198E34C86}"/>
              </a:ext>
            </a:extLst>
          </p:cNvPr>
          <p:cNvSpPr>
            <a:spLocks noGrp="1"/>
          </p:cNvSpPr>
          <p:nvPr>
            <p:ph type="title"/>
          </p:nvPr>
        </p:nvSpPr>
        <p:spPr>
          <a:xfrm>
            <a:off x="761803" y="350196"/>
            <a:ext cx="4646904" cy="1624520"/>
          </a:xfrm>
        </p:spPr>
        <p:txBody>
          <a:bodyPr anchor="ctr">
            <a:normAutofit/>
          </a:bodyPr>
          <a:lstStyle/>
          <a:p>
            <a:r>
              <a:rPr lang="tr-TR" sz="4000"/>
              <a:t>Moving Average</a:t>
            </a:r>
          </a:p>
        </p:txBody>
      </p:sp>
      <p:sp>
        <p:nvSpPr>
          <p:cNvPr id="3" name="İçerik Yer Tutucusu 2">
            <a:extLst>
              <a:ext uri="{FF2B5EF4-FFF2-40B4-BE49-F238E27FC236}">
                <a16:creationId xmlns:a16="http://schemas.microsoft.com/office/drawing/2014/main" id="{AB63AF74-2EA4-350A-B5B7-512D9C756A48}"/>
              </a:ext>
            </a:extLst>
          </p:cNvPr>
          <p:cNvSpPr>
            <a:spLocks noGrp="1"/>
          </p:cNvSpPr>
          <p:nvPr>
            <p:ph idx="1"/>
          </p:nvPr>
        </p:nvSpPr>
        <p:spPr>
          <a:xfrm>
            <a:off x="761802" y="2743200"/>
            <a:ext cx="4646905" cy="3613149"/>
          </a:xfrm>
        </p:spPr>
        <p:txBody>
          <a:bodyPr anchor="ctr">
            <a:normAutofit/>
          </a:bodyPr>
          <a:lstStyle/>
          <a:p>
            <a:r>
              <a:rPr lang="en-US" sz="2000"/>
              <a:t>Moving Averages are indicators calculated by taking the average of the prices of a financial instrument over a specific period. When conducting technical analysis on the price of a financial product, moving averages are often utilized. This is because moving averages can provide insights into the direction of price movements and can be used to identify support and resistance points on a chart.</a:t>
            </a:r>
            <a:endParaRPr lang="tr-TR" sz="2000"/>
          </a:p>
        </p:txBody>
      </p:sp>
      <p:pic>
        <p:nvPicPr>
          <p:cNvPr id="5" name="Picture 4" descr="Colourful charts and graphs">
            <a:extLst>
              <a:ext uri="{FF2B5EF4-FFF2-40B4-BE49-F238E27FC236}">
                <a16:creationId xmlns:a16="http://schemas.microsoft.com/office/drawing/2014/main" id="{6674F189-0496-BC5B-FD16-0429EF451175}"/>
              </a:ext>
            </a:extLst>
          </p:cNvPr>
          <p:cNvPicPr>
            <a:picLocks noChangeAspect="1"/>
          </p:cNvPicPr>
          <p:nvPr/>
        </p:nvPicPr>
        <p:blipFill rotWithShape="1">
          <a:blip r:embed="rId2"/>
          <a:srcRect l="22351" r="18248" b="-2"/>
          <a:stretch/>
        </p:blipFill>
        <p:spPr>
          <a:xfrm>
            <a:off x="6096000" y="1"/>
            <a:ext cx="6102825" cy="6858000"/>
          </a:xfrm>
          <a:prstGeom prst="rect">
            <a:avLst/>
          </a:prstGeom>
        </p:spPr>
      </p:pic>
    </p:spTree>
    <p:extLst>
      <p:ext uri="{BB962C8B-B14F-4D97-AF65-F5344CB8AC3E}">
        <p14:creationId xmlns:p14="http://schemas.microsoft.com/office/powerpoint/2010/main" val="338185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FE215-8F2D-781C-4BC6-765D68017542}"/>
              </a:ext>
            </a:extLst>
          </p:cNvPr>
          <p:cNvSpPr>
            <a:spLocks noGrp="1"/>
          </p:cNvSpPr>
          <p:nvPr>
            <p:ph type="title"/>
          </p:nvPr>
        </p:nvSpPr>
        <p:spPr>
          <a:xfrm>
            <a:off x="876692" y="741391"/>
            <a:ext cx="5479719" cy="1616203"/>
          </a:xfrm>
        </p:spPr>
        <p:txBody>
          <a:bodyPr anchor="b">
            <a:normAutofit/>
          </a:bodyPr>
          <a:lstStyle/>
          <a:p>
            <a:r>
              <a:rPr lang="tr-TR" sz="3200"/>
              <a:t>Moving Average</a:t>
            </a:r>
          </a:p>
        </p:txBody>
      </p:sp>
      <p:sp>
        <p:nvSpPr>
          <p:cNvPr id="3" name="İçerik Yer Tutucusu 2">
            <a:extLst>
              <a:ext uri="{FF2B5EF4-FFF2-40B4-BE49-F238E27FC236}">
                <a16:creationId xmlns:a16="http://schemas.microsoft.com/office/drawing/2014/main" id="{4C891C27-2EE9-A7D2-A90F-BB921C905689}"/>
              </a:ext>
            </a:extLst>
          </p:cNvPr>
          <p:cNvSpPr>
            <a:spLocks noGrp="1"/>
          </p:cNvSpPr>
          <p:nvPr>
            <p:ph idx="1"/>
          </p:nvPr>
        </p:nvSpPr>
        <p:spPr>
          <a:xfrm>
            <a:off x="876692" y="2533476"/>
            <a:ext cx="5479719" cy="3447832"/>
          </a:xfrm>
        </p:spPr>
        <p:txBody>
          <a:bodyPr anchor="t">
            <a:normAutofit/>
          </a:bodyPr>
          <a:lstStyle/>
          <a:p>
            <a:r>
              <a:rPr lang="en-US" sz="2000"/>
              <a:t>As the days progress, the chart matures, and closing prices form the trend line of the moving average. If prices break the trend line either downward or upward, it generates signals that investors should pay attention to. A downward break is interpreted as a bearish signal, indicating a potential decrease in prices, while an upward break is interpreted as a bullish signal, suggesting a potential increase in prices.</a:t>
            </a:r>
          </a:p>
          <a:p>
            <a:endParaRPr lang="en-US" sz="2000"/>
          </a:p>
          <a:p>
            <a:endParaRPr lang="en-US" sz="2000"/>
          </a:p>
          <a:p>
            <a:endParaRPr lang="en-US" sz="2000"/>
          </a:p>
          <a:p>
            <a:endParaRPr lang="en-US" sz="2000"/>
          </a:p>
          <a:p>
            <a:endParaRPr lang="en-US" sz="2000"/>
          </a:p>
          <a:p>
            <a:endParaRPr lang="tr-TR" sz="2000"/>
          </a:p>
        </p:txBody>
      </p:sp>
      <p:pic>
        <p:nvPicPr>
          <p:cNvPr id="13" name="Picture 4" descr="Stock exchange numbers">
            <a:extLst>
              <a:ext uri="{FF2B5EF4-FFF2-40B4-BE49-F238E27FC236}">
                <a16:creationId xmlns:a16="http://schemas.microsoft.com/office/drawing/2014/main" id="{F6506699-02FB-0C01-13C7-98F82A42E41C}"/>
              </a:ext>
            </a:extLst>
          </p:cNvPr>
          <p:cNvPicPr>
            <a:picLocks noChangeAspect="1"/>
          </p:cNvPicPr>
          <p:nvPr/>
        </p:nvPicPr>
        <p:blipFill rotWithShape="1">
          <a:blip r:embed="rId2"/>
          <a:srcRect l="26791" r="25310" b="-1"/>
          <a:stretch/>
        </p:blipFill>
        <p:spPr>
          <a:xfrm>
            <a:off x="7270812" y="10"/>
            <a:ext cx="4921187" cy="6857990"/>
          </a:xfrm>
          <a:prstGeom prst="rect">
            <a:avLst/>
          </a:prstGeom>
        </p:spPr>
      </p:pic>
      <p:grpSp>
        <p:nvGrpSpPr>
          <p:cNvPr id="14"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175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C18B47EC-880C-488C-A09F-1082C7675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 y="0"/>
            <a:ext cx="121928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7">
            <a:extLst>
              <a:ext uri="{FF2B5EF4-FFF2-40B4-BE49-F238E27FC236}">
                <a16:creationId xmlns:a16="http://schemas.microsoft.com/office/drawing/2014/main" id="{44BF5144-F7BD-4540-9CFD-700A8426D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 y="1466224"/>
            <a:ext cx="5439902" cy="3925553"/>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Use a Moving Average to Buy Stocks">
            <a:extLst>
              <a:ext uri="{FF2B5EF4-FFF2-40B4-BE49-F238E27FC236}">
                <a16:creationId xmlns:a16="http://schemas.microsoft.com/office/drawing/2014/main" id="{30ED6897-D2E8-EC6C-CF17-E0807E2191F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67513" y="641350"/>
            <a:ext cx="4095750" cy="2779713"/>
          </a:xfrm>
          <a:prstGeom prst="rect">
            <a:avLst/>
          </a:prstGeom>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41F754DA-9218-ECBB-3BF6-55599AFB1A12}"/>
              </a:ext>
            </a:extLst>
          </p:cNvPr>
          <p:cNvSpPr txBox="1"/>
          <p:nvPr/>
        </p:nvSpPr>
        <p:spPr>
          <a:xfrm>
            <a:off x="6767513" y="2874963"/>
            <a:ext cx="4095750" cy="54610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err="1">
                <a:solidFill>
                  <a:srgbClr val="FFFFFF"/>
                </a:solidFill>
              </a:rPr>
              <a:t>Exp</a:t>
            </a:r>
            <a:r>
              <a:rPr lang="tr-TR" sz="1300">
                <a:solidFill>
                  <a:srgbClr val="FFFFFF"/>
                </a:solidFill>
              </a:rPr>
              <a:t>. Of a </a:t>
            </a:r>
            <a:r>
              <a:rPr lang="tr-TR" sz="1300" err="1">
                <a:solidFill>
                  <a:srgbClr val="FFFFFF"/>
                </a:solidFill>
              </a:rPr>
              <a:t>Bullish</a:t>
            </a:r>
            <a:r>
              <a:rPr lang="tr-TR" sz="1300">
                <a:solidFill>
                  <a:srgbClr val="FFFFFF"/>
                </a:solidFill>
              </a:rPr>
              <a:t> MA</a:t>
            </a:r>
          </a:p>
        </p:txBody>
      </p:sp>
      <p:pic>
        <p:nvPicPr>
          <p:cNvPr id="1028" name="Picture 4" descr="What Is the 200-Day Simple Moving Average and How to Find It">
            <a:extLst>
              <a:ext uri="{FF2B5EF4-FFF2-40B4-BE49-F238E27FC236}">
                <a16:creationId xmlns:a16="http://schemas.microsoft.com/office/drawing/2014/main" id="{11D68697-88D1-C252-D4DD-6AB3A171A22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67513" y="3489325"/>
            <a:ext cx="4095750" cy="2727325"/>
          </a:xfrm>
          <a:prstGeom prst="rect">
            <a:avLst/>
          </a:prstGeom>
          <a:extLst>
            <a:ext uri="{909E8E84-426E-40DD-AFC4-6F175D3DCCD1}">
              <a14:hiddenFill xmlns:a14="http://schemas.microsoft.com/office/drawing/2010/main">
                <a:solidFill>
                  <a:srgbClr val="FFFFFF"/>
                </a:solidFill>
              </a14:hiddenFill>
            </a:ext>
          </a:extLst>
        </p:spPr>
      </p:pic>
      <p:sp>
        <p:nvSpPr>
          <p:cNvPr id="8" name="Metin kutusu 7">
            <a:extLst>
              <a:ext uri="{FF2B5EF4-FFF2-40B4-BE49-F238E27FC236}">
                <a16:creationId xmlns:a16="http://schemas.microsoft.com/office/drawing/2014/main" id="{8AC4E776-B71A-1452-05E5-9C593ADDF5F6}"/>
              </a:ext>
            </a:extLst>
          </p:cNvPr>
          <p:cNvSpPr txBox="1"/>
          <p:nvPr/>
        </p:nvSpPr>
        <p:spPr>
          <a:xfrm>
            <a:off x="6767513" y="5670550"/>
            <a:ext cx="4095750" cy="54610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err="1">
                <a:solidFill>
                  <a:srgbClr val="FFFFFF"/>
                </a:solidFill>
              </a:rPr>
              <a:t>Exp</a:t>
            </a:r>
            <a:r>
              <a:rPr lang="tr-TR" sz="1300">
                <a:solidFill>
                  <a:srgbClr val="FFFFFF"/>
                </a:solidFill>
              </a:rPr>
              <a:t> of a </a:t>
            </a:r>
            <a:r>
              <a:rPr lang="tr-TR" sz="1300" err="1">
                <a:solidFill>
                  <a:srgbClr val="FFFFFF"/>
                </a:solidFill>
              </a:rPr>
              <a:t>Bearish</a:t>
            </a:r>
            <a:r>
              <a:rPr lang="tr-TR" sz="1300">
                <a:solidFill>
                  <a:srgbClr val="FFFFFF"/>
                </a:solidFill>
              </a:rPr>
              <a:t> MA</a:t>
            </a:r>
          </a:p>
        </p:txBody>
      </p:sp>
      <p:sp>
        <p:nvSpPr>
          <p:cNvPr id="4" name="Başlık 3">
            <a:extLst>
              <a:ext uri="{FF2B5EF4-FFF2-40B4-BE49-F238E27FC236}">
                <a16:creationId xmlns:a16="http://schemas.microsoft.com/office/drawing/2014/main" id="{4B184348-A0A2-8A5E-2478-B448142AD48D}"/>
              </a:ext>
            </a:extLst>
          </p:cNvPr>
          <p:cNvSpPr>
            <a:spLocks noGrp="1"/>
          </p:cNvSpPr>
          <p:nvPr>
            <p:ph type="title"/>
          </p:nvPr>
        </p:nvSpPr>
        <p:spPr>
          <a:xfrm>
            <a:off x="483782" y="1950856"/>
            <a:ext cx="3261741" cy="2956289"/>
          </a:xfrm>
        </p:spPr>
        <p:txBody>
          <a:bodyPr vert="horz" lIns="91440" tIns="45720" rIns="91440" bIns="45720" rtlCol="0" anchor="ctr">
            <a:normAutofit/>
          </a:bodyPr>
          <a:lstStyle/>
          <a:p>
            <a:r>
              <a:rPr lang="en-US" sz="4000" kern="1200">
                <a:solidFill>
                  <a:srgbClr val="FFFFFF"/>
                </a:solidFill>
                <a:latin typeface="+mj-lt"/>
                <a:ea typeface="+mj-ea"/>
                <a:cs typeface="+mj-cs"/>
              </a:rPr>
              <a:t>Moving Average</a:t>
            </a:r>
          </a:p>
        </p:txBody>
      </p:sp>
    </p:spTree>
    <p:extLst>
      <p:ext uri="{BB962C8B-B14F-4D97-AF65-F5344CB8AC3E}">
        <p14:creationId xmlns:p14="http://schemas.microsoft.com/office/powerpoint/2010/main" val="402322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 on document with pen">
            <a:extLst>
              <a:ext uri="{FF2B5EF4-FFF2-40B4-BE49-F238E27FC236}">
                <a16:creationId xmlns:a16="http://schemas.microsoft.com/office/drawing/2014/main" id="{5ABD464C-3F35-CB0E-AB88-B521EE5ABA87}"/>
              </a:ext>
            </a:extLst>
          </p:cNvPr>
          <p:cNvPicPr>
            <a:picLocks noChangeAspect="1"/>
          </p:cNvPicPr>
          <p:nvPr/>
        </p:nvPicPr>
        <p:blipFill rotWithShape="1">
          <a:blip r:embed="rId2"/>
          <a:srcRect l="30532" r="16809" b="-2"/>
          <a:stretch/>
        </p:blipFill>
        <p:spPr>
          <a:xfrm>
            <a:off x="-1" y="-2"/>
            <a:ext cx="5410198" cy="6858002"/>
          </a:xfrm>
          <a:prstGeom prst="rect">
            <a:avLst/>
          </a:prstGeom>
        </p:spPr>
      </p:pic>
      <p:sp useBgFill="1">
        <p:nvSpPr>
          <p:cNvPr id="14" name="Rectangle 1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şlık 4">
            <a:extLst>
              <a:ext uri="{FF2B5EF4-FFF2-40B4-BE49-F238E27FC236}">
                <a16:creationId xmlns:a16="http://schemas.microsoft.com/office/drawing/2014/main" id="{E9C01D2C-991F-90D7-DDD3-B5EF9A8A8F20}"/>
              </a:ext>
            </a:extLst>
          </p:cNvPr>
          <p:cNvSpPr>
            <a:spLocks noGrp="1"/>
          </p:cNvSpPr>
          <p:nvPr>
            <p:ph type="title"/>
          </p:nvPr>
        </p:nvSpPr>
        <p:spPr>
          <a:xfrm>
            <a:off x="6115317" y="405685"/>
            <a:ext cx="5464968" cy="1559301"/>
          </a:xfrm>
        </p:spPr>
        <p:txBody>
          <a:bodyPr>
            <a:normAutofit/>
          </a:bodyPr>
          <a:lstStyle/>
          <a:p>
            <a:r>
              <a:rPr lang="tr-TR" sz="4000"/>
              <a:t>Moving Average</a:t>
            </a:r>
          </a:p>
        </p:txBody>
      </p:sp>
      <p:sp>
        <p:nvSpPr>
          <p:cNvPr id="6" name="İçerik Yer Tutucusu 5">
            <a:extLst>
              <a:ext uri="{FF2B5EF4-FFF2-40B4-BE49-F238E27FC236}">
                <a16:creationId xmlns:a16="http://schemas.microsoft.com/office/drawing/2014/main" id="{59005C51-29E7-5DF1-A7BC-184212054909}"/>
              </a:ext>
            </a:extLst>
          </p:cNvPr>
          <p:cNvSpPr>
            <a:spLocks noGrp="1"/>
          </p:cNvSpPr>
          <p:nvPr>
            <p:ph idx="1"/>
          </p:nvPr>
        </p:nvSpPr>
        <p:spPr>
          <a:xfrm>
            <a:off x="6115317" y="2743200"/>
            <a:ext cx="5247340" cy="3496878"/>
          </a:xfrm>
        </p:spPr>
        <p:txBody>
          <a:bodyPr anchor="ctr">
            <a:normAutofit/>
          </a:bodyPr>
          <a:lstStyle/>
          <a:p>
            <a:r>
              <a:rPr lang="en-US" sz="2000"/>
              <a:t>In technical analysis, the most commonly used moving averages are as follows:</a:t>
            </a:r>
          </a:p>
          <a:p>
            <a:endParaRPr lang="en-US" sz="2000"/>
          </a:p>
          <a:p>
            <a:r>
              <a:rPr lang="en-US" sz="2000"/>
              <a:t>Simple Moving Average (SMA),</a:t>
            </a:r>
          </a:p>
          <a:p>
            <a:endParaRPr lang="en-US" sz="2000"/>
          </a:p>
          <a:p>
            <a:r>
              <a:rPr lang="en-US" sz="2000"/>
              <a:t>Exponential Moving Average (EMA),</a:t>
            </a:r>
          </a:p>
          <a:p>
            <a:endParaRPr lang="en-US" sz="2000"/>
          </a:p>
          <a:p>
            <a:r>
              <a:rPr lang="en-US" sz="2000"/>
              <a:t>Weighted Moving Average (WMA).</a:t>
            </a:r>
            <a:endParaRPr lang="tr-TR" sz="2000"/>
          </a:p>
        </p:txBody>
      </p:sp>
    </p:spTree>
    <p:extLst>
      <p:ext uri="{BB962C8B-B14F-4D97-AF65-F5344CB8AC3E}">
        <p14:creationId xmlns:p14="http://schemas.microsoft.com/office/powerpoint/2010/main" val="401950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C77A4CF-02B8-3674-F988-4FFA259B6B90}"/>
              </a:ext>
            </a:extLst>
          </p:cNvPr>
          <p:cNvSpPr>
            <a:spLocks noGrp="1"/>
          </p:cNvSpPr>
          <p:nvPr>
            <p:ph type="title"/>
          </p:nvPr>
        </p:nvSpPr>
        <p:spPr>
          <a:xfrm>
            <a:off x="761800" y="762001"/>
            <a:ext cx="5334197" cy="1708242"/>
          </a:xfrm>
        </p:spPr>
        <p:txBody>
          <a:bodyPr anchor="ctr">
            <a:normAutofit/>
          </a:bodyPr>
          <a:lstStyle/>
          <a:p>
            <a:r>
              <a:rPr lang="tr-TR" sz="4000"/>
              <a:t>ARIMA</a:t>
            </a:r>
          </a:p>
        </p:txBody>
      </p:sp>
      <p:sp>
        <p:nvSpPr>
          <p:cNvPr id="3" name="İçerik Yer Tutucusu 2">
            <a:extLst>
              <a:ext uri="{FF2B5EF4-FFF2-40B4-BE49-F238E27FC236}">
                <a16:creationId xmlns:a16="http://schemas.microsoft.com/office/drawing/2014/main" id="{88EC6495-015F-2D2A-869A-FB2B2B438A7D}"/>
              </a:ext>
            </a:extLst>
          </p:cNvPr>
          <p:cNvSpPr>
            <a:spLocks noGrp="1"/>
          </p:cNvSpPr>
          <p:nvPr>
            <p:ph idx="1"/>
          </p:nvPr>
        </p:nvSpPr>
        <p:spPr>
          <a:xfrm>
            <a:off x="761800" y="2470244"/>
            <a:ext cx="5334197" cy="3769835"/>
          </a:xfrm>
        </p:spPr>
        <p:txBody>
          <a:bodyPr anchor="ctr">
            <a:normAutofit/>
          </a:bodyPr>
          <a:lstStyle/>
          <a:p>
            <a:r>
              <a:rPr lang="en-US" sz="2000"/>
              <a:t>ARIMA (AutoRegressive Integrated Moving Average) model, which is one of the Box-Jenkins methods, is a statistical analysis method used in time series analysis. It can be successful in short-term predictions when there is a sufficient sample size.</a:t>
            </a:r>
            <a:endParaRPr lang="tr-TR" sz="2000"/>
          </a:p>
        </p:txBody>
      </p:sp>
      <p:pic>
        <p:nvPicPr>
          <p:cNvPr id="5" name="Picture 4" descr="Magnifying glass showing decling performance">
            <a:extLst>
              <a:ext uri="{FF2B5EF4-FFF2-40B4-BE49-F238E27FC236}">
                <a16:creationId xmlns:a16="http://schemas.microsoft.com/office/drawing/2014/main" id="{B3BA8328-6C46-2648-9906-4577FB75A614}"/>
              </a:ext>
            </a:extLst>
          </p:cNvPr>
          <p:cNvPicPr>
            <a:picLocks noChangeAspect="1"/>
          </p:cNvPicPr>
          <p:nvPr/>
        </p:nvPicPr>
        <p:blipFill rotWithShape="1">
          <a:blip r:embed="rId2"/>
          <a:srcRect l="8800" r="3936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46018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D80649F-BBB4-0DF6-BA49-EF3A78824085}"/>
              </a:ext>
            </a:extLst>
          </p:cNvPr>
          <p:cNvSpPr>
            <a:spLocks noGrp="1"/>
          </p:cNvSpPr>
          <p:nvPr>
            <p:ph type="title"/>
          </p:nvPr>
        </p:nvSpPr>
        <p:spPr>
          <a:xfrm>
            <a:off x="761800" y="762001"/>
            <a:ext cx="5334197" cy="1708242"/>
          </a:xfrm>
        </p:spPr>
        <p:txBody>
          <a:bodyPr anchor="ctr">
            <a:normAutofit/>
          </a:bodyPr>
          <a:lstStyle/>
          <a:p>
            <a:r>
              <a:rPr lang="tr-TR" sz="4000"/>
              <a:t>ARIMA</a:t>
            </a:r>
          </a:p>
        </p:txBody>
      </p:sp>
      <p:sp>
        <p:nvSpPr>
          <p:cNvPr id="3" name="İçerik Yer Tutucusu 2">
            <a:extLst>
              <a:ext uri="{FF2B5EF4-FFF2-40B4-BE49-F238E27FC236}">
                <a16:creationId xmlns:a16="http://schemas.microsoft.com/office/drawing/2014/main" id="{C0FA322C-AE1C-C170-4C83-6C7968B83217}"/>
              </a:ext>
            </a:extLst>
          </p:cNvPr>
          <p:cNvSpPr>
            <a:spLocks noGrp="1"/>
          </p:cNvSpPr>
          <p:nvPr>
            <p:ph idx="1"/>
          </p:nvPr>
        </p:nvSpPr>
        <p:spPr>
          <a:xfrm>
            <a:off x="761800" y="2470244"/>
            <a:ext cx="5334197" cy="3769835"/>
          </a:xfrm>
        </p:spPr>
        <p:txBody>
          <a:bodyPr anchor="ctr">
            <a:normAutofit/>
          </a:bodyPr>
          <a:lstStyle/>
          <a:p>
            <a:r>
              <a:rPr lang="en-US" sz="1000"/>
              <a:t>ARIMA can be divided into three components:</a:t>
            </a:r>
          </a:p>
          <a:p>
            <a:endParaRPr lang="en-US" sz="1000"/>
          </a:p>
          <a:p>
            <a:r>
              <a:rPr lang="en-US" sz="1000"/>
              <a:t>AR(p): Autoregressive - indicates the lags of the variables in the forecasting equation.</a:t>
            </a:r>
          </a:p>
          <a:p>
            <a:endParaRPr lang="en-US" sz="1000"/>
          </a:p>
          <a:p>
            <a:r>
              <a:rPr lang="en-US" sz="1000"/>
              <a:t>I(d): Integrated - indicates the order of differencing needed to achieve stationarity.</a:t>
            </a:r>
          </a:p>
          <a:p>
            <a:endParaRPr lang="en-US" sz="1000"/>
          </a:p>
          <a:p>
            <a:r>
              <a:rPr lang="en-US" sz="1000"/>
              <a:t>MA(q): Moving Average - indicates the lags of the forecast errors.</a:t>
            </a:r>
          </a:p>
          <a:p>
            <a:endParaRPr lang="en-US" sz="1000"/>
          </a:p>
          <a:p>
            <a:r>
              <a:rPr lang="en-US" sz="1000"/>
              <a:t>Here,</a:t>
            </a:r>
          </a:p>
          <a:p>
            <a:endParaRPr lang="en-US" sz="1000"/>
          </a:p>
          <a:p>
            <a:r>
              <a:rPr lang="en-US" sz="1000"/>
              <a:t>p: the number of included lags in the model,</a:t>
            </a:r>
          </a:p>
          <a:p>
            <a:r>
              <a:rPr lang="en-US" sz="1000"/>
              <a:t>d: the order of differencing,</a:t>
            </a:r>
          </a:p>
          <a:p>
            <a:r>
              <a:rPr lang="en-US" sz="1000"/>
              <a:t>q: the number of terms in the moving average window.</a:t>
            </a:r>
          </a:p>
          <a:p>
            <a:r>
              <a:rPr lang="en-US" sz="1000"/>
              <a:t>The notation is as follows: ARIMA(p, d, q).</a:t>
            </a:r>
            <a:endParaRPr lang="tr-TR" sz="1000"/>
          </a:p>
        </p:txBody>
      </p:sp>
      <p:pic>
        <p:nvPicPr>
          <p:cNvPr id="5" name="Picture 4">
            <a:extLst>
              <a:ext uri="{FF2B5EF4-FFF2-40B4-BE49-F238E27FC236}">
                <a16:creationId xmlns:a16="http://schemas.microsoft.com/office/drawing/2014/main" id="{E1034A4F-9DEB-E08A-80C3-E9463F3AB731}"/>
              </a:ext>
            </a:extLst>
          </p:cNvPr>
          <p:cNvPicPr>
            <a:picLocks noChangeAspect="1"/>
          </p:cNvPicPr>
          <p:nvPr/>
        </p:nvPicPr>
        <p:blipFill rotWithShape="1">
          <a:blip r:embed="rId2"/>
          <a:srcRect l="20756" r="3556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58647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51972AB-DF51-4113-FBF2-5834C07DD842}"/>
              </a:ext>
            </a:extLst>
          </p:cNvPr>
          <p:cNvSpPr>
            <a:spLocks noGrp="1"/>
          </p:cNvSpPr>
          <p:nvPr>
            <p:ph type="title"/>
          </p:nvPr>
        </p:nvSpPr>
        <p:spPr>
          <a:xfrm>
            <a:off x="6803409" y="762001"/>
            <a:ext cx="4156512" cy="1708244"/>
          </a:xfrm>
        </p:spPr>
        <p:txBody>
          <a:bodyPr anchor="ctr">
            <a:normAutofit/>
          </a:bodyPr>
          <a:lstStyle/>
          <a:p>
            <a:r>
              <a:rPr lang="tr-TR" sz="4000"/>
              <a:t>ARIMA</a:t>
            </a:r>
          </a:p>
        </p:txBody>
      </p:sp>
      <p:pic>
        <p:nvPicPr>
          <p:cNvPr id="17" name="Picture 4" descr="Graph on document with pen">
            <a:extLst>
              <a:ext uri="{FF2B5EF4-FFF2-40B4-BE49-F238E27FC236}">
                <a16:creationId xmlns:a16="http://schemas.microsoft.com/office/drawing/2014/main" id="{91938C27-0DE1-BD25-BD63-090CD7E2FF42}"/>
              </a:ext>
            </a:extLst>
          </p:cNvPr>
          <p:cNvPicPr>
            <a:picLocks noChangeAspect="1"/>
          </p:cNvPicPr>
          <p:nvPr/>
        </p:nvPicPr>
        <p:blipFill rotWithShape="1">
          <a:blip r:embed="rId2"/>
          <a:srcRect l="27194" r="13471" b="-2"/>
          <a:stretch/>
        </p:blipFill>
        <p:spPr>
          <a:xfrm>
            <a:off x="-1" y="-2"/>
            <a:ext cx="6096001" cy="6858002"/>
          </a:xfrm>
          <a:prstGeom prst="rect">
            <a:avLst/>
          </a:prstGeom>
        </p:spPr>
      </p:pic>
      <p:sp>
        <p:nvSpPr>
          <p:cNvPr id="3" name="İçerik Yer Tutucusu 2">
            <a:extLst>
              <a:ext uri="{FF2B5EF4-FFF2-40B4-BE49-F238E27FC236}">
                <a16:creationId xmlns:a16="http://schemas.microsoft.com/office/drawing/2014/main" id="{436EFA11-F473-000C-2386-8D25C23519F5}"/>
              </a:ext>
            </a:extLst>
          </p:cNvPr>
          <p:cNvSpPr>
            <a:spLocks noGrp="1"/>
          </p:cNvSpPr>
          <p:nvPr>
            <p:ph idx="1"/>
          </p:nvPr>
        </p:nvSpPr>
        <p:spPr>
          <a:xfrm>
            <a:off x="6803409" y="2470245"/>
            <a:ext cx="4156512" cy="3769835"/>
          </a:xfrm>
        </p:spPr>
        <p:txBody>
          <a:bodyPr anchor="ctr">
            <a:normAutofit/>
          </a:bodyPr>
          <a:lstStyle/>
          <a:p>
            <a:r>
              <a:rPr lang="en-US" sz="2000" dirty="0"/>
              <a:t>After making the time series stationary by taking the difference (d=1), there is no universally accepted method for determining the p and q parameters. However, one common approach involves examining the autocorrelation function (ACF) and partial autocorrelation function (PACF) plots to determine the numbers of AR and MA terms.</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9451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CABACF2A-EC31-4314-2F64-EE2232AC8436}"/>
              </a:ext>
            </a:extLst>
          </p:cNvPr>
          <p:cNvSpPr>
            <a:spLocks noGrp="1"/>
          </p:cNvSpPr>
          <p:nvPr>
            <p:ph type="title"/>
          </p:nvPr>
        </p:nvSpPr>
        <p:spPr/>
        <p:txBody>
          <a:bodyPr/>
          <a:lstStyle/>
          <a:p>
            <a:r>
              <a:rPr lang="tr-TR"/>
              <a:t>ARIMA</a:t>
            </a:r>
            <a:endParaRPr lang="tr-TR" dirty="0"/>
          </a:p>
        </p:txBody>
      </p:sp>
      <p:pic>
        <p:nvPicPr>
          <p:cNvPr id="2052" name="Picture 4">
            <a:extLst>
              <a:ext uri="{FF2B5EF4-FFF2-40B4-BE49-F238E27FC236}">
                <a16:creationId xmlns:a16="http://schemas.microsoft.com/office/drawing/2014/main" id="{56142243-00A3-47CF-C244-EC9C95C388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555" y="2445738"/>
            <a:ext cx="8888889" cy="311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32872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664</Words>
  <Application>Microsoft Office PowerPoint</Application>
  <PresentationFormat>Geniş ekran</PresentationFormat>
  <Paragraphs>63</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Calibri</vt:lpstr>
      <vt:lpstr>Calibri Light</vt:lpstr>
      <vt:lpstr>source-serif-pro</vt:lpstr>
      <vt:lpstr>Office Teması</vt:lpstr>
      <vt:lpstr>Moving Average-Arima</vt:lpstr>
      <vt:lpstr>Moving Average</vt:lpstr>
      <vt:lpstr>Moving Average</vt:lpstr>
      <vt:lpstr>Moving Average</vt:lpstr>
      <vt:lpstr>Moving Average</vt:lpstr>
      <vt:lpstr>ARIMA</vt:lpstr>
      <vt:lpstr>ARIMA</vt:lpstr>
      <vt:lpstr>ARIMA</vt:lpstr>
      <vt:lpstr>ARIMA</vt:lpstr>
      <vt:lpstr>ARIMA</vt:lpstr>
      <vt:lpstr>ARIMA</vt:lpstr>
      <vt:lpstr>ARIMA</vt:lpstr>
      <vt:lpstr>ARIMA-AIC </vt:lpstr>
      <vt:lpstr>ARIMA-AIC</vt:lpstr>
      <vt:lpstr>Formula of AIC</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Averange-Arima</dc:title>
  <dc:creator>Ata Eren Arslan</dc:creator>
  <cp:lastModifiedBy>Ata Eren Arslan</cp:lastModifiedBy>
  <cp:revision>3</cp:revision>
  <dcterms:created xsi:type="dcterms:W3CDTF">2023-12-24T16:35:52Z</dcterms:created>
  <dcterms:modified xsi:type="dcterms:W3CDTF">2023-12-24T17:16:14Z</dcterms:modified>
</cp:coreProperties>
</file>