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317" r:id="rId3"/>
    <p:sldId id="284" r:id="rId4"/>
    <p:sldId id="288" r:id="rId5"/>
    <p:sldId id="285" r:id="rId6"/>
    <p:sldId id="289" r:id="rId7"/>
    <p:sldId id="290" r:id="rId8"/>
    <p:sldId id="332" r:id="rId9"/>
    <p:sldId id="324" r:id="rId10"/>
    <p:sldId id="329" r:id="rId11"/>
    <p:sldId id="297" r:id="rId12"/>
    <p:sldId id="326" r:id="rId13"/>
    <p:sldId id="330" r:id="rId14"/>
    <p:sldId id="325" r:id="rId15"/>
    <p:sldId id="327" r:id="rId16"/>
    <p:sldId id="331" r:id="rId17"/>
    <p:sldId id="328" r:id="rId18"/>
  </p:sldIdLst>
  <p:sldSz cx="9144000" cy="5143500" type="screen16x9"/>
  <p:notesSz cx="6858000" cy="9144000"/>
  <p:embeddedFontLst>
    <p:embeddedFont>
      <p:font typeface="Sniglet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Walter Turncoat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A450CA-7FAB-43A9-BB74-04AB08E787F5}">
  <a:tblStyle styleId="{08A450CA-7FAB-43A9-BB74-04AB08E787F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6075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746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654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352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70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806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624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273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66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93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069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920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552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291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312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042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14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23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SzPct val="100000"/>
              <a:buNone/>
              <a:defRPr sz="3000"/>
            </a:lvl2pPr>
            <a:lvl3pPr lvl="2" algn="ctr" rtl="0">
              <a:spcBef>
                <a:spcPts val="0"/>
              </a:spcBef>
              <a:buSzPct val="100000"/>
              <a:buNone/>
              <a:defRPr sz="3000"/>
            </a:lvl3pPr>
            <a:lvl4pPr lvl="3" algn="ctr" rtl="0">
              <a:spcBef>
                <a:spcPts val="0"/>
              </a:spcBef>
              <a:buSzPct val="100000"/>
              <a:buNone/>
              <a:defRPr sz="3000"/>
            </a:lvl4pPr>
            <a:lvl5pPr lvl="4" algn="ctr" rtl="0">
              <a:spcBef>
                <a:spcPts val="0"/>
              </a:spcBef>
              <a:buSzPct val="100000"/>
              <a:buNone/>
              <a:defRPr sz="3000"/>
            </a:lvl5pPr>
            <a:lvl6pPr lvl="5" algn="ctr" rtl="0">
              <a:spcBef>
                <a:spcPts val="0"/>
              </a:spcBef>
              <a:buSzPct val="100000"/>
              <a:buNone/>
              <a:defRPr sz="3000"/>
            </a:lvl6pPr>
            <a:lvl7pPr lvl="6" algn="ctr" rtl="0">
              <a:spcBef>
                <a:spcPts val="0"/>
              </a:spcBef>
              <a:buSzPct val="100000"/>
              <a:buNone/>
              <a:defRPr sz="3000"/>
            </a:lvl7pPr>
            <a:lvl8pPr lvl="7" algn="ctr" rtl="0">
              <a:spcBef>
                <a:spcPts val="0"/>
              </a:spcBef>
              <a:buSzPct val="100000"/>
              <a:buNone/>
              <a:defRPr sz="3000"/>
            </a:lvl8pPr>
            <a:lvl9pPr lvl="8" algn="ctr" rtl="0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58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570941" y="1360525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r-TR" sz="4800" dirty="0" smtClean="0"/>
              <a:t>Network ıntrusıon detectıon</a:t>
            </a:r>
            <a:endParaRPr lang="en" sz="4800" dirty="0"/>
          </a:p>
        </p:txBody>
      </p:sp>
      <p:grpSp>
        <p:nvGrpSpPr>
          <p:cNvPr id="39" name="Shape 39"/>
          <p:cNvGrpSpPr/>
          <p:nvPr/>
        </p:nvGrpSpPr>
        <p:grpSpPr>
          <a:xfrm rot="1831049">
            <a:off x="681010" y="2623675"/>
            <a:ext cx="1141174" cy="744819"/>
            <a:chOff x="238125" y="1918825"/>
            <a:chExt cx="1042450" cy="660400"/>
          </a:xfrm>
        </p:grpSpPr>
        <p:sp>
          <p:nvSpPr>
            <p:cNvPr id="40" name="Shape 40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" name="Shape 42"/>
          <p:cNvGrpSpPr/>
          <p:nvPr/>
        </p:nvGrpSpPr>
        <p:grpSpPr>
          <a:xfrm rot="14264530">
            <a:off x="7280440" y="2452465"/>
            <a:ext cx="750219" cy="636000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>
            <a:off x="2773199" y="3211259"/>
            <a:ext cx="2742176" cy="12568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Metin kutusu 3"/>
          <p:cNvSpPr txBox="1"/>
          <p:nvPr/>
        </p:nvSpPr>
        <p:spPr>
          <a:xfrm>
            <a:off x="2267458" y="4288719"/>
            <a:ext cx="4490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BLG 440E  </a:t>
            </a:r>
            <a:r>
              <a:rPr lang="tr-TR" sz="2000" dirty="0" err="1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Computer</a:t>
            </a:r>
            <a:r>
              <a:rPr lang="tr-TR" sz="20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Project 2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" y="424824"/>
            <a:ext cx="3158069" cy="14400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86" y="462930"/>
            <a:ext cx="3165958" cy="1440000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1524000" y="2269067"/>
            <a:ext cx="5977467" cy="1826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we compare D23 and U23 dataset classification results </a:t>
            </a:r>
            <a:r>
              <a: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unexpectedly </a:t>
            </a: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error is increased from 2.72 in D23 to 4,5 in U23</a:t>
            </a:r>
            <a:r>
              <a: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sz="20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easy to understand from their confusion matrixes.</a:t>
            </a:r>
            <a:endParaRPr lang="tr-TR" sz="2000" b="1" dirty="0">
              <a:solidFill>
                <a:schemeClr val="accent6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6506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87" y="281762"/>
            <a:ext cx="3930650" cy="2159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669" y="1269446"/>
            <a:ext cx="3409950" cy="1762125"/>
          </a:xfrm>
          <a:prstGeom prst="rect">
            <a:avLst/>
          </a:prstGeom>
          <a:ln w="88900" cap="sq" cmpd="thickThin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737" y="2765620"/>
            <a:ext cx="2771882" cy="13859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2" name="Metin kutusu 11"/>
          <p:cNvSpPr txBox="1"/>
          <p:nvPr/>
        </p:nvSpPr>
        <p:spPr>
          <a:xfrm>
            <a:off x="7136769" y="345466"/>
            <a:ext cx="1583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D5 </a:t>
            </a:r>
            <a:r>
              <a:rPr lang="tr-TR" sz="2400" dirty="0" err="1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dataset</a:t>
            </a:r>
            <a:endParaRPr lang="tr-TR" sz="2400" dirty="0">
              <a:solidFill>
                <a:srgbClr val="FFFFFF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13" name="Shape 392"/>
          <p:cNvSpPr/>
          <p:nvPr/>
        </p:nvSpPr>
        <p:spPr>
          <a:xfrm>
            <a:off x="6832315" y="91401"/>
            <a:ext cx="2134147" cy="1285338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" name="Dikdörtgen 4"/>
          <p:cNvSpPr/>
          <p:nvPr/>
        </p:nvSpPr>
        <p:spPr>
          <a:xfrm>
            <a:off x="336087" y="3326757"/>
            <a:ext cx="52941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"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huge number of dos and normal class samples in training set so that classifier can learn these two class sufficiently good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b="1" dirty="0" smtClean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"/>
            </a:pP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Probe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u2r and r2l classes cannot classified properly.</a:t>
            </a:r>
            <a:endParaRPr lang="tr-TR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"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 to classifier has learned dos and normal classes, it thought probe, u2r and r2l as dos or probe.</a:t>
            </a:r>
            <a:endParaRPr lang="tr-TR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4992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tin kutusu 11"/>
          <p:cNvSpPr txBox="1"/>
          <p:nvPr/>
        </p:nvSpPr>
        <p:spPr>
          <a:xfrm>
            <a:off x="7136769" y="345466"/>
            <a:ext cx="1583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U</a:t>
            </a:r>
            <a:r>
              <a:rPr lang="tr-TR" sz="24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5 </a:t>
            </a:r>
            <a:r>
              <a:rPr lang="tr-TR" sz="2400" dirty="0" err="1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dataset</a:t>
            </a:r>
            <a:endParaRPr lang="tr-TR" sz="2400" dirty="0">
              <a:solidFill>
                <a:srgbClr val="FFFFFF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13" name="Shape 392"/>
          <p:cNvSpPr/>
          <p:nvPr/>
        </p:nvSpPr>
        <p:spPr>
          <a:xfrm>
            <a:off x="6832315" y="91401"/>
            <a:ext cx="2134147" cy="1285338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8" name="Resim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87" y="189628"/>
            <a:ext cx="3825875" cy="2159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404" y="1128699"/>
            <a:ext cx="3324225" cy="1857375"/>
          </a:xfrm>
          <a:prstGeom prst="rect">
            <a:avLst/>
          </a:prstGeom>
          <a:ln w="88900" cap="sq" cmpd="thickThin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3528" y="2513478"/>
            <a:ext cx="2666482" cy="14116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695565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515" y="1803305"/>
            <a:ext cx="4065002" cy="21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4" y="503171"/>
            <a:ext cx="3924507" cy="21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Dikdörtgen 9"/>
          <p:cNvSpPr/>
          <p:nvPr/>
        </p:nvSpPr>
        <p:spPr>
          <a:xfrm>
            <a:off x="498902" y="4205524"/>
            <a:ext cx="48942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600" dirty="0" err="1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Decision</a:t>
            </a:r>
            <a:r>
              <a:rPr lang="tr-TR" sz="26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tr-TR" sz="2600" dirty="0" err="1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trees</a:t>
            </a:r>
            <a:r>
              <a:rPr lang="tr-TR" sz="26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tr-TR" sz="2600" dirty="0" err="1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for</a:t>
            </a:r>
            <a:r>
              <a:rPr lang="tr-TR" sz="26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 D5 </a:t>
            </a:r>
            <a:r>
              <a:rPr lang="tr-TR" sz="2600" dirty="0" err="1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and</a:t>
            </a:r>
            <a:r>
              <a:rPr lang="tr-TR" sz="26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 U5</a:t>
            </a:r>
            <a:endParaRPr lang="tr-TR" sz="2600" dirty="0">
              <a:solidFill>
                <a:srgbClr val="FFFFFF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4988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tin kutusu 11"/>
          <p:cNvSpPr txBox="1"/>
          <p:nvPr/>
        </p:nvSpPr>
        <p:spPr>
          <a:xfrm>
            <a:off x="7136769" y="345466"/>
            <a:ext cx="1583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D2 </a:t>
            </a:r>
            <a:r>
              <a:rPr lang="tr-TR" sz="2400" dirty="0" err="1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dataset</a:t>
            </a:r>
            <a:endParaRPr lang="tr-TR" sz="2400" dirty="0">
              <a:solidFill>
                <a:srgbClr val="FFFFFF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13" name="Shape 392"/>
          <p:cNvSpPr/>
          <p:nvPr/>
        </p:nvSpPr>
        <p:spPr>
          <a:xfrm>
            <a:off x="6832315" y="91401"/>
            <a:ext cx="2134147" cy="1285338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" name="Dikdörtgen 4"/>
          <p:cNvSpPr/>
          <p:nvPr/>
        </p:nvSpPr>
        <p:spPr>
          <a:xfrm>
            <a:off x="336087" y="3326757"/>
            <a:ext cx="52941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"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huge number of dos and normal class samples in training set so that classifier can learn these two class sufficiently good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b="1" dirty="0" smtClean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"/>
            </a:pP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Probe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u2r and r2l classes cannot classified properly.</a:t>
            </a:r>
            <a:endParaRPr lang="tr-TR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"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 to classifier has learned dos and normal classes, it thought probe, u2r and r2l as dos or probe.</a:t>
            </a:r>
            <a:endParaRPr lang="tr-TR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" b="-1"/>
          <a:stretch/>
        </p:blipFill>
        <p:spPr bwMode="auto">
          <a:xfrm>
            <a:off x="312809" y="296921"/>
            <a:ext cx="3883025" cy="2159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539" y="1453472"/>
            <a:ext cx="2856536" cy="1312148"/>
          </a:xfrm>
          <a:prstGeom prst="rect">
            <a:avLst/>
          </a:prstGeom>
          <a:ln w="88900" cap="sq" cmpd="thickThin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273" y="2571291"/>
            <a:ext cx="2921417" cy="9116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570989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tin kutusu 11"/>
          <p:cNvSpPr txBox="1"/>
          <p:nvPr/>
        </p:nvSpPr>
        <p:spPr>
          <a:xfrm>
            <a:off x="7136769" y="345466"/>
            <a:ext cx="1583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U2</a:t>
            </a:r>
          </a:p>
          <a:p>
            <a:r>
              <a:rPr lang="tr-TR" sz="2400" dirty="0" err="1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dataset</a:t>
            </a:r>
            <a:endParaRPr lang="tr-TR" sz="2400" dirty="0">
              <a:solidFill>
                <a:srgbClr val="FFFFFF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13" name="Shape 392"/>
          <p:cNvSpPr/>
          <p:nvPr/>
        </p:nvSpPr>
        <p:spPr>
          <a:xfrm>
            <a:off x="6832315" y="91401"/>
            <a:ext cx="2134147" cy="1285338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" name="Dikdörtgen 4"/>
          <p:cNvSpPr/>
          <p:nvPr/>
        </p:nvSpPr>
        <p:spPr>
          <a:xfrm>
            <a:off x="106286" y="3589857"/>
            <a:ext cx="52838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D2 there are 58 mistakes in normal class however in this case number of mistakes only 7. Same performance increment occurs for attack class from 423 mistakes to only 53 mistakes.</a:t>
            </a:r>
            <a:endParaRPr lang="tr-TR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87" y="285085"/>
            <a:ext cx="3569970" cy="2099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822" y="1516753"/>
            <a:ext cx="2755482" cy="1014518"/>
          </a:xfrm>
          <a:prstGeom prst="rect">
            <a:avLst/>
          </a:prstGeom>
          <a:ln w="88900" cap="sq" cmpd="thickThin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163" y="2384395"/>
            <a:ext cx="3219315" cy="9748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312318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93" y="2068240"/>
            <a:ext cx="3943540" cy="1943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Dikdörtgen 3"/>
          <p:cNvSpPr/>
          <p:nvPr/>
        </p:nvSpPr>
        <p:spPr>
          <a:xfrm>
            <a:off x="498902" y="4205524"/>
            <a:ext cx="48205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600" dirty="0" err="1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Decision</a:t>
            </a:r>
            <a:r>
              <a:rPr lang="tr-TR" sz="26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tr-TR" sz="2600" dirty="0" err="1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trees</a:t>
            </a:r>
            <a:r>
              <a:rPr lang="tr-TR" sz="26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tr-TR" sz="2600" dirty="0" err="1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for</a:t>
            </a:r>
            <a:r>
              <a:rPr lang="tr-TR" sz="26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 D2 </a:t>
            </a:r>
            <a:r>
              <a:rPr lang="tr-TR" sz="2600" dirty="0" err="1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and</a:t>
            </a:r>
            <a:r>
              <a:rPr lang="tr-TR" sz="26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 U2</a:t>
            </a:r>
            <a:endParaRPr lang="tr-TR" sz="2600" dirty="0">
              <a:solidFill>
                <a:srgbClr val="FFFFFF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64" y="452522"/>
            <a:ext cx="4431800" cy="19112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98027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1843500" y="139104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r-TR" sz="4800" dirty="0" smtClean="0"/>
              <a:t>T</a:t>
            </a:r>
            <a:r>
              <a:rPr lang="en" sz="4800" dirty="0" smtClean="0"/>
              <a:t>hanks</a:t>
            </a:r>
            <a:r>
              <a:rPr lang="en" sz="4800" dirty="0"/>
              <a:t>!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subTitle" idx="4294967295"/>
          </p:nvPr>
        </p:nvSpPr>
        <p:spPr>
          <a:xfrm>
            <a:off x="1275150" y="2827240"/>
            <a:ext cx="6593700" cy="232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r-TR" b="1" dirty="0" smtClean="0"/>
              <a:t>No</a:t>
            </a:r>
            <a:r>
              <a:rPr lang="en" b="1" dirty="0" smtClean="0"/>
              <a:t> question</a:t>
            </a:r>
            <a:endParaRPr lang="en" b="1" dirty="0"/>
          </a:p>
        </p:txBody>
      </p:sp>
      <p:sp>
        <p:nvSpPr>
          <p:cNvPr id="269" name="Shape 269"/>
          <p:cNvSpPr/>
          <p:nvPr/>
        </p:nvSpPr>
        <p:spPr>
          <a:xfrm>
            <a:off x="4207273" y="396241"/>
            <a:ext cx="933687" cy="898824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3799401" y="2051575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322"/>
          <p:cNvSpPr/>
          <p:nvPr/>
        </p:nvSpPr>
        <p:spPr>
          <a:xfrm>
            <a:off x="4377897" y="3366065"/>
            <a:ext cx="346205" cy="348324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1046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755681" y="1900537"/>
            <a:ext cx="27991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2000" dirty="0" smtClean="0">
              <a:solidFill>
                <a:srgbClr val="FFFFFF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endParaRPr lang="tr-TR" sz="2000" dirty="0">
              <a:solidFill>
                <a:srgbClr val="FFFFFF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r>
              <a:rPr lang="tr-TR" sz="20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040110078</a:t>
            </a:r>
          </a:p>
          <a:p>
            <a:r>
              <a:rPr lang="tr-TR" sz="20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Nurefşan Sertbaş</a:t>
            </a:r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16" name="Shape 63"/>
          <p:cNvSpPr txBox="1">
            <a:spLocks noGrp="1"/>
          </p:cNvSpPr>
          <p:nvPr>
            <p:ph type="ctrTitle" idx="4294967295"/>
          </p:nvPr>
        </p:nvSpPr>
        <p:spPr>
          <a:xfrm>
            <a:off x="1402173" y="970444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dirty="0"/>
              <a:t>hello!</a:t>
            </a:r>
          </a:p>
        </p:txBody>
      </p:sp>
      <p:sp>
        <p:nvSpPr>
          <p:cNvPr id="17" name="Shape 65"/>
          <p:cNvSpPr/>
          <p:nvPr/>
        </p:nvSpPr>
        <p:spPr>
          <a:xfrm>
            <a:off x="7222744" y="4489040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Metin kutusu 17"/>
          <p:cNvSpPr txBox="1"/>
          <p:nvPr/>
        </p:nvSpPr>
        <p:spPr>
          <a:xfrm>
            <a:off x="3748479" y="2562256"/>
            <a:ext cx="270988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/>
            </a:r>
            <a:br>
              <a:rPr lang="tr-TR" sz="20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040090508</a:t>
            </a:r>
            <a:endParaRPr lang="tr-TR" sz="2000" dirty="0" smtClean="0">
              <a:solidFill>
                <a:srgbClr val="FFFFFF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r>
              <a:rPr lang="tr-TR" sz="20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Betül </a:t>
            </a:r>
            <a:r>
              <a:rPr lang="tr-TR" sz="2000" dirty="0" err="1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Kantepe</a:t>
            </a:r>
            <a:endParaRPr lang="tr-TR" sz="2000" dirty="0" smtClean="0">
              <a:solidFill>
                <a:srgbClr val="FFFFFF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r>
              <a:rPr lang="tr-TR" sz="20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/>
            </a:r>
            <a:br>
              <a:rPr lang="tr-TR" sz="20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</a:br>
            <a:r>
              <a:rPr lang="tr-TR" sz="20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/>
            </a:r>
            <a:br>
              <a:rPr lang="tr-TR" sz="20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</a:br>
            <a:r>
              <a:rPr lang="tr-TR" sz="20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/>
            </a:r>
            <a:br>
              <a:rPr lang="tr-TR" sz="20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</a:br>
            <a:r>
              <a:rPr lang="tr-TR" dirty="0" smtClean="0">
                <a:solidFill>
                  <a:srgbClr val="FFFFFF"/>
                </a:solidFill>
              </a:rPr>
              <a:t/>
            </a:r>
            <a:br>
              <a:rPr lang="tr-TR" dirty="0" smtClean="0">
                <a:solidFill>
                  <a:srgbClr val="FFFFFF"/>
                </a:solidFill>
              </a:rPr>
            </a:br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19" name="Shape 305"/>
          <p:cNvSpPr/>
          <p:nvPr/>
        </p:nvSpPr>
        <p:spPr>
          <a:xfrm>
            <a:off x="2749567" y="834285"/>
            <a:ext cx="2577277" cy="1432119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Dikdörtgen 1"/>
          <p:cNvSpPr/>
          <p:nvPr/>
        </p:nvSpPr>
        <p:spPr>
          <a:xfrm>
            <a:off x="6271098" y="4088930"/>
            <a:ext cx="28729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Project</a:t>
            </a:r>
            <a:r>
              <a:rPr lang="tr-TR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tr-TR" sz="20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#1 - </a:t>
            </a:r>
            <a:r>
              <a:rPr lang="tr-TR" sz="2000" dirty="0" err="1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Group</a:t>
            </a:r>
            <a:r>
              <a:rPr lang="tr-TR" sz="20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16</a:t>
            </a:r>
          </a:p>
        </p:txBody>
      </p:sp>
    </p:spTree>
    <p:extLst>
      <p:ext uri="{BB962C8B-B14F-4D97-AF65-F5344CB8AC3E}">
        <p14:creationId xmlns:p14="http://schemas.microsoft.com/office/powerpoint/2010/main" val="26527466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26032" y="997918"/>
            <a:ext cx="8804952" cy="4145582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" name="Metin kutusu 4"/>
          <p:cNvSpPr txBox="1"/>
          <p:nvPr/>
        </p:nvSpPr>
        <p:spPr>
          <a:xfrm>
            <a:off x="891194" y="1234481"/>
            <a:ext cx="76055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tr-TR" sz="2000" dirty="0" smtClean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Goal </a:t>
            </a:r>
            <a:r>
              <a:rPr lang="en-US" sz="20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is to learn a classifier to define TCP/IP connections as </a:t>
            </a:r>
            <a:r>
              <a:rPr lang="en-US" sz="20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intrusion/okay</a:t>
            </a:r>
            <a:endParaRPr lang="tr-TR" sz="2000" dirty="0" smtClean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endParaRPr lang="tr-TR" sz="2000" dirty="0" smtClean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endParaRPr lang="tr-TR" sz="2000" dirty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r>
              <a:rPr lang="tr-TR" sz="2000" u="sng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TERMINOLOGY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Feature</a:t>
            </a:r>
            <a:r>
              <a:rPr lang="tr-TR" sz="20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: </a:t>
            </a:r>
            <a:r>
              <a:rPr lang="en-US" sz="20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Good</a:t>
            </a:r>
            <a:r>
              <a:rPr lang="tr-TR" sz="20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data representatıon ın specıfıc domaın</a:t>
            </a:r>
            <a:endParaRPr lang="en-US" sz="2000" dirty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Data:  Collection of features describing TCP connection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Class</a:t>
            </a:r>
            <a:r>
              <a:rPr lang="tr-TR" sz="20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/ label</a:t>
            </a:r>
            <a:r>
              <a:rPr lang="en-US" sz="20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:  </a:t>
            </a:r>
            <a:r>
              <a:rPr lang="en-US" sz="20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Non-attack or type of attack</a:t>
            </a:r>
          </a:p>
          <a:p>
            <a:pPr algn="ctr"/>
            <a:endParaRPr lang="tr-TR" sz="2000" dirty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412747" y="168580"/>
            <a:ext cx="392607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600" dirty="0" err="1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Purpose</a:t>
            </a:r>
            <a:r>
              <a:rPr lang="tr-TR" sz="26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of </a:t>
            </a:r>
            <a:r>
              <a:rPr lang="tr-TR" sz="2600" dirty="0" err="1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the</a:t>
            </a:r>
            <a:r>
              <a:rPr lang="tr-TR" sz="26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7591636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184936" y="287677"/>
            <a:ext cx="8887146" cy="4715838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" name="Metin kutusu 4"/>
          <p:cNvSpPr txBox="1"/>
          <p:nvPr/>
        </p:nvSpPr>
        <p:spPr>
          <a:xfrm>
            <a:off x="955497" y="964067"/>
            <a:ext cx="763333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These </a:t>
            </a:r>
            <a:r>
              <a:rPr lang="en-US" sz="20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features can be divided into three categories </a:t>
            </a:r>
            <a:r>
              <a:rPr lang="en-US" sz="20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as</a:t>
            </a:r>
            <a:endParaRPr lang="tr-TR" sz="2000" dirty="0" smtClean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pPr algn="ctr"/>
            <a:endParaRPr lang="tr-TR" sz="2000" dirty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Basic </a:t>
            </a:r>
            <a:r>
              <a:rPr lang="en-US" sz="20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features of TCP </a:t>
            </a:r>
            <a:r>
              <a:rPr lang="en-US" sz="20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connection</a:t>
            </a:r>
            <a:r>
              <a:rPr lang="tr-TR" sz="20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tr-TR" sz="2000" dirty="0" err="1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derived</a:t>
            </a:r>
            <a:r>
              <a:rPr lang="tr-TR" sz="20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tr-TR" sz="2000" dirty="0" err="1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from</a:t>
            </a:r>
            <a:r>
              <a:rPr lang="tr-TR" sz="20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packet </a:t>
            </a:r>
            <a:r>
              <a:rPr lang="en-US" sz="20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headers</a:t>
            </a:r>
            <a:endParaRPr lang="tr-TR" sz="2000" dirty="0" smtClean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r>
              <a:rPr lang="tr-TR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  <a:sym typeface="Wingdings" panose="05000000000000000000" pitchFamily="2" charset="2"/>
              </a:rPr>
              <a:t>	 </a:t>
            </a:r>
            <a:r>
              <a:rPr lang="tr-TR" dirty="0" err="1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  <a:sym typeface="Wingdings" panose="05000000000000000000" pitchFamily="2" charset="2"/>
              </a:rPr>
              <a:t>protocol</a:t>
            </a:r>
            <a:r>
              <a:rPr lang="tr-TR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  <a:sym typeface="Wingdings" panose="05000000000000000000" pitchFamily="2" charset="2"/>
              </a:rPr>
              <a:t>, </a:t>
            </a:r>
            <a:r>
              <a:rPr lang="tr-TR" dirty="0" err="1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  <a:sym typeface="Wingdings" panose="05000000000000000000" pitchFamily="2" charset="2"/>
              </a:rPr>
              <a:t>duratıon</a:t>
            </a:r>
            <a:r>
              <a:rPr lang="tr-TR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  <a:sym typeface="Wingdings" panose="05000000000000000000" pitchFamily="2" charset="2"/>
              </a:rPr>
              <a:t>, service</a:t>
            </a:r>
            <a:endParaRPr lang="tr-TR" dirty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endParaRPr lang="tr-TR" sz="2000" dirty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Content </a:t>
            </a:r>
            <a:r>
              <a:rPr lang="en-US" sz="20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features within a connection suggested by domain </a:t>
            </a:r>
            <a:r>
              <a:rPr lang="en-US" sz="20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knowledge</a:t>
            </a:r>
            <a:endParaRPr lang="tr-TR" sz="2000" dirty="0" smtClean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r>
              <a:rPr lang="tr-TR" sz="20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	</a:t>
            </a:r>
            <a:r>
              <a:rPr lang="tr-TR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is_guest_login</a:t>
            </a:r>
            <a:r>
              <a:rPr lang="tr-TR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num_failed_logins</a:t>
            </a:r>
            <a:r>
              <a:rPr lang="en-US" sz="2000" dirty="0"/>
              <a:t> </a:t>
            </a:r>
            <a:endParaRPr lang="tr-TR" sz="2000" dirty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Traffic </a:t>
            </a:r>
            <a:r>
              <a:rPr lang="en-US" sz="20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features computed using a two-second time </a:t>
            </a:r>
            <a:r>
              <a:rPr lang="en-US" sz="20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window</a:t>
            </a:r>
            <a:endParaRPr lang="tr-TR" sz="2000" dirty="0" smtClean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r>
              <a:rPr lang="tr-TR" sz="20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	</a:t>
            </a:r>
            <a:r>
              <a:rPr lang="tr-TR" sz="20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srv_rerror_rate</a:t>
            </a:r>
            <a:r>
              <a:rPr lang="tr-TR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srv_diff_host_rate</a:t>
            </a:r>
            <a:endParaRPr lang="tr-TR" dirty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endParaRPr lang="tr-TR" sz="2000" dirty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4145013" y="433271"/>
            <a:ext cx="435407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600" dirty="0" err="1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About</a:t>
            </a:r>
            <a:r>
              <a:rPr lang="tr-TR" sz="26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tr-TR" sz="2600" dirty="0" err="1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Extracted</a:t>
            </a:r>
            <a:r>
              <a:rPr lang="tr-TR" sz="26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tr-TR" sz="2600" dirty="0" err="1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features</a:t>
            </a:r>
            <a:endParaRPr lang="tr-TR" sz="2600" dirty="0">
              <a:solidFill>
                <a:srgbClr val="FFFFFF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0441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67127" y="139053"/>
            <a:ext cx="8804953" cy="4566512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27" y="139052"/>
            <a:ext cx="1921269" cy="4887788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2188396" y="846046"/>
            <a:ext cx="58973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1800" b="1" dirty="0" smtClean="0">
                <a:solidFill>
                  <a:srgbClr val="92D050"/>
                </a:solidFill>
                <a:latin typeface="Walter Turncoat" panose="020B0604020202020204" charset="0"/>
                <a:ea typeface="Walter Turncoat" panose="020B0604020202020204" charset="0"/>
              </a:rPr>
              <a:t>D</a:t>
            </a:r>
            <a:r>
              <a:rPr lang="tr-TR" sz="1800" b="1" dirty="0" err="1" smtClean="0">
                <a:solidFill>
                  <a:srgbClr val="92D050"/>
                </a:solidFill>
                <a:latin typeface="Walter Turncoat" panose="020B0604020202020204" charset="0"/>
                <a:ea typeface="Walter Turncoat" panose="020B0604020202020204" charset="0"/>
              </a:rPr>
              <a:t>os</a:t>
            </a:r>
            <a:r>
              <a:rPr lang="en-US" sz="1800" b="1" dirty="0" smtClean="0">
                <a:solidFill>
                  <a:srgbClr val="92D050"/>
                </a:solidFill>
                <a:latin typeface="Walter Turncoat" panose="020B0604020202020204" charset="0"/>
                <a:ea typeface="Walter Turncoat" panose="020B0604020202020204" charset="0"/>
              </a:rPr>
              <a:t>: </a:t>
            </a:r>
            <a:r>
              <a:rPr lang="en-US" sz="18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denial-of-service, </a:t>
            </a:r>
            <a:endParaRPr lang="tr-TR" sz="1800" dirty="0" smtClean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e.g</a:t>
            </a:r>
            <a:r>
              <a:rPr lang="en-US" sz="18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. </a:t>
            </a:r>
            <a:r>
              <a:rPr lang="en-US" sz="1800" dirty="0" err="1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syn</a:t>
            </a:r>
            <a:r>
              <a:rPr lang="en-US" sz="18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flood; </a:t>
            </a:r>
            <a:endParaRPr lang="tr-TR" sz="1800" dirty="0" smtClean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pPr lvl="1">
              <a:lnSpc>
                <a:spcPct val="80000"/>
              </a:lnSpc>
            </a:pPr>
            <a:endParaRPr lang="tr-TR" sz="1800" dirty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pPr lvl="1">
              <a:lnSpc>
                <a:spcPct val="80000"/>
              </a:lnSpc>
            </a:pPr>
            <a:r>
              <a:rPr lang="en-US" sz="1800" b="1" dirty="0" smtClean="0">
                <a:solidFill>
                  <a:srgbClr val="92D050"/>
                </a:solidFill>
                <a:latin typeface="Walter Turncoat" panose="020B0604020202020204" charset="0"/>
                <a:ea typeface="Walter Turncoat" panose="020B0604020202020204" charset="0"/>
              </a:rPr>
              <a:t>probing</a:t>
            </a:r>
            <a:r>
              <a:rPr lang="en-US" sz="1800" dirty="0" smtClean="0">
                <a:solidFill>
                  <a:srgbClr val="92D050"/>
                </a:solidFill>
                <a:latin typeface="Walter Turncoat" panose="020B0604020202020204" charset="0"/>
                <a:ea typeface="Walter Turncoat" panose="020B0604020202020204" charset="0"/>
              </a:rPr>
              <a:t>: </a:t>
            </a:r>
            <a:r>
              <a:rPr lang="en-US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Attacker </a:t>
            </a:r>
            <a:r>
              <a:rPr lang="en-US" sz="18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gather some information about target system in order to initiate an attack.</a:t>
            </a:r>
            <a:endParaRPr lang="tr-TR" sz="1800" dirty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e.g., port scanning</a:t>
            </a:r>
            <a:r>
              <a:rPr lang="en-US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.</a:t>
            </a:r>
            <a:endParaRPr lang="tr-TR" sz="1800" dirty="0" smtClean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pPr lvl="1">
              <a:lnSpc>
                <a:spcPct val="80000"/>
              </a:lnSpc>
            </a:pPr>
            <a:endParaRPr lang="en-US" sz="1800" dirty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pPr lvl="1">
              <a:lnSpc>
                <a:spcPct val="80000"/>
              </a:lnSpc>
            </a:pPr>
            <a:r>
              <a:rPr lang="tr-TR" sz="1800" b="1" dirty="0" smtClean="0">
                <a:solidFill>
                  <a:srgbClr val="92D050"/>
                </a:solidFill>
                <a:latin typeface="Walter Turncoat" panose="020B0604020202020204" charset="0"/>
                <a:ea typeface="Walter Turncoat" panose="020B0604020202020204" charset="0"/>
              </a:rPr>
              <a:t>u2r</a:t>
            </a:r>
            <a:r>
              <a:rPr lang="en-US" sz="1800" b="1" dirty="0" smtClean="0">
                <a:solidFill>
                  <a:srgbClr val="92D050"/>
                </a:solidFill>
                <a:latin typeface="Walter Turncoat" panose="020B0604020202020204" charset="0"/>
                <a:ea typeface="Walter Turncoat" panose="020B0604020202020204" charset="0"/>
              </a:rPr>
              <a:t>:</a:t>
            </a:r>
            <a:r>
              <a:rPr lang="en-US" sz="1800" b="1" dirty="0">
                <a:solidFill>
                  <a:srgbClr val="92D050"/>
                </a:solidFill>
                <a:latin typeface="Walter Turncoat" panose="020B0604020202020204" charset="0"/>
                <a:ea typeface="Walter Turncoat" panose="020B0604020202020204" charset="0"/>
              </a:rPr>
              <a:t>  </a:t>
            </a:r>
            <a:r>
              <a:rPr lang="en-US" sz="18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unauthorized access to local </a:t>
            </a:r>
            <a:r>
              <a:rPr lang="en-US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s</a:t>
            </a:r>
            <a:r>
              <a:rPr lang="tr-TR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u</a:t>
            </a:r>
            <a:r>
              <a:rPr lang="en-US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per</a:t>
            </a:r>
            <a:r>
              <a:rPr lang="tr-TR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user </a:t>
            </a:r>
            <a:r>
              <a:rPr lang="tr-TR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to </a:t>
            </a:r>
            <a:r>
              <a:rPr lang="tr-TR" sz="1800" dirty="0" err="1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gaın</a:t>
            </a:r>
            <a:r>
              <a:rPr lang="tr-TR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(root</a:t>
            </a:r>
            <a:r>
              <a:rPr lang="en-US" sz="18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) </a:t>
            </a:r>
            <a:r>
              <a:rPr lang="en-US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privileges</a:t>
            </a:r>
            <a:endParaRPr lang="tr-TR" sz="1800" dirty="0" smtClean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e.g., various ``buffer overflow'' attacks; </a:t>
            </a:r>
            <a:endParaRPr lang="tr-TR" sz="1800" dirty="0" smtClean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pPr lvl="1">
              <a:lnSpc>
                <a:spcPct val="80000"/>
              </a:lnSpc>
            </a:pPr>
            <a:endParaRPr lang="tr-TR" sz="1800" dirty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pPr lvl="1">
              <a:lnSpc>
                <a:spcPct val="80000"/>
              </a:lnSpc>
            </a:pPr>
            <a:endParaRPr lang="tr-TR" sz="1800" dirty="0" smtClean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pPr lvl="1">
              <a:lnSpc>
                <a:spcPct val="80000"/>
              </a:lnSpc>
            </a:pPr>
            <a:r>
              <a:rPr lang="en-US" sz="1800" b="1" dirty="0" smtClean="0">
                <a:solidFill>
                  <a:srgbClr val="92D050"/>
                </a:solidFill>
                <a:latin typeface="Walter Turncoat" panose="020B0604020202020204" charset="0"/>
                <a:ea typeface="Walter Turncoat" panose="020B0604020202020204" charset="0"/>
              </a:rPr>
              <a:t>R</a:t>
            </a:r>
            <a:r>
              <a:rPr lang="tr-TR" sz="1800" b="1" dirty="0" smtClean="0">
                <a:solidFill>
                  <a:srgbClr val="92D050"/>
                </a:solidFill>
                <a:latin typeface="Walter Turncoat" panose="020B0604020202020204" charset="0"/>
                <a:ea typeface="Walter Turncoat" panose="020B0604020202020204" charset="0"/>
              </a:rPr>
              <a:t>2l</a:t>
            </a:r>
            <a:r>
              <a:rPr lang="en-US" sz="1800" b="1" dirty="0" smtClean="0">
                <a:solidFill>
                  <a:srgbClr val="92D050"/>
                </a:solidFill>
                <a:latin typeface="Walter Turncoat" panose="020B0604020202020204" charset="0"/>
                <a:ea typeface="Walter Turncoat" panose="020B0604020202020204" charset="0"/>
              </a:rPr>
              <a:t>: </a:t>
            </a:r>
            <a:r>
              <a:rPr lang="en-US" sz="18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unauthorized access from a remote machine, e.g. guessing password; </a:t>
            </a:r>
            <a:endParaRPr lang="tr-TR" sz="1800" dirty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pPr lvl="1">
              <a:lnSpc>
                <a:spcPct val="80000"/>
              </a:lnSpc>
            </a:pPr>
            <a:endParaRPr lang="en-US" sz="1800" dirty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9102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rot="21086295">
            <a:off x="507573" y="867518"/>
            <a:ext cx="8334452" cy="3954336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" name="Shape 45"/>
          <p:cNvSpPr/>
          <p:nvPr/>
        </p:nvSpPr>
        <p:spPr>
          <a:xfrm>
            <a:off x="764961" y="767813"/>
            <a:ext cx="2986801" cy="58831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" name="Dikdörtgen 5"/>
          <p:cNvSpPr/>
          <p:nvPr/>
        </p:nvSpPr>
        <p:spPr>
          <a:xfrm>
            <a:off x="259661" y="208077"/>
            <a:ext cx="585609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6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CLASSIFICATION </a:t>
            </a:r>
            <a:r>
              <a:rPr lang="tr-TR" sz="2600" dirty="0" err="1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and</a:t>
            </a:r>
            <a:r>
              <a:rPr lang="tr-TR" sz="26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tr-TR" sz="2600" dirty="0" err="1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Parameters</a:t>
            </a:r>
            <a:r>
              <a:rPr lang="tr-TR" sz="26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endParaRPr lang="tr-TR" sz="2600" dirty="0">
              <a:solidFill>
                <a:srgbClr val="FFFFFF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042826" y="1201787"/>
            <a:ext cx="52038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MaxDepth</a:t>
            </a:r>
            <a:r>
              <a:rPr lang="en-US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:</a:t>
            </a:r>
            <a:endParaRPr lang="tr-TR" sz="1600" b="1" dirty="0">
              <a:solidFill>
                <a:schemeClr val="accent6">
                  <a:lumMod val="40000"/>
                  <a:lumOff val="60000"/>
                </a:schemeClr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pPr lvl="0"/>
            <a:r>
              <a:rPr lang="en-US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Increasing </a:t>
            </a:r>
            <a:r>
              <a:rPr lang="en-US" sz="16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maxDepth</a:t>
            </a:r>
            <a:endParaRPr lang="tr-TR" sz="16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pPr lvl="0"/>
            <a:r>
              <a:rPr lang="tr-TR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     </a:t>
            </a:r>
            <a:r>
              <a:rPr lang="en-US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accuracy rate</a:t>
            </a:r>
            <a:endParaRPr lang="tr-TR" sz="16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pPr lvl="0"/>
            <a:r>
              <a:rPr lang="tr-TR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     </a:t>
            </a:r>
            <a:r>
              <a:rPr lang="en-US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test </a:t>
            </a:r>
            <a:r>
              <a: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error. </a:t>
            </a:r>
            <a:endParaRPr lang="tr-TR" sz="16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pPr lvl="0"/>
            <a:r>
              <a:rPr lang="tr-TR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      </a:t>
            </a:r>
            <a:r>
              <a:rPr lang="en-US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complexity </a:t>
            </a:r>
            <a:r>
              <a: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of the training </a:t>
            </a:r>
            <a:r>
              <a:rPr lang="en-US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process</a:t>
            </a:r>
            <a:endParaRPr lang="tr-TR" sz="1600" b="1" dirty="0">
              <a:solidFill>
                <a:schemeClr val="accent6">
                  <a:lumMod val="40000"/>
                  <a:lumOff val="60000"/>
                </a:schemeClr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pPr marL="457200"/>
            <a:r>
              <a: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 </a:t>
            </a:r>
            <a:endParaRPr lang="tr-TR" sz="1600" b="1" dirty="0">
              <a:solidFill>
                <a:schemeClr val="accent6">
                  <a:lumMod val="40000"/>
                  <a:lumOff val="60000"/>
                </a:schemeClr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MaxBins</a:t>
            </a:r>
            <a:r>
              <a: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: </a:t>
            </a:r>
            <a:endParaRPr lang="tr-TR" sz="16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pPr lvl="0"/>
            <a:r>
              <a:rPr lang="en-US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It </a:t>
            </a:r>
            <a:r>
              <a: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is the parameter that can be used in making continuous signals discrete. Increasing </a:t>
            </a:r>
            <a:r>
              <a:rPr lang="en-US" sz="16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MaxBins</a:t>
            </a:r>
            <a:r>
              <a: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 parameters may result better split. But it increases complexity. </a:t>
            </a:r>
            <a:endParaRPr lang="tr-TR" sz="1600" b="1" dirty="0">
              <a:solidFill>
                <a:schemeClr val="accent6">
                  <a:lumMod val="40000"/>
                  <a:lumOff val="60000"/>
                </a:schemeClr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r>
              <a: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 </a:t>
            </a:r>
            <a:endParaRPr lang="tr-TR" sz="1600" b="1" dirty="0">
              <a:solidFill>
                <a:schemeClr val="accent6">
                  <a:lumMod val="40000"/>
                  <a:lumOff val="60000"/>
                </a:schemeClr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3" name="Oval Belirtme Çizgisi 2"/>
          <p:cNvSpPr/>
          <p:nvPr/>
        </p:nvSpPr>
        <p:spPr>
          <a:xfrm>
            <a:off x="5959039" y="2948479"/>
            <a:ext cx="3130898" cy="1894006"/>
          </a:xfrm>
          <a:prstGeom prst="wedgeEllipseCallo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panose="020B0604020202020204" charset="0"/>
                <a:ea typeface="Walter Turncoat" panose="020B0604020202020204" charset="0"/>
                <a:cs typeface="Arial"/>
              </a:rPr>
              <a:t>Test set includes </a:t>
            </a:r>
            <a:r>
              <a:rPr lang="tr-TR" sz="20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panose="020B0604020202020204" charset="0"/>
                <a:ea typeface="Walter Turncoat" panose="020B0604020202020204" charset="0"/>
                <a:cs typeface="Arial"/>
              </a:rPr>
              <a:t>several</a:t>
            </a:r>
            <a:r>
              <a: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panose="020B0604020202020204" charset="0"/>
                <a:ea typeface="Walter Turncoat" panose="020B0604020202020204" charset="0"/>
                <a:cs typeface="Arial"/>
              </a:rPr>
              <a:t> </a:t>
            </a: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panose="020B0604020202020204" charset="0"/>
                <a:ea typeface="Walter Turncoat" panose="020B0604020202020204" charset="0"/>
                <a:cs typeface="Arial"/>
              </a:rPr>
              <a:t>attack types not found in training set</a:t>
            </a:r>
          </a:p>
          <a:p>
            <a:pPr algn="ctr"/>
            <a:endParaRPr lang="en-US" dirty="0"/>
          </a:p>
        </p:txBody>
      </p:sp>
      <p:sp>
        <p:nvSpPr>
          <p:cNvPr id="4" name="Yukarı Ok 3"/>
          <p:cNvSpPr/>
          <p:nvPr/>
        </p:nvSpPr>
        <p:spPr>
          <a:xfrm>
            <a:off x="1202076" y="1767978"/>
            <a:ext cx="256854" cy="2054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Yukarı Ok 8"/>
          <p:cNvSpPr/>
          <p:nvPr/>
        </p:nvSpPr>
        <p:spPr>
          <a:xfrm flipV="1">
            <a:off x="1202076" y="2040183"/>
            <a:ext cx="256854" cy="2054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Yukarı Ok 9"/>
          <p:cNvSpPr/>
          <p:nvPr/>
        </p:nvSpPr>
        <p:spPr>
          <a:xfrm>
            <a:off x="1202076" y="2260996"/>
            <a:ext cx="256854" cy="2054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171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62" y="1109478"/>
            <a:ext cx="4278483" cy="2209766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226940" y="3440438"/>
            <a:ext cx="41703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decide </a:t>
            </a:r>
            <a:r>
              <a:rPr lang="en-US" sz="1800" dirty="0" err="1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maxDepth</a:t>
            </a:r>
            <a:r>
              <a:rPr lang="en-US" sz="18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parameter as 2 </a:t>
            </a:r>
            <a:endParaRPr lang="tr-TR" sz="1800" dirty="0" smtClean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because </a:t>
            </a:r>
            <a:r>
              <a:rPr lang="en-US" sz="18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its test error is acceptably small </a:t>
            </a:r>
            <a:endParaRPr lang="tr-TR" sz="1800" dirty="0" smtClean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err="1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MaxBins</a:t>
            </a:r>
            <a:r>
              <a:rPr lang="en-US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parameter is set to </a:t>
            </a:r>
            <a:r>
              <a:rPr lang="tr-TR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32</a:t>
            </a:r>
            <a:endParaRPr lang="en-US" sz="1800" dirty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8" name="Shape 45"/>
          <p:cNvSpPr/>
          <p:nvPr/>
        </p:nvSpPr>
        <p:spPr>
          <a:xfrm>
            <a:off x="1245248" y="587619"/>
            <a:ext cx="2986801" cy="58831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Dikdörtgen 8"/>
          <p:cNvSpPr/>
          <p:nvPr/>
        </p:nvSpPr>
        <p:spPr>
          <a:xfrm>
            <a:off x="422349" y="124591"/>
            <a:ext cx="358463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600" dirty="0" err="1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Parameter</a:t>
            </a:r>
            <a:r>
              <a:rPr lang="tr-TR" sz="26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tr-TR" sz="2600" dirty="0" err="1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Selectıon</a:t>
            </a:r>
            <a:endParaRPr lang="tr-TR" sz="2600" dirty="0">
              <a:solidFill>
                <a:srgbClr val="FFFFFF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pic>
        <p:nvPicPr>
          <p:cNvPr id="12" name="Resim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540" y="124591"/>
            <a:ext cx="368935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Dikdörtgen 12"/>
          <p:cNvSpPr/>
          <p:nvPr/>
        </p:nvSpPr>
        <p:spPr>
          <a:xfrm>
            <a:off x="4921321" y="1319816"/>
            <a:ext cx="40515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Class </a:t>
            </a:r>
            <a:r>
              <a:rPr lang="en-US" sz="1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12 </a:t>
            </a:r>
            <a:r>
              <a:rPr lang="tr-TR" sz="1800" b="1" dirty="0" smtClean="0">
                <a:solidFill>
                  <a:schemeClr val="accent2"/>
                </a:solidFill>
                <a:latin typeface="Walter Turncoat" panose="020B0604020202020204" charset="0"/>
                <a:ea typeface="Walter Turncoat" panose="020B0604020202020204" charset="0"/>
              </a:rPr>
              <a:t>		</a:t>
            </a:r>
            <a:r>
              <a:rPr lang="tr-TR" sz="1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C</a:t>
            </a:r>
            <a:r>
              <a:rPr lang="en-US" sz="1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lass 19 </a:t>
            </a:r>
            <a:endParaRPr lang="tr-TR" sz="1800" b="1" dirty="0">
              <a:solidFill>
                <a:schemeClr val="accent6">
                  <a:lumMod val="40000"/>
                  <a:lumOff val="60000"/>
                </a:schemeClr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r>
              <a:rPr lang="tr-TR" sz="1800" dirty="0" err="1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Traın</a:t>
            </a:r>
            <a:r>
              <a:rPr lang="tr-TR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: </a:t>
            </a:r>
            <a:r>
              <a:rPr lang="en-US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87551 </a:t>
            </a:r>
            <a:r>
              <a:rPr lang="tr-TR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	      </a:t>
            </a:r>
            <a:r>
              <a:rPr lang="tr-TR" sz="1800" dirty="0" err="1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Traın</a:t>
            </a:r>
            <a:r>
              <a:rPr lang="tr-TR" sz="18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: </a:t>
            </a:r>
            <a:r>
              <a:rPr lang="en-US" sz="18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25271 </a:t>
            </a:r>
            <a:endParaRPr lang="tr-TR" sz="1800" dirty="0" smtClean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r>
              <a:rPr lang="tr-TR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Test:  </a:t>
            </a:r>
            <a:r>
              <a:rPr lang="en-US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9727 </a:t>
            </a:r>
            <a:r>
              <a:rPr lang="tr-TR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            Test:   </a:t>
            </a:r>
            <a:r>
              <a:rPr lang="en-US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2808 </a:t>
            </a:r>
            <a:endParaRPr lang="tr-TR" sz="1800" dirty="0" smtClean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endParaRPr lang="tr-TR" sz="1800" dirty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pPr algn="ctr"/>
            <a:r>
              <a:rPr lang="en-US" sz="1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Total </a:t>
            </a:r>
            <a:r>
              <a:rPr lang="en-US" sz="1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U23 data </a:t>
            </a:r>
            <a:endParaRPr lang="tr-TR" sz="18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pPr algn="ctr"/>
            <a:r>
              <a:rPr lang="tr-TR" sz="1800" dirty="0" err="1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Traın</a:t>
            </a:r>
            <a:r>
              <a:rPr lang="tr-TR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: </a:t>
            </a:r>
            <a:r>
              <a:rPr lang="en-US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123258 </a:t>
            </a:r>
            <a:endParaRPr lang="tr-TR" sz="1800" dirty="0" smtClean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pPr algn="ctr"/>
            <a:r>
              <a:rPr lang="tr-TR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Test:  </a:t>
            </a:r>
            <a:r>
              <a:rPr lang="en-US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49401 </a:t>
            </a:r>
            <a:endParaRPr lang="tr-TR" sz="1800" dirty="0" smtClean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endParaRPr lang="tr-TR" sz="1800" dirty="0" smtClean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r>
              <a:rPr lang="tr-TR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[</a:t>
            </a:r>
            <a:r>
              <a:rPr lang="en-US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It </a:t>
            </a:r>
            <a:r>
              <a:rPr lang="en-US" sz="18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means that just covering these two classes it covers most of the data in the </a:t>
            </a:r>
            <a:r>
              <a:rPr lang="en-US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set</a:t>
            </a:r>
            <a:r>
              <a:rPr lang="tr-TR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tr-TR" sz="1800" noProof="1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so</a:t>
            </a:r>
            <a:r>
              <a:rPr lang="tr-TR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tr-TR" sz="1800" dirty="0" err="1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that</a:t>
            </a:r>
            <a:r>
              <a:rPr lang="tr-TR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tr-TR" sz="1800" dirty="0" err="1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result</a:t>
            </a:r>
            <a:r>
              <a:rPr lang="tr-TR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can be </a:t>
            </a:r>
            <a:r>
              <a:rPr lang="tr-TR" sz="1800" dirty="0" err="1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seen</a:t>
            </a:r>
            <a:r>
              <a:rPr lang="tr-TR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as </a:t>
            </a:r>
            <a:r>
              <a:rPr lang="tr-TR" sz="1800" dirty="0" err="1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meanıngful</a:t>
            </a:r>
            <a:r>
              <a:rPr lang="tr-TR" sz="1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]</a:t>
            </a:r>
            <a:endParaRPr lang="en-US" sz="1800" dirty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grpSp>
        <p:nvGrpSpPr>
          <p:cNvPr id="18" name="Shape 42"/>
          <p:cNvGrpSpPr/>
          <p:nvPr/>
        </p:nvGrpSpPr>
        <p:grpSpPr>
          <a:xfrm rot="5679984" flipH="1">
            <a:off x="3741020" y="758214"/>
            <a:ext cx="647627" cy="614358"/>
            <a:chOff x="1113100" y="2199475"/>
            <a:chExt cx="801900" cy="709925"/>
          </a:xfrm>
        </p:grpSpPr>
        <p:sp>
          <p:nvSpPr>
            <p:cNvPr id="19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15597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67" y="1376194"/>
            <a:ext cx="5929543" cy="28955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Dikdörtgen 2"/>
          <p:cNvSpPr/>
          <p:nvPr/>
        </p:nvSpPr>
        <p:spPr>
          <a:xfrm>
            <a:off x="192274" y="276991"/>
            <a:ext cx="43797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600" dirty="0" err="1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Performance</a:t>
            </a:r>
            <a:r>
              <a:rPr lang="tr-TR" sz="26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tr-TR" sz="2600" dirty="0" err="1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comparıson</a:t>
            </a:r>
            <a:r>
              <a:rPr lang="tr-TR" sz="26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endParaRPr lang="tr-TR" sz="2600" dirty="0">
              <a:solidFill>
                <a:srgbClr val="FFFFFF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3618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tin kutusu 11"/>
          <p:cNvSpPr txBox="1"/>
          <p:nvPr/>
        </p:nvSpPr>
        <p:spPr>
          <a:xfrm>
            <a:off x="3457042" y="2491133"/>
            <a:ext cx="1583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D23 –U23 </a:t>
            </a:r>
            <a:r>
              <a:rPr lang="tr-TR" sz="2400" dirty="0" err="1" smtClean="0">
                <a:solidFill>
                  <a:srgbClr val="FFFFFF"/>
                </a:solidFill>
                <a:latin typeface="Walter Turncoat" panose="020B0604020202020204" charset="0"/>
                <a:ea typeface="Walter Turncoat" panose="020B0604020202020204" charset="0"/>
              </a:rPr>
              <a:t>dataset</a:t>
            </a:r>
            <a:endParaRPr lang="tr-TR" sz="2400" dirty="0">
              <a:solidFill>
                <a:srgbClr val="FFFFFF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pic>
        <p:nvPicPr>
          <p:cNvPr id="8" name="Resim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8" y="232598"/>
            <a:ext cx="3455077" cy="20838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Dikdörtgen 1"/>
          <p:cNvSpPr/>
          <p:nvPr/>
        </p:nvSpPr>
        <p:spPr>
          <a:xfrm>
            <a:off x="147887" y="2650733"/>
            <a:ext cx="3765478" cy="2013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 (Neptune) </a:t>
            </a:r>
            <a:r>
              <a:rPr lang="tr-TR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96481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samples, </a:t>
            </a:r>
            <a:endParaRPr lang="tr-TR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12(normal) with 87551 samples </a:t>
            </a:r>
            <a:endParaRPr lang="tr-TR" b="1" dirty="0" smtClean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19(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smurf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with 252711 samples </a:t>
            </a:r>
            <a:endParaRPr lang="tr-TR" b="1" dirty="0" smtClean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 in building model phase because total number of these samples are 436743 </a:t>
            </a:r>
            <a:r>
              <a:rPr lang="tr-TR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444620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Because of this reason classifier learns these classes 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successfully.</a:t>
            </a:r>
            <a:r>
              <a:rPr lang="tr-TR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]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Resim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342" y="331498"/>
            <a:ext cx="3750310" cy="2159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Dikdörtgen 5"/>
          <p:cNvSpPr/>
          <p:nvPr/>
        </p:nvSpPr>
        <p:spPr>
          <a:xfrm>
            <a:off x="5215343" y="2650733"/>
            <a:ext cx="3928656" cy="2013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 (</a:t>
            </a:r>
            <a:r>
              <a:rPr lang="en-US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neptune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with 9649 samples</a:t>
            </a:r>
            <a:endParaRPr lang="tr-TR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12(normal) with 87551 samples </a:t>
            </a:r>
            <a:endParaRPr lang="tr-TR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19(</a:t>
            </a:r>
            <a:r>
              <a:rPr lang="en-US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smurf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25271 samples </a:t>
            </a:r>
            <a:endParaRPr lang="tr-TR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used in building model phase because total number of these samples are 122471</a:t>
            </a:r>
            <a:r>
              <a:rPr lang="tr-T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123258. Because of this reason classifier learns these classes successfully</a:t>
            </a: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]</a:t>
            </a:r>
            <a:endParaRPr lang="tr-TR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7861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481</Words>
  <Application>Microsoft Office PowerPoint</Application>
  <PresentationFormat>Ekran Gösterisi (16:9)</PresentationFormat>
  <Paragraphs>93</Paragraphs>
  <Slides>17</Slides>
  <Notes>17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5" baseType="lpstr">
      <vt:lpstr>Courier New</vt:lpstr>
      <vt:lpstr>Sniglet</vt:lpstr>
      <vt:lpstr>Calibri</vt:lpstr>
      <vt:lpstr>Wingdings</vt:lpstr>
      <vt:lpstr>Times New Roman</vt:lpstr>
      <vt:lpstr>Arial</vt:lpstr>
      <vt:lpstr>Walter Turncoat</vt:lpstr>
      <vt:lpstr>Ursula template</vt:lpstr>
      <vt:lpstr>Network ıntrusıon detectıon</vt:lpstr>
      <vt:lpstr>hello!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Asus</dc:creator>
  <cp:lastModifiedBy>nasferun sertbas</cp:lastModifiedBy>
  <cp:revision>37</cp:revision>
  <dcterms:modified xsi:type="dcterms:W3CDTF">2016-03-23T18:48:31Z</dcterms:modified>
</cp:coreProperties>
</file>