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5524d4bb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5524d4bb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5524d4bb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5524d4bb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5524d4bb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5524d4bb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5524d4bb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5524d4bb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63724cc8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63724cc8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63724cc8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63724cc8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63724cc8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63724cc8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63724cc8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63724cc8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63724cc8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63724cc8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63724cc8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63724cc8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63724cc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63724cc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63724cc8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63724cc8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63724cc8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63724cc8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63724cc8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63724cc8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63724cc8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63724cc8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63724cc8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63724cc8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63724cc8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63724cc8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63724cc8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63724cc8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63724cc8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63724cc8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63724cc8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63724cc8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63724cc8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063724cc8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63724cc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63724cc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63724cc8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63724cc8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5524d4bb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5524d4bb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5524d4b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5524d4b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5524d4bb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5524d4bb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5524d4bb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5524d4bb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5524d4bb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5524d4bb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5524d4bb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5524d4bb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1.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nofer/sarcasm?select=train-balanced-sarcasm.csv"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200"/>
              <a:t>CIS545 F</a:t>
            </a:r>
            <a:r>
              <a:rPr lang="en" sz="4200"/>
              <a:t>inal Project:          Sarcasm Detection</a:t>
            </a:r>
            <a:endParaRPr sz="42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Jonathan Shaw ,  Zihu Xu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Log_Length</a:t>
            </a:r>
            <a:endParaRPr/>
          </a:p>
        </p:txBody>
      </p:sp>
      <p:pic>
        <p:nvPicPr>
          <p:cNvPr id="116" name="Google Shape;116;p22"/>
          <p:cNvPicPr preferRelativeResize="0"/>
          <p:nvPr/>
        </p:nvPicPr>
        <p:blipFill>
          <a:blip r:embed="rId3">
            <a:alphaModFix/>
          </a:blip>
          <a:stretch>
            <a:fillRect/>
          </a:stretch>
        </p:blipFill>
        <p:spPr>
          <a:xfrm>
            <a:off x="152400" y="1170125"/>
            <a:ext cx="5006400" cy="3552925"/>
          </a:xfrm>
          <a:prstGeom prst="rect">
            <a:avLst/>
          </a:prstGeom>
          <a:noFill/>
          <a:ln>
            <a:noFill/>
          </a:ln>
        </p:spPr>
      </p:pic>
      <p:sp>
        <p:nvSpPr>
          <p:cNvPr id="117" name="Google Shape;117;p22"/>
          <p:cNvSpPr txBox="1"/>
          <p:nvPr/>
        </p:nvSpPr>
        <p:spPr>
          <a:xfrm>
            <a:off x="5395775" y="1429525"/>
            <a:ext cx="32796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With the similar idea with log_score, we hope to explore the difference between the length of comments for both sarcasm and non-sarcasm. Based on our finding, we can see sarcastic comments to be more concentrated. Non-sarcastic comments tend to be a little bit longer.</a:t>
            </a:r>
            <a:endParaRPr sz="1700"/>
          </a:p>
          <a:p>
            <a:pPr indent="0" lvl="0" marL="0" rtl="0" algn="l">
              <a:spcBef>
                <a:spcPts val="0"/>
              </a:spcBef>
              <a:spcAft>
                <a:spcPts val="0"/>
              </a:spcAft>
              <a:buNone/>
            </a:pPr>
            <a:r>
              <a:rPr lang="en" sz="1700"/>
              <a:t>Based on that, we will use log_length as a new feature to train our model.</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3"/>
          <p:cNvPicPr preferRelativeResize="0"/>
          <p:nvPr/>
        </p:nvPicPr>
        <p:blipFill rotWithShape="1">
          <a:blip r:embed="rId3">
            <a:alphaModFix/>
          </a:blip>
          <a:srcRect b="1719" l="0" r="6296" t="0"/>
          <a:stretch/>
        </p:blipFill>
        <p:spPr>
          <a:xfrm>
            <a:off x="152400" y="448475"/>
            <a:ext cx="5131250" cy="4459275"/>
          </a:xfrm>
          <a:prstGeom prst="rect">
            <a:avLst/>
          </a:prstGeom>
          <a:noFill/>
          <a:ln>
            <a:noFill/>
          </a:ln>
        </p:spPr>
      </p:pic>
      <p:sp>
        <p:nvSpPr>
          <p:cNvPr id="123" name="Google Shape;123;p23"/>
          <p:cNvSpPr txBox="1"/>
          <p:nvPr/>
        </p:nvSpPr>
        <p:spPr>
          <a:xfrm>
            <a:off x="5283650" y="336350"/>
            <a:ext cx="3601800" cy="457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2"/>
                </a:solidFill>
                <a:highlight>
                  <a:srgbClr val="FFFFFF"/>
                </a:highlight>
                <a:latin typeface="Roboto"/>
                <a:ea typeface="Roboto"/>
                <a:cs typeface="Roboto"/>
                <a:sym typeface="Roboto"/>
              </a:rPr>
              <a:t>It's quite interesting that Conservative and TrumpSpam ranks so high in distinct subreddit for sarcasm comments.They do not show up in top100 nonsarcasm comments. Perhaps users in Reddit tend to have a political preferrence to be against to Conservative Party. Furthermore, we can find that the subreddit tends to be more complex and the length tends to be longer for sarcasm comments.</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4"/>
          <p:cNvPicPr preferRelativeResize="0"/>
          <p:nvPr/>
        </p:nvPicPr>
        <p:blipFill>
          <a:blip r:embed="rId3">
            <a:alphaModFix/>
          </a:blip>
          <a:stretch>
            <a:fillRect/>
          </a:stretch>
        </p:blipFill>
        <p:spPr>
          <a:xfrm>
            <a:off x="152400" y="224250"/>
            <a:ext cx="5725401" cy="4766850"/>
          </a:xfrm>
          <a:prstGeom prst="rect">
            <a:avLst/>
          </a:prstGeom>
          <a:noFill/>
          <a:ln>
            <a:noFill/>
          </a:ln>
        </p:spPr>
      </p:pic>
      <p:sp>
        <p:nvSpPr>
          <p:cNvPr id="129" name="Google Shape;129;p24"/>
          <p:cNvSpPr txBox="1"/>
          <p:nvPr/>
        </p:nvSpPr>
        <p:spPr>
          <a:xfrm>
            <a:off x="5563950" y="504550"/>
            <a:ext cx="29571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2"/>
                </a:solidFill>
                <a:highlight>
                  <a:srgbClr val="FFFFFF"/>
                </a:highlight>
                <a:latin typeface="Roboto"/>
                <a:ea typeface="Roboto"/>
                <a:cs typeface="Roboto"/>
                <a:sym typeface="Roboto"/>
              </a:rPr>
              <a:t>Compared to distinct sarcasm comments’ subreddit, we can find that the distinct non-sarcasm comments’ subreddit tend to be shorter.And the subreddits here tend to be more ordinary such as games,television or music.</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Cloud</a:t>
            </a:r>
            <a:r>
              <a:rPr lang="en"/>
              <a:t> Comparison</a:t>
            </a:r>
            <a:endParaRPr/>
          </a:p>
        </p:txBody>
      </p:sp>
      <p:pic>
        <p:nvPicPr>
          <p:cNvPr id="135" name="Google Shape;135;p25"/>
          <p:cNvPicPr preferRelativeResize="0"/>
          <p:nvPr/>
        </p:nvPicPr>
        <p:blipFill>
          <a:blip r:embed="rId3">
            <a:alphaModFix/>
          </a:blip>
          <a:stretch>
            <a:fillRect/>
          </a:stretch>
        </p:blipFill>
        <p:spPr>
          <a:xfrm>
            <a:off x="311700" y="1310275"/>
            <a:ext cx="4082877" cy="3188525"/>
          </a:xfrm>
          <a:prstGeom prst="rect">
            <a:avLst/>
          </a:prstGeom>
          <a:noFill/>
          <a:ln>
            <a:noFill/>
          </a:ln>
        </p:spPr>
      </p:pic>
      <p:pic>
        <p:nvPicPr>
          <p:cNvPr id="136" name="Google Shape;136;p25"/>
          <p:cNvPicPr preferRelativeResize="0"/>
          <p:nvPr/>
        </p:nvPicPr>
        <p:blipFill>
          <a:blip r:embed="rId4">
            <a:alphaModFix/>
          </a:blip>
          <a:stretch>
            <a:fillRect/>
          </a:stretch>
        </p:blipFill>
        <p:spPr>
          <a:xfrm>
            <a:off x="4414725" y="1310275"/>
            <a:ext cx="4506799" cy="3188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Processing</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Removing NA values</a:t>
            </a:r>
            <a:endParaRPr/>
          </a:p>
          <a:p>
            <a:pPr indent="0" lvl="0" marL="0" rtl="0" algn="l">
              <a:spcBef>
                <a:spcPts val="1200"/>
              </a:spcBef>
              <a:spcAft>
                <a:spcPts val="0"/>
              </a:spcAft>
              <a:buNone/>
            </a:pPr>
            <a:r>
              <a:rPr lang="en"/>
              <a:t>Made words </a:t>
            </a:r>
            <a:r>
              <a:rPr lang="en"/>
              <a:t>lowercase</a:t>
            </a:r>
            <a:endParaRPr/>
          </a:p>
          <a:p>
            <a:pPr indent="0" lvl="0" marL="0" rtl="0" algn="l">
              <a:spcBef>
                <a:spcPts val="1200"/>
              </a:spcBef>
              <a:spcAft>
                <a:spcPts val="0"/>
              </a:spcAft>
              <a:buNone/>
            </a:pPr>
            <a:r>
              <a:rPr lang="en"/>
              <a:t>Removed punctuation from sentence</a:t>
            </a:r>
            <a:endParaRPr/>
          </a:p>
          <a:p>
            <a:pPr indent="0" lvl="0" marL="0" rtl="0" algn="l">
              <a:spcBef>
                <a:spcPts val="1200"/>
              </a:spcBef>
              <a:spcAft>
                <a:spcPts val="1200"/>
              </a:spcAft>
              <a:buNone/>
            </a:pPr>
            <a:r>
              <a:rPr lang="en"/>
              <a:t>TF-IDF</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Comment Transformation</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TfidfVectorizer Model</a:t>
            </a:r>
            <a:endParaRPr u="sng"/>
          </a:p>
          <a:p>
            <a:pPr indent="0" lvl="0" marL="0" rtl="0" algn="l">
              <a:spcBef>
                <a:spcPts val="1200"/>
              </a:spcBef>
              <a:spcAft>
                <a:spcPts val="0"/>
              </a:spcAft>
              <a:buNone/>
            </a:pPr>
            <a:r>
              <a:rPr lang="en"/>
              <a:t>Considers both number of times a word appears within single comment, but also overall occurrence through all comments. </a:t>
            </a:r>
            <a:endParaRPr/>
          </a:p>
          <a:p>
            <a:pPr indent="0" lvl="0" marL="0" rtl="0" algn="l">
              <a:spcBef>
                <a:spcPts val="1200"/>
              </a:spcBef>
              <a:spcAft>
                <a:spcPts val="0"/>
              </a:spcAft>
              <a:buNone/>
            </a:pPr>
            <a:r>
              <a:rPr lang="en" u="sng"/>
              <a:t>Parameters</a:t>
            </a:r>
            <a:endParaRPr u="sng"/>
          </a:p>
          <a:p>
            <a:pPr indent="0" lvl="0" marL="0" rtl="0" algn="l">
              <a:lnSpc>
                <a:spcPct val="135714"/>
              </a:lnSpc>
              <a:spcBef>
                <a:spcPts val="1200"/>
              </a:spcBef>
              <a:spcAft>
                <a:spcPts val="0"/>
              </a:spcAft>
              <a:buClr>
                <a:schemeClr val="dk1"/>
              </a:buClr>
              <a:buSzPts val="1100"/>
              <a:buFont typeface="Arial"/>
              <a:buNone/>
            </a:pPr>
            <a:r>
              <a:rPr lang="en">
                <a:highlight>
                  <a:srgbClr val="FFFFFE"/>
                </a:highlight>
              </a:rPr>
              <a:t>stop_words=stopwords, max_df=0.95, max_features=50000, min_df=0, ngram_range=(1,2)</a:t>
            </a:r>
            <a:endParaRPr>
              <a:highlight>
                <a:srgbClr val="FFFFFE"/>
              </a:highlight>
            </a:endParaRPr>
          </a:p>
          <a:p>
            <a:pPr indent="0" lvl="0" marL="0" rtl="0" algn="l">
              <a:spcBef>
                <a:spcPts val="0"/>
              </a:spcBef>
              <a:spcAft>
                <a:spcPts val="1200"/>
              </a:spcAft>
              <a:buNone/>
            </a:pPr>
            <a:r>
              <a:t/>
            </a:r>
            <a:endParaRPr/>
          </a:p>
        </p:txBody>
      </p:sp>
      <p:pic>
        <p:nvPicPr>
          <p:cNvPr id="149" name="Google Shape;149;p27"/>
          <p:cNvPicPr preferRelativeResize="0"/>
          <p:nvPr/>
        </p:nvPicPr>
        <p:blipFill>
          <a:blip r:embed="rId3">
            <a:alphaModFix/>
          </a:blip>
          <a:stretch>
            <a:fillRect/>
          </a:stretch>
        </p:blipFill>
        <p:spPr>
          <a:xfrm>
            <a:off x="4720350" y="236225"/>
            <a:ext cx="4226199" cy="140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 Model</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using simple logistic regression we were able to get a f1 score of 0.663, training accuracy and test accuracy were 0.7163 and 0.6882 respectively, both low. </a:t>
            </a:r>
            <a:endParaRPr/>
          </a:p>
          <a:p>
            <a:pPr indent="0" lvl="0" marL="0" rtl="0" algn="l">
              <a:spcBef>
                <a:spcPts val="1200"/>
              </a:spcBef>
              <a:spcAft>
                <a:spcPts val="1200"/>
              </a:spcAft>
              <a:buNone/>
            </a:pPr>
            <a:r>
              <a:rPr lang="en"/>
              <a:t>Randomforest didn’t generate good results either, with a 0.6360 training accuracy</a:t>
            </a:r>
            <a:endParaRPr/>
          </a:p>
        </p:txBody>
      </p:sp>
      <p:pic>
        <p:nvPicPr>
          <p:cNvPr id="156" name="Google Shape;156;p28"/>
          <p:cNvPicPr preferRelativeResize="0"/>
          <p:nvPr/>
        </p:nvPicPr>
        <p:blipFill>
          <a:blip r:embed="rId3">
            <a:alphaModFix/>
          </a:blip>
          <a:stretch>
            <a:fillRect/>
          </a:stretch>
        </p:blipFill>
        <p:spPr>
          <a:xfrm>
            <a:off x="4333550" y="2835975"/>
            <a:ext cx="4610100" cy="2057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a:t>
            </a:r>
            <a:endParaRPr/>
          </a:p>
        </p:txBody>
      </p:sp>
      <p:sp>
        <p:nvSpPr>
          <p:cNvPr id="162" name="Google Shape;162;p29"/>
          <p:cNvSpPr txBox="1"/>
          <p:nvPr>
            <p:ph idx="1" type="body"/>
          </p:nvPr>
        </p:nvSpPr>
        <p:spPr>
          <a:xfrm>
            <a:off x="311700" y="1152475"/>
            <a:ext cx="5556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Based on EDA, we decided to extract several features to improve the model accuracy. We looked at the correlation matrix to determine use of it.</a:t>
            </a:r>
            <a:endParaRPr/>
          </a:p>
        </p:txBody>
      </p:sp>
      <p:pic>
        <p:nvPicPr>
          <p:cNvPr id="163" name="Google Shape;163;p29"/>
          <p:cNvPicPr preferRelativeResize="0"/>
          <p:nvPr/>
        </p:nvPicPr>
        <p:blipFill>
          <a:blip r:embed="rId3">
            <a:alphaModFix/>
          </a:blip>
          <a:stretch>
            <a:fillRect/>
          </a:stretch>
        </p:blipFill>
        <p:spPr>
          <a:xfrm>
            <a:off x="6161325" y="1152475"/>
            <a:ext cx="2093450" cy="353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Removing Dirty Data</a:t>
            </a:r>
            <a:endParaRPr/>
          </a:p>
        </p:txBody>
      </p:sp>
      <p:sp>
        <p:nvSpPr>
          <p:cNvPr id="169" name="Google Shape;169;p30"/>
          <p:cNvSpPr txBox="1"/>
          <p:nvPr>
            <p:ph idx="1" type="body"/>
          </p:nvPr>
        </p:nvSpPr>
        <p:spPr>
          <a:xfrm>
            <a:off x="6074400" y="1152475"/>
            <a:ext cx="2757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During feature extraction, we realized that some comments were repetitive phrase, which significantly increased certain word counts, thus we removed them.</a:t>
            </a:r>
            <a:endParaRPr/>
          </a:p>
        </p:txBody>
      </p:sp>
      <p:pic>
        <p:nvPicPr>
          <p:cNvPr id="170" name="Google Shape;170;p30"/>
          <p:cNvPicPr preferRelativeResize="0"/>
          <p:nvPr/>
        </p:nvPicPr>
        <p:blipFill>
          <a:blip r:embed="rId3">
            <a:alphaModFix/>
          </a:blip>
          <a:stretch>
            <a:fillRect/>
          </a:stretch>
        </p:blipFill>
        <p:spPr>
          <a:xfrm>
            <a:off x="311700" y="1152475"/>
            <a:ext cx="5762698" cy="2898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Cloud Comparison</a:t>
            </a:r>
            <a:endParaRPr/>
          </a:p>
        </p:txBody>
      </p:sp>
      <p:pic>
        <p:nvPicPr>
          <p:cNvPr id="176" name="Google Shape;176;p31"/>
          <p:cNvPicPr preferRelativeResize="0"/>
          <p:nvPr/>
        </p:nvPicPr>
        <p:blipFill>
          <a:blip r:embed="rId3">
            <a:alphaModFix/>
          </a:blip>
          <a:stretch>
            <a:fillRect/>
          </a:stretch>
        </p:blipFill>
        <p:spPr>
          <a:xfrm>
            <a:off x="4273250" y="1410450"/>
            <a:ext cx="4870750" cy="2930550"/>
          </a:xfrm>
          <a:prstGeom prst="rect">
            <a:avLst/>
          </a:prstGeom>
          <a:noFill/>
          <a:ln>
            <a:noFill/>
          </a:ln>
        </p:spPr>
      </p:pic>
      <p:pic>
        <p:nvPicPr>
          <p:cNvPr id="177" name="Google Shape;177;p31"/>
          <p:cNvPicPr preferRelativeResize="0"/>
          <p:nvPr/>
        </p:nvPicPr>
        <p:blipFill>
          <a:blip r:embed="rId4">
            <a:alphaModFix/>
          </a:blip>
          <a:stretch>
            <a:fillRect/>
          </a:stretch>
        </p:blipFill>
        <p:spPr>
          <a:xfrm>
            <a:off x="117500" y="1410450"/>
            <a:ext cx="4142167" cy="293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Sarcasm plays a huge role in our daily lives, it completely flips the meaning of a sentence, which would have huge implications on NLPs such as sentiment analysis. Therefore, our team decided to	 train a sarcasm detection model based on reddit comments.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Matrix Comparison </a:t>
            </a:r>
            <a:endParaRPr/>
          </a:p>
        </p:txBody>
      </p:sp>
      <p:sp>
        <p:nvSpPr>
          <p:cNvPr id="183" name="Google Shape;183;p32"/>
          <p:cNvSpPr txBox="1"/>
          <p:nvPr>
            <p:ph idx="1" type="body"/>
          </p:nvPr>
        </p:nvSpPr>
        <p:spPr>
          <a:xfrm>
            <a:off x="2830325" y="1152475"/>
            <a:ext cx="3093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you can see, the correlation matrix for dist_nonsarc_count and </a:t>
            </a:r>
            <a:r>
              <a:rPr lang="en"/>
              <a:t>dist_sarc_count</a:t>
            </a:r>
            <a:r>
              <a:rPr lang="en"/>
              <a:t> increased significantly</a:t>
            </a:r>
            <a:endParaRPr/>
          </a:p>
        </p:txBody>
      </p:sp>
      <p:pic>
        <p:nvPicPr>
          <p:cNvPr id="184" name="Google Shape;184;p32"/>
          <p:cNvPicPr preferRelativeResize="0"/>
          <p:nvPr/>
        </p:nvPicPr>
        <p:blipFill rotWithShape="1">
          <a:blip r:embed="rId3">
            <a:alphaModFix/>
          </a:blip>
          <a:srcRect b="0" l="0" r="2391" t="0"/>
          <a:stretch/>
        </p:blipFill>
        <p:spPr>
          <a:xfrm>
            <a:off x="6537775" y="1185050"/>
            <a:ext cx="2178900" cy="3507099"/>
          </a:xfrm>
          <a:prstGeom prst="rect">
            <a:avLst/>
          </a:prstGeom>
          <a:noFill/>
          <a:ln>
            <a:noFill/>
          </a:ln>
        </p:spPr>
      </p:pic>
      <p:cxnSp>
        <p:nvCxnSpPr>
          <p:cNvPr id="185" name="Google Shape;185;p32"/>
          <p:cNvCxnSpPr/>
          <p:nvPr/>
        </p:nvCxnSpPr>
        <p:spPr>
          <a:xfrm>
            <a:off x="2519975" y="3648425"/>
            <a:ext cx="3714300" cy="0"/>
          </a:xfrm>
          <a:prstGeom prst="straightConnector1">
            <a:avLst/>
          </a:prstGeom>
          <a:noFill/>
          <a:ln cap="flat" cmpd="sng" w="76200">
            <a:solidFill>
              <a:schemeClr val="dk2"/>
            </a:solidFill>
            <a:prstDash val="solid"/>
            <a:round/>
            <a:headEnd len="med" w="med" type="none"/>
            <a:tailEnd len="med" w="med" type="triangle"/>
          </a:ln>
        </p:spPr>
      </p:cxnSp>
      <p:pic>
        <p:nvPicPr>
          <p:cNvPr id="186" name="Google Shape;186;p32"/>
          <p:cNvPicPr preferRelativeResize="0"/>
          <p:nvPr/>
        </p:nvPicPr>
        <p:blipFill>
          <a:blip r:embed="rId4">
            <a:alphaModFix/>
          </a:blip>
          <a:stretch>
            <a:fillRect/>
          </a:stretch>
        </p:blipFill>
        <p:spPr>
          <a:xfrm>
            <a:off x="305075" y="1185050"/>
            <a:ext cx="1989275" cy="3650001"/>
          </a:xfrm>
          <a:prstGeom prst="rect">
            <a:avLst/>
          </a:prstGeom>
          <a:noFill/>
          <a:ln>
            <a:noFill/>
          </a:ln>
        </p:spPr>
      </p:pic>
      <p:sp>
        <p:nvSpPr>
          <p:cNvPr id="187" name="Google Shape;187;p32"/>
          <p:cNvSpPr/>
          <p:nvPr/>
        </p:nvSpPr>
        <p:spPr>
          <a:xfrm>
            <a:off x="6610375" y="3347500"/>
            <a:ext cx="2106300" cy="526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2"/>
          <p:cNvSpPr/>
          <p:nvPr/>
        </p:nvSpPr>
        <p:spPr>
          <a:xfrm>
            <a:off x="305075" y="3398425"/>
            <a:ext cx="1989300" cy="572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to Add</a:t>
            </a:r>
            <a:endParaRPr/>
          </a:p>
        </p:txBody>
      </p:sp>
      <p:sp>
        <p:nvSpPr>
          <p:cNvPr id="194" name="Google Shape;194;p33"/>
          <p:cNvSpPr txBox="1"/>
          <p:nvPr>
            <p:ph idx="1" type="body"/>
          </p:nvPr>
        </p:nvSpPr>
        <p:spPr>
          <a:xfrm>
            <a:off x="311700" y="1152475"/>
            <a:ext cx="8520600" cy="361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Upon testing features with high correlation (exclamation_count, </a:t>
            </a:r>
            <a:r>
              <a:rPr lang="en"/>
              <a:t>dist_nonsarc_count, dist_sarc_count, log_len), we concluded that exclamation_count was the only one improving the model, which made sense, from the models view all punctuations were removed. From realistic view someone being sarcastic is bound to be acting more dramatic by adding more exclamation marks.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Some reasons dist_nonsarc_count, dist_sarc_count, and log_len failed might be because they are highly correlated with sarcasm but also with comment matrix, therefore creating multicollinearity and overfit issue.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Improved Model #1</a:t>
            </a:r>
            <a:endParaRPr/>
          </a:p>
        </p:txBody>
      </p:sp>
      <p:sp>
        <p:nvSpPr>
          <p:cNvPr id="200" name="Google Shape;20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All model scores were up just by adding exclamation mark count and removing the dirty data. All metrics are up from before. </a:t>
            </a:r>
            <a:endParaRPr/>
          </a:p>
        </p:txBody>
      </p:sp>
      <p:pic>
        <p:nvPicPr>
          <p:cNvPr id="201" name="Google Shape;201;p34"/>
          <p:cNvPicPr preferRelativeResize="0"/>
          <p:nvPr/>
        </p:nvPicPr>
        <p:blipFill>
          <a:blip r:embed="rId3">
            <a:alphaModFix/>
          </a:blip>
          <a:stretch>
            <a:fillRect/>
          </a:stretch>
        </p:blipFill>
        <p:spPr>
          <a:xfrm>
            <a:off x="0" y="3027800"/>
            <a:ext cx="4285651" cy="1912600"/>
          </a:xfrm>
          <a:prstGeom prst="rect">
            <a:avLst/>
          </a:prstGeom>
          <a:noFill/>
          <a:ln>
            <a:noFill/>
          </a:ln>
        </p:spPr>
      </p:pic>
      <p:pic>
        <p:nvPicPr>
          <p:cNvPr id="202" name="Google Shape;202;p34"/>
          <p:cNvPicPr preferRelativeResize="0"/>
          <p:nvPr/>
        </p:nvPicPr>
        <p:blipFill>
          <a:blip r:embed="rId4">
            <a:alphaModFix/>
          </a:blip>
          <a:stretch>
            <a:fillRect/>
          </a:stretch>
        </p:blipFill>
        <p:spPr>
          <a:xfrm>
            <a:off x="4447675" y="2887375"/>
            <a:ext cx="4647275" cy="2053025"/>
          </a:xfrm>
          <a:prstGeom prst="rect">
            <a:avLst/>
          </a:prstGeom>
          <a:noFill/>
          <a:ln>
            <a:noFill/>
          </a:ln>
        </p:spPr>
      </p:pic>
      <p:cxnSp>
        <p:nvCxnSpPr>
          <p:cNvPr id="203" name="Google Shape;203;p34"/>
          <p:cNvCxnSpPr/>
          <p:nvPr/>
        </p:nvCxnSpPr>
        <p:spPr>
          <a:xfrm flipH="1" rot="10800000">
            <a:off x="3432150" y="3979150"/>
            <a:ext cx="959100" cy="99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Model with Subreddit Feature</a:t>
            </a:r>
            <a:endParaRPr/>
          </a:p>
        </p:txBody>
      </p:sp>
      <p:sp>
        <p:nvSpPr>
          <p:cNvPr id="209" name="Google Shape;20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During EDA we also found subreddit being highly correlated with sarcasm, so we decided to perform TfidfVectorizer on subreddit names too. After adding 10,000 features of subreddit tf-idf vectors, model improved again, with test accuracy reaching 70% for the first time </a:t>
            </a:r>
            <a:endParaRPr sz="1050">
              <a:solidFill>
                <a:schemeClr val="dk1"/>
              </a:solidFill>
              <a:highlight>
                <a:srgbClr val="FFFFFE"/>
              </a:highlight>
              <a:latin typeface="Courier New"/>
              <a:ea typeface="Courier New"/>
              <a:cs typeface="Courier New"/>
              <a:sym typeface="Courier New"/>
            </a:endParaRPr>
          </a:p>
          <a:p>
            <a:pPr indent="0" lvl="0" marL="0" rtl="0" algn="l">
              <a:spcBef>
                <a:spcPts val="1200"/>
              </a:spcBef>
              <a:spcAft>
                <a:spcPts val="1200"/>
              </a:spcAft>
              <a:buNone/>
            </a:pPr>
            <a:r>
              <a:t/>
            </a:r>
            <a:endParaRPr/>
          </a:p>
        </p:txBody>
      </p:sp>
      <p:pic>
        <p:nvPicPr>
          <p:cNvPr id="210" name="Google Shape;210;p35"/>
          <p:cNvPicPr preferRelativeResize="0"/>
          <p:nvPr/>
        </p:nvPicPr>
        <p:blipFill>
          <a:blip r:embed="rId3">
            <a:alphaModFix/>
          </a:blip>
          <a:stretch>
            <a:fillRect/>
          </a:stretch>
        </p:blipFill>
        <p:spPr>
          <a:xfrm>
            <a:off x="65825" y="3025050"/>
            <a:ext cx="4207913" cy="1858925"/>
          </a:xfrm>
          <a:prstGeom prst="rect">
            <a:avLst/>
          </a:prstGeom>
          <a:noFill/>
          <a:ln>
            <a:noFill/>
          </a:ln>
        </p:spPr>
      </p:pic>
      <p:pic>
        <p:nvPicPr>
          <p:cNvPr id="211" name="Google Shape;211;p35"/>
          <p:cNvPicPr preferRelativeResize="0"/>
          <p:nvPr/>
        </p:nvPicPr>
        <p:blipFill>
          <a:blip r:embed="rId4">
            <a:alphaModFix/>
          </a:blip>
          <a:stretch>
            <a:fillRect/>
          </a:stretch>
        </p:blipFill>
        <p:spPr>
          <a:xfrm>
            <a:off x="4616925" y="3025050"/>
            <a:ext cx="4450175" cy="1924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Analysis</a:t>
            </a:r>
            <a:endParaRPr/>
          </a:p>
        </p:txBody>
      </p:sp>
      <p:pic>
        <p:nvPicPr>
          <p:cNvPr id="217" name="Google Shape;217;p36"/>
          <p:cNvPicPr preferRelativeResize="0"/>
          <p:nvPr/>
        </p:nvPicPr>
        <p:blipFill>
          <a:blip r:embed="rId3">
            <a:alphaModFix/>
          </a:blip>
          <a:stretch>
            <a:fillRect/>
          </a:stretch>
        </p:blipFill>
        <p:spPr>
          <a:xfrm>
            <a:off x="4513500" y="1393750"/>
            <a:ext cx="4630501" cy="3125249"/>
          </a:xfrm>
          <a:prstGeom prst="rect">
            <a:avLst/>
          </a:prstGeom>
          <a:noFill/>
          <a:ln>
            <a:noFill/>
          </a:ln>
        </p:spPr>
      </p:pic>
      <p:pic>
        <p:nvPicPr>
          <p:cNvPr id="218" name="Google Shape;218;p36"/>
          <p:cNvPicPr preferRelativeResize="0"/>
          <p:nvPr/>
        </p:nvPicPr>
        <p:blipFill>
          <a:blip r:embed="rId4">
            <a:alphaModFix/>
          </a:blip>
          <a:stretch>
            <a:fillRect/>
          </a:stretch>
        </p:blipFill>
        <p:spPr>
          <a:xfrm>
            <a:off x="42400" y="1457475"/>
            <a:ext cx="4349724" cy="2927450"/>
          </a:xfrm>
          <a:prstGeom prst="rect">
            <a:avLst/>
          </a:prstGeom>
          <a:noFill/>
          <a:ln>
            <a:noFill/>
          </a:ln>
        </p:spPr>
      </p:pic>
      <p:sp>
        <p:nvSpPr>
          <p:cNvPr id="219" name="Google Shape;219;p36"/>
          <p:cNvSpPr txBox="1"/>
          <p:nvPr/>
        </p:nvSpPr>
        <p:spPr>
          <a:xfrm>
            <a:off x="150450" y="1109575"/>
            <a:ext cx="24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Baseline Confusion Matrix</a:t>
            </a:r>
            <a:endParaRPr/>
          </a:p>
        </p:txBody>
      </p:sp>
      <p:sp>
        <p:nvSpPr>
          <p:cNvPr id="220" name="Google Shape;220;p36"/>
          <p:cNvSpPr txBox="1"/>
          <p:nvPr/>
        </p:nvSpPr>
        <p:spPr>
          <a:xfrm>
            <a:off x="4513500" y="1017725"/>
            <a:ext cx="24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Final</a:t>
            </a:r>
            <a:r>
              <a:rPr lang="en"/>
              <a:t> Confusion Matrix</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Weights</a:t>
            </a:r>
            <a:endParaRPr/>
          </a:p>
        </p:txBody>
      </p:sp>
      <p:pic>
        <p:nvPicPr>
          <p:cNvPr id="226" name="Google Shape;226;p37"/>
          <p:cNvPicPr preferRelativeResize="0"/>
          <p:nvPr/>
        </p:nvPicPr>
        <p:blipFill>
          <a:blip r:embed="rId3">
            <a:alphaModFix/>
          </a:blip>
          <a:stretch>
            <a:fillRect/>
          </a:stretch>
        </p:blipFill>
        <p:spPr>
          <a:xfrm>
            <a:off x="3199150" y="1152476"/>
            <a:ext cx="2593308" cy="3967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Looking at some Misclassified Examples</a:t>
            </a:r>
            <a:endParaRPr/>
          </a:p>
        </p:txBody>
      </p:sp>
      <p:pic>
        <p:nvPicPr>
          <p:cNvPr id="232" name="Google Shape;232;p38"/>
          <p:cNvPicPr preferRelativeResize="0"/>
          <p:nvPr/>
        </p:nvPicPr>
        <p:blipFill>
          <a:blip r:embed="rId3">
            <a:alphaModFix/>
          </a:blip>
          <a:stretch>
            <a:fillRect/>
          </a:stretch>
        </p:blipFill>
        <p:spPr>
          <a:xfrm>
            <a:off x="174325" y="2991150"/>
            <a:ext cx="4499024" cy="1283784"/>
          </a:xfrm>
          <a:prstGeom prst="rect">
            <a:avLst/>
          </a:prstGeom>
          <a:noFill/>
          <a:ln>
            <a:noFill/>
          </a:ln>
        </p:spPr>
      </p:pic>
      <p:pic>
        <p:nvPicPr>
          <p:cNvPr id="233" name="Google Shape;233;p38"/>
          <p:cNvPicPr preferRelativeResize="0"/>
          <p:nvPr/>
        </p:nvPicPr>
        <p:blipFill>
          <a:blip r:embed="rId4">
            <a:alphaModFix/>
          </a:blip>
          <a:stretch>
            <a:fillRect/>
          </a:stretch>
        </p:blipFill>
        <p:spPr>
          <a:xfrm>
            <a:off x="4795575" y="2991150"/>
            <a:ext cx="4348425" cy="1596825"/>
          </a:xfrm>
          <a:prstGeom prst="rect">
            <a:avLst/>
          </a:prstGeom>
          <a:noFill/>
          <a:ln>
            <a:noFill/>
          </a:ln>
        </p:spPr>
      </p:pic>
      <p:sp>
        <p:nvSpPr>
          <p:cNvPr id="234" name="Google Shape;234;p38"/>
          <p:cNvSpPr txBox="1"/>
          <p:nvPr/>
        </p:nvSpPr>
        <p:spPr>
          <a:xfrm>
            <a:off x="331950" y="1072425"/>
            <a:ext cx="8480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False Negative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t>
            </a:r>
            <a:r>
              <a:rPr lang="en" sz="1800"/>
              <a:t>n</a:t>
            </a:r>
            <a:r>
              <a:rPr lang="en" sz="1800"/>
              <a:t>o” </a:t>
            </a:r>
            <a:r>
              <a:rPr lang="en" sz="1800"/>
              <a:t>removed as stopword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“flippy” didn’t </a:t>
            </a:r>
            <a:r>
              <a:rPr lang="en" sz="1800"/>
              <a:t>occur</a:t>
            </a:r>
            <a:r>
              <a:rPr lang="en" sz="1800"/>
              <a:t> </a:t>
            </a:r>
            <a:r>
              <a:rPr lang="en" sz="1800"/>
              <a:t>enough</a:t>
            </a:r>
            <a:r>
              <a:rPr lang="en" sz="1800"/>
              <a:t> to be included as a feature</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9"/>
          <p:cNvPicPr preferRelativeResize="0"/>
          <p:nvPr/>
        </p:nvPicPr>
        <p:blipFill>
          <a:blip r:embed="rId3">
            <a:alphaModFix/>
          </a:blip>
          <a:stretch>
            <a:fillRect/>
          </a:stretch>
        </p:blipFill>
        <p:spPr>
          <a:xfrm>
            <a:off x="207400" y="423150"/>
            <a:ext cx="4142650" cy="3509725"/>
          </a:xfrm>
          <a:prstGeom prst="rect">
            <a:avLst/>
          </a:prstGeom>
          <a:noFill/>
          <a:ln>
            <a:noFill/>
          </a:ln>
        </p:spPr>
      </p:pic>
      <p:pic>
        <p:nvPicPr>
          <p:cNvPr id="240" name="Google Shape;240;p39"/>
          <p:cNvPicPr preferRelativeResize="0"/>
          <p:nvPr/>
        </p:nvPicPr>
        <p:blipFill>
          <a:blip r:embed="rId4">
            <a:alphaModFix/>
          </a:blip>
          <a:stretch>
            <a:fillRect/>
          </a:stretch>
        </p:blipFill>
        <p:spPr>
          <a:xfrm>
            <a:off x="207400" y="4009524"/>
            <a:ext cx="8631525" cy="667425"/>
          </a:xfrm>
          <a:prstGeom prst="rect">
            <a:avLst/>
          </a:prstGeom>
          <a:noFill/>
          <a:ln>
            <a:noFill/>
          </a:ln>
        </p:spPr>
      </p:pic>
      <p:sp>
        <p:nvSpPr>
          <p:cNvPr id="241" name="Google Shape;241;p39"/>
          <p:cNvSpPr txBox="1"/>
          <p:nvPr/>
        </p:nvSpPr>
        <p:spPr>
          <a:xfrm>
            <a:off x="4572000" y="423150"/>
            <a:ext cx="3864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False </a:t>
            </a:r>
            <a:r>
              <a:rPr lang="en" sz="1800"/>
              <a:t>Positive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Heavily affected by subreddit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Too many words and combination was also affecting model </a:t>
            </a:r>
            <a:r>
              <a:rPr lang="en" sz="1800"/>
              <a:t>performance</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Failed attempts </a:t>
            </a:r>
            <a:endParaRPr/>
          </a:p>
        </p:txBody>
      </p:sp>
      <p:sp>
        <p:nvSpPr>
          <p:cNvPr id="247" name="Google Shape;24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Through the </a:t>
            </a:r>
            <a:r>
              <a:rPr lang="en"/>
              <a:t>model</a:t>
            </a:r>
            <a:r>
              <a:rPr lang="en"/>
              <a:t> enhancing process we failed several times. Similar to removing stopwords, we tried to </a:t>
            </a:r>
            <a:r>
              <a:rPr lang="en" u="sng"/>
              <a:t>remove the most overlapped words</a:t>
            </a:r>
            <a:r>
              <a:rPr lang="en"/>
              <a:t> in sarcasm and non-sarcasm comments, but this only decreased the model accuracy.</a:t>
            </a:r>
            <a:endParaRPr/>
          </a:p>
          <a:p>
            <a:pPr indent="0" lvl="0" marL="0" rtl="0" algn="l">
              <a:spcBef>
                <a:spcPts val="1200"/>
              </a:spcBef>
              <a:spcAft>
                <a:spcPts val="1200"/>
              </a:spcAft>
              <a:buNone/>
            </a:pPr>
            <a:r>
              <a:rPr lang="en" u="sng"/>
              <a:t>Model Boosting</a:t>
            </a:r>
            <a:r>
              <a:rPr lang="en"/>
              <a:t> based on decision tree was also unsuccessful, although it was improved compared to previous </a:t>
            </a:r>
            <a:r>
              <a:rPr lang="en" u="sng"/>
              <a:t>Random Forest Model</a:t>
            </a:r>
            <a:r>
              <a:rPr lang="en"/>
              <a:t>. </a:t>
            </a:r>
            <a:endParaRPr/>
          </a:p>
        </p:txBody>
      </p:sp>
      <p:pic>
        <p:nvPicPr>
          <p:cNvPr id="248" name="Google Shape;248;p40"/>
          <p:cNvPicPr preferRelativeResize="0"/>
          <p:nvPr/>
        </p:nvPicPr>
        <p:blipFill>
          <a:blip r:embed="rId3">
            <a:alphaModFix/>
          </a:blip>
          <a:stretch>
            <a:fillRect/>
          </a:stretch>
        </p:blipFill>
        <p:spPr>
          <a:xfrm>
            <a:off x="4907225" y="3447175"/>
            <a:ext cx="3785326" cy="1696325"/>
          </a:xfrm>
          <a:prstGeom prst="rect">
            <a:avLst/>
          </a:prstGeom>
          <a:noFill/>
          <a:ln>
            <a:noFill/>
          </a:ln>
        </p:spPr>
      </p:pic>
      <p:sp>
        <p:nvSpPr>
          <p:cNvPr id="249" name="Google Shape;249;p40"/>
          <p:cNvSpPr txBox="1"/>
          <p:nvPr/>
        </p:nvSpPr>
        <p:spPr>
          <a:xfrm>
            <a:off x="4841400" y="2980775"/>
            <a:ext cx="173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Decision Tree Boosting Results</a:t>
            </a:r>
            <a:endParaRPr b="1" u="sng"/>
          </a:p>
        </p:txBody>
      </p:sp>
      <p:pic>
        <p:nvPicPr>
          <p:cNvPr id="250" name="Google Shape;250;p40"/>
          <p:cNvPicPr preferRelativeResize="0"/>
          <p:nvPr/>
        </p:nvPicPr>
        <p:blipFill>
          <a:blip r:embed="rId4">
            <a:alphaModFix/>
          </a:blip>
          <a:stretch>
            <a:fillRect/>
          </a:stretch>
        </p:blipFill>
        <p:spPr>
          <a:xfrm>
            <a:off x="448350" y="3457999"/>
            <a:ext cx="3785325" cy="1641301"/>
          </a:xfrm>
          <a:prstGeom prst="rect">
            <a:avLst/>
          </a:prstGeom>
          <a:noFill/>
          <a:ln>
            <a:noFill/>
          </a:ln>
        </p:spPr>
      </p:pic>
      <p:sp>
        <p:nvSpPr>
          <p:cNvPr id="251" name="Google Shape;251;p40"/>
          <p:cNvSpPr txBox="1"/>
          <p:nvPr/>
        </p:nvSpPr>
        <p:spPr>
          <a:xfrm>
            <a:off x="372150" y="2980775"/>
            <a:ext cx="173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Remove Overlap Words </a:t>
            </a:r>
            <a:r>
              <a:rPr b="1" lang="en" u="sng"/>
              <a:t>Results</a:t>
            </a:r>
            <a:endParaRPr b="1" u="sng"/>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a:t>
            </a:r>
            <a:endParaRPr/>
          </a:p>
        </p:txBody>
      </p:sp>
      <p:sp>
        <p:nvSpPr>
          <p:cNvPr id="257" name="Google Shape;25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models yield a low test accuracy score(68.8%), so we had to try a lot of different methods to improve the model, many of which failed and actually decrease the accuracy.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Finding the right parameter and transformer for comments also took some effort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https://www.kaggle.com/danofer/sarcasm?select=train-balanced-sarcasm.csv</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This Data Set is about sarcastic comments on Reddit. These comments are identified by the users who post them by tagging them with /s. This tag is used by redditors to indicate to others that their comments are not to be taken seriously.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This is a perfect data set for NLP learning, because of its size(1.3 million posts) and because of the labels from redditors to easily identify sarcastic comments. The /s has already been preprocessed to be labeled(0/1) in the sarcasm column.</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a:t>
            </a:r>
            <a:endParaRPr/>
          </a:p>
        </p:txBody>
      </p:sp>
      <p:sp>
        <p:nvSpPr>
          <p:cNvPr id="263" name="Google Shape;263;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now have a model that can detect sarcasm more accurately. We can use this model to augment other NLP </a:t>
            </a:r>
            <a:r>
              <a:rPr lang="en"/>
              <a:t>supervised</a:t>
            </a:r>
            <a:r>
              <a:rPr lang="en"/>
              <a:t> learning model.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Model can be further improved by adding features similar to Exclamation Count.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 </a:t>
            </a:r>
            <a:endParaRPr/>
          </a:p>
        </p:txBody>
      </p:sp>
      <p:pic>
        <p:nvPicPr>
          <p:cNvPr id="73" name="Google Shape;73;p16"/>
          <p:cNvPicPr preferRelativeResize="0"/>
          <p:nvPr/>
        </p:nvPicPr>
        <p:blipFill>
          <a:blip r:embed="rId3">
            <a:alphaModFix/>
          </a:blip>
          <a:stretch>
            <a:fillRect/>
          </a:stretch>
        </p:blipFill>
        <p:spPr>
          <a:xfrm>
            <a:off x="156400" y="1926925"/>
            <a:ext cx="8831200" cy="2613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Drop Null Data</a:t>
            </a:r>
            <a:endParaRPr/>
          </a:p>
        </p:txBody>
      </p:sp>
      <p:pic>
        <p:nvPicPr>
          <p:cNvPr id="79" name="Google Shape;79;p17"/>
          <p:cNvPicPr preferRelativeResize="0"/>
          <p:nvPr/>
        </p:nvPicPr>
        <p:blipFill>
          <a:blip r:embed="rId3">
            <a:alphaModFix/>
          </a:blip>
          <a:stretch>
            <a:fillRect/>
          </a:stretch>
        </p:blipFill>
        <p:spPr>
          <a:xfrm>
            <a:off x="152400" y="1170125"/>
            <a:ext cx="3190875" cy="2952750"/>
          </a:xfrm>
          <a:prstGeom prst="rect">
            <a:avLst/>
          </a:prstGeom>
          <a:noFill/>
          <a:ln>
            <a:noFill/>
          </a:ln>
        </p:spPr>
      </p:pic>
      <p:pic>
        <p:nvPicPr>
          <p:cNvPr id="80" name="Google Shape;80;p17"/>
          <p:cNvPicPr preferRelativeResize="0"/>
          <p:nvPr/>
        </p:nvPicPr>
        <p:blipFill>
          <a:blip r:embed="rId4">
            <a:alphaModFix/>
          </a:blip>
          <a:stretch>
            <a:fillRect/>
          </a:stretch>
        </p:blipFill>
        <p:spPr>
          <a:xfrm>
            <a:off x="3495675" y="1170125"/>
            <a:ext cx="5495926" cy="3182186"/>
          </a:xfrm>
          <a:prstGeom prst="rect">
            <a:avLst/>
          </a:prstGeom>
          <a:noFill/>
          <a:ln>
            <a:noFill/>
          </a:ln>
        </p:spPr>
      </p:pic>
      <p:sp>
        <p:nvSpPr>
          <p:cNvPr id="81" name="Google Shape;81;p17"/>
          <p:cNvSpPr txBox="1"/>
          <p:nvPr/>
        </p:nvSpPr>
        <p:spPr>
          <a:xfrm>
            <a:off x="378400" y="4400700"/>
            <a:ext cx="8296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chemeClr val="accent2"/>
                </a:solidFill>
                <a:highlight>
                  <a:srgbClr val="FFFFFF"/>
                </a:highlight>
                <a:latin typeface="Roboto"/>
                <a:ea typeface="Roboto"/>
                <a:cs typeface="Roboto"/>
                <a:sym typeface="Roboto"/>
              </a:rPr>
              <a:t>These rows are a little bit annoying because their comment contains null value.We can drop these rows since we can ignore 53 rows compared to 1.3 million rows.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494426" y="1345450"/>
            <a:ext cx="5431450" cy="3394675"/>
          </a:xfrm>
          <a:prstGeom prst="rect">
            <a:avLst/>
          </a:prstGeom>
          <a:noFill/>
          <a:ln>
            <a:noFill/>
          </a:ln>
        </p:spPr>
      </p:pic>
      <p:sp>
        <p:nvSpPr>
          <p:cNvPr id="87" name="Google Shape;87;p18"/>
          <p:cNvSpPr txBox="1"/>
          <p:nvPr/>
        </p:nvSpPr>
        <p:spPr>
          <a:xfrm>
            <a:off x="6110525" y="1415525"/>
            <a:ext cx="26208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2"/>
                </a:solidFill>
                <a:highlight>
                  <a:srgbClr val="FFFFFF"/>
                </a:highlight>
                <a:latin typeface="Roboto"/>
                <a:ea typeface="Roboto"/>
                <a:cs typeface="Roboto"/>
                <a:sym typeface="Roboto"/>
              </a:rPr>
              <a:t>Initially,we analyzed the change of sarcasm comments along the time and found the early data volume is too small. Then we proposed a guess that it's because at that time, many comments which are supposed to be sarcasm but failed to be truly classified.</a:t>
            </a:r>
            <a:endParaRPr sz="1900"/>
          </a:p>
        </p:txBody>
      </p:sp>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pic>
        <p:nvPicPr>
          <p:cNvPr id="94" name="Google Shape;94;p19"/>
          <p:cNvPicPr preferRelativeResize="0"/>
          <p:nvPr/>
        </p:nvPicPr>
        <p:blipFill>
          <a:blip r:embed="rId3">
            <a:alphaModFix/>
          </a:blip>
          <a:stretch>
            <a:fillRect/>
          </a:stretch>
        </p:blipFill>
        <p:spPr>
          <a:xfrm>
            <a:off x="152400" y="1170125"/>
            <a:ext cx="5884859" cy="3820975"/>
          </a:xfrm>
          <a:prstGeom prst="rect">
            <a:avLst/>
          </a:prstGeom>
          <a:noFill/>
          <a:ln>
            <a:noFill/>
          </a:ln>
        </p:spPr>
      </p:pic>
      <p:sp>
        <p:nvSpPr>
          <p:cNvPr id="95" name="Google Shape;95;p19"/>
          <p:cNvSpPr txBox="1"/>
          <p:nvPr/>
        </p:nvSpPr>
        <p:spPr>
          <a:xfrm>
            <a:off x="5479850" y="1205300"/>
            <a:ext cx="31395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accent2"/>
                </a:solidFill>
                <a:highlight>
                  <a:srgbClr val="FFFFFF"/>
                </a:highlight>
                <a:latin typeface="Roboto"/>
                <a:ea typeface="Roboto"/>
                <a:cs typeface="Roboto"/>
                <a:sym typeface="Roboto"/>
              </a:rPr>
              <a:t>However, after we calculate the percentage of sarcasm comments along the time, we find it important to keep. And actually, the percentage of sarcasm comments decreases as time passes.</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Feature-Score</a:t>
            </a:r>
            <a:endParaRPr/>
          </a:p>
        </p:txBody>
      </p:sp>
      <p:pic>
        <p:nvPicPr>
          <p:cNvPr id="101" name="Google Shape;101;p20"/>
          <p:cNvPicPr preferRelativeResize="0"/>
          <p:nvPr/>
        </p:nvPicPr>
        <p:blipFill>
          <a:blip r:embed="rId3">
            <a:alphaModFix/>
          </a:blip>
          <a:stretch>
            <a:fillRect/>
          </a:stretch>
        </p:blipFill>
        <p:spPr>
          <a:xfrm>
            <a:off x="17825" y="1381500"/>
            <a:ext cx="4586869" cy="3551775"/>
          </a:xfrm>
          <a:prstGeom prst="rect">
            <a:avLst/>
          </a:prstGeom>
          <a:noFill/>
          <a:ln>
            <a:noFill/>
          </a:ln>
        </p:spPr>
      </p:pic>
      <p:sp>
        <p:nvSpPr>
          <p:cNvPr id="102" name="Google Shape;102;p20"/>
          <p:cNvSpPr txBox="1"/>
          <p:nvPr/>
        </p:nvSpPr>
        <p:spPr>
          <a:xfrm>
            <a:off x="4891225" y="1583700"/>
            <a:ext cx="34476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accent2"/>
                </a:solidFill>
                <a:highlight>
                  <a:srgbClr val="FFFFFF"/>
                </a:highlight>
                <a:latin typeface="Roboto"/>
                <a:ea typeface="Roboto"/>
                <a:cs typeface="Roboto"/>
                <a:sym typeface="Roboto"/>
              </a:rPr>
              <a:t>Firstly,we hope to visualize the score effects on both sarcasm and nonsarcasm comments to find whether there is any difference. However, when we try to directly use the score. The data is so dense. So we look for log.</a:t>
            </a:r>
            <a:endParaRPr sz="2300"/>
          </a:p>
        </p:txBody>
      </p:sp>
      <p:pic>
        <p:nvPicPr>
          <p:cNvPr id="103" name="Google Shape;103;p20"/>
          <p:cNvPicPr preferRelativeResize="0"/>
          <p:nvPr/>
        </p:nvPicPr>
        <p:blipFill>
          <a:blip r:embed="rId4">
            <a:alphaModFix/>
          </a:blip>
          <a:stretch>
            <a:fillRect/>
          </a:stretch>
        </p:blipFill>
        <p:spPr>
          <a:xfrm>
            <a:off x="17825" y="1381500"/>
            <a:ext cx="4867250" cy="3508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Log_Score</a:t>
            </a:r>
            <a:endParaRPr/>
          </a:p>
        </p:txBody>
      </p:sp>
      <p:sp>
        <p:nvSpPr>
          <p:cNvPr id="109" name="Google Shape;109;p21"/>
          <p:cNvSpPr txBox="1"/>
          <p:nvPr/>
        </p:nvSpPr>
        <p:spPr>
          <a:xfrm>
            <a:off x="5802200" y="1261350"/>
            <a:ext cx="30300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2"/>
                </a:solidFill>
                <a:highlight>
                  <a:srgbClr val="FFFFFF"/>
                </a:highlight>
                <a:latin typeface="Roboto"/>
                <a:ea typeface="Roboto"/>
                <a:cs typeface="Roboto"/>
                <a:sym typeface="Roboto"/>
              </a:rPr>
              <a:t>Since the dataset is balanced.It's not necessary to calculate the percentage to compare. According to the graph, we can  find that there is a higher chance for non-sarcastic comments appear in the low score area.</a:t>
            </a:r>
            <a:endParaRPr sz="2200"/>
          </a:p>
        </p:txBody>
      </p:sp>
      <p:pic>
        <p:nvPicPr>
          <p:cNvPr id="110" name="Google Shape;110;p21"/>
          <p:cNvPicPr preferRelativeResize="0"/>
          <p:nvPr/>
        </p:nvPicPr>
        <p:blipFill>
          <a:blip r:embed="rId3">
            <a:alphaModFix/>
          </a:blip>
          <a:stretch>
            <a:fillRect/>
          </a:stretch>
        </p:blipFill>
        <p:spPr>
          <a:xfrm>
            <a:off x="152400" y="1170125"/>
            <a:ext cx="5497399" cy="30590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