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sldIdLst>
    <p:sldId id="257" r:id="rId5"/>
    <p:sldId id="981" r:id="rId6"/>
    <p:sldId id="979" r:id="rId7"/>
    <p:sldId id="995" r:id="rId8"/>
    <p:sldId id="992" r:id="rId9"/>
    <p:sldId id="993" r:id="rId10"/>
    <p:sldId id="998" r:id="rId11"/>
    <p:sldId id="999" r:id="rId12"/>
    <p:sldId id="994" r:id="rId1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ker Mondragón" initials="IM" lastIdx="5" clrIdx="0">
    <p:extLst>
      <p:ext uri="{19B8F6BF-5375-455C-9EA6-DF929625EA0E}">
        <p15:presenceInfo xmlns:p15="http://schemas.microsoft.com/office/powerpoint/2012/main" userId="247a0465078aab8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A1E8"/>
    <a:srgbClr val="94C122"/>
    <a:srgbClr val="7AA01C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Estilo medio 1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86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4E46-B306-4C0B-9F20-58FEF5F64699}" type="datetimeFigureOut">
              <a:rPr lang="es-MX" smtClean="0"/>
              <a:t>23/10/24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A0EA8F-7B96-4A24-B2FD-6307AE1C5DC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1291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EC17C4FC-84A4-44AA-A1BA-7A982BC9AAA8}"/>
              </a:ext>
            </a:extLst>
          </p:cNvPr>
          <p:cNvPicPr/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04" t="87502"/>
          <a:stretch/>
        </p:blipFill>
        <p:spPr>
          <a:xfrm>
            <a:off x="8194449" y="5602069"/>
            <a:ext cx="3997551" cy="125548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219C9E1-DB9C-48C1-8D8C-059BD799A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631624"/>
            <a:ext cx="9144000" cy="2405063"/>
          </a:xfrm>
        </p:spPr>
        <p:txBody>
          <a:bodyPr anchor="b"/>
          <a:lstStyle>
            <a:lvl1pPr algn="ctr">
              <a:defRPr sz="50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7815CBF-FDCB-4F41-AC11-9CEFE168A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01873"/>
            <a:ext cx="9144000" cy="527278"/>
          </a:xfrm>
        </p:spPr>
        <p:txBody>
          <a:bodyPr>
            <a:normAutofit/>
          </a:bodyPr>
          <a:lstStyle>
            <a:lvl1pPr marL="0" indent="0" algn="ctr">
              <a:buNone/>
              <a:defRPr sz="2200" b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modificar el estilo de subtítulo del patrón</a:t>
            </a:r>
            <a:endParaRPr lang="es-MX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49B8561-C113-4DF7-9F88-068774BFC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64F4-D973-4F9C-B12E-F4E0CE921371}" type="datetimeFigureOut">
              <a:rPr lang="es-MX" smtClean="0"/>
              <a:t>23/10/24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B8F9DFC-91F3-4A4A-83D7-2D0234B6B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54210C-186B-413F-80D7-FB56ED9F1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76D2-D5DD-4497-9C19-889826EFF014}" type="slidenum">
              <a:rPr lang="es-MX" smtClean="0"/>
              <a:t>‹Nº›</a:t>
            </a:fld>
            <a:endParaRPr lang="es-MX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DDCDFDE1-EC0A-4A15-A2E7-D28F9040BF5C}"/>
              </a:ext>
            </a:extLst>
          </p:cNvPr>
          <p:cNvPicPr/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04" t="87502"/>
          <a:stretch/>
        </p:blipFill>
        <p:spPr>
          <a:xfrm rot="10800000">
            <a:off x="0" y="0"/>
            <a:ext cx="3997551" cy="1255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2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45A581-7687-4179-A28E-20083C84B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104DB1C-7EAA-4F15-82E1-8C77653820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MX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61BC583-A432-4FBC-BD95-4FD13AEB8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64F4-D973-4F9C-B12E-F4E0CE921371}" type="datetimeFigureOut">
              <a:rPr lang="es-MX" smtClean="0"/>
              <a:t>23/10/24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AC6933F-0BD9-40F1-904B-D8FB6EDE1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91231D9-78CF-4C10-9456-1F836D8A6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76D2-D5DD-4497-9C19-889826EFF0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70985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A0E3146-FE40-4844-B808-B9F782A3A6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EF66ACF-8599-4982-BCC9-6EAEADC63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MX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CF07FB9-ED22-4282-97AE-26AE01D38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64F4-D973-4F9C-B12E-F4E0CE921371}" type="datetimeFigureOut">
              <a:rPr lang="es-MX" smtClean="0"/>
              <a:t>23/10/24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25D63B-82E7-4B33-9EF5-812669E3E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FB256CD-27C8-445C-8BCE-4762A073E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76D2-D5DD-4497-9C19-889826EFF0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73853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6E7269C8-BE80-436D-9B91-E93EF7868CBC}"/>
              </a:ext>
            </a:extLst>
          </p:cNvPr>
          <p:cNvPicPr/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04" t="87502"/>
          <a:stretch/>
        </p:blipFill>
        <p:spPr>
          <a:xfrm>
            <a:off x="8911770" y="5827354"/>
            <a:ext cx="3280229" cy="1030200"/>
          </a:xfrm>
          <a:prstGeom prst="rect">
            <a:avLst/>
          </a:prstGeom>
        </p:spPr>
      </p:pic>
      <p:pic>
        <p:nvPicPr>
          <p:cNvPr id="8" name="Imagen 7" descr="Imagen que contiene alimentos&#10;&#10;Descripción generada automáticamente">
            <a:extLst>
              <a:ext uri="{FF2B5EF4-FFF2-40B4-BE49-F238E27FC236}">
                <a16:creationId xmlns:a16="http://schemas.microsoft.com/office/drawing/2014/main" id="{2BD0AC9F-8DE2-4CE6-8397-6F5846B2B08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628" y="-344714"/>
            <a:ext cx="2202329" cy="17018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0D2608F-1C8A-4C49-BB5F-F0F66E9CF1B8}"/>
              </a:ext>
            </a:extLst>
          </p:cNvPr>
          <p:cNvPicPr/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04" t="87502"/>
          <a:stretch/>
        </p:blipFill>
        <p:spPr>
          <a:xfrm rot="10800000">
            <a:off x="0" y="-5524"/>
            <a:ext cx="1828800" cy="57435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7CEF12A-C518-4A46-BE53-DCE0760BD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075"/>
            <a:ext cx="10515600" cy="575517"/>
          </a:xfrm>
        </p:spPr>
        <p:txBody>
          <a:bodyPr>
            <a:normAutofit/>
          </a:bodyPr>
          <a:lstStyle>
            <a:lvl1pPr>
              <a:defRPr sz="3200" b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813DE9-AEDD-4891-B92E-9CD6EED00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7668"/>
            <a:ext cx="10515600" cy="490929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MX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F3C6404-0F8F-4BD8-925A-74CAFC989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64F4-D973-4F9C-B12E-F4E0CE921371}" type="datetimeFigureOut">
              <a:rPr lang="es-MX" smtClean="0"/>
              <a:t>23/10/24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3F65FEA-27CE-453F-8FEF-2F1EA73D0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4A9915-7D66-44F3-8D3B-C895AF52F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76D2-D5DD-4497-9C19-889826EFF0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0924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2A2376-654A-4D9D-AAE0-0E9EFA3B0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C0E45F9-D70D-4EC6-80C3-7A7984DA6D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5298A9-5250-4D95-8CB1-FC604D2E7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64F4-D973-4F9C-B12E-F4E0CE921371}" type="datetimeFigureOut">
              <a:rPr lang="es-MX" smtClean="0"/>
              <a:t>23/10/24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30573D-6ECA-4AE5-9EE3-7E1C4AD87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70AEAE3-3214-467A-BA0A-17A12E008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76D2-D5DD-4497-9C19-889826EFF0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5966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9B448B-10AA-444D-B199-462F02C0B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D60D38-1866-440C-BB3F-E1799F8BF3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MX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DB7821F-8A99-47F7-BC4C-1E849FEE08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83F3472-B764-4349-8B19-EE846E641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64F4-D973-4F9C-B12E-F4E0CE921371}" type="datetimeFigureOut">
              <a:rPr lang="es-MX" smtClean="0"/>
              <a:t>23/10/24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0136B04-3097-4F8F-8F90-5AFA35FDA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419CF71-5D38-4713-AF1D-D4C945AD6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76D2-D5DD-4497-9C19-889826EFF0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09994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04E5A6-7619-42B0-B8B0-DED01AFC1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1DE9D50-64B5-4869-9DAF-165D51C8B1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002F86E-4754-4651-A4E7-F4D5CDB4A6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A7D7344-34EB-4FD6-B8A8-018A492F7E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23B6979-C591-4ED7-8435-051AF3B76C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9648122-3D48-4103-8824-C0E853E6C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64F4-D973-4F9C-B12E-F4E0CE921371}" type="datetimeFigureOut">
              <a:rPr lang="es-MX" smtClean="0"/>
              <a:t>23/10/24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BFFF6DD-1749-41B4-A713-6AF912DD9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4BA8FBF-CD8C-4101-AD2A-DEB845BB7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76D2-D5DD-4497-9C19-889826EFF0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52131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6F9BBD-AEB3-452C-A121-0A1347349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439FA8A-C40D-4B96-B60C-0A388CEC5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64F4-D973-4F9C-B12E-F4E0CE921371}" type="datetimeFigureOut">
              <a:rPr lang="es-MX" smtClean="0"/>
              <a:t>23/10/24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073E735-FFE0-48B8-AD19-9F15297ED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4A93CEF-1DB8-4969-8E1B-FC540EB6A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76D2-D5DD-4497-9C19-889826EFF0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4547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071AE2E-0356-481A-BFB0-773BE9FC9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64F4-D973-4F9C-B12E-F4E0CE921371}" type="datetimeFigureOut">
              <a:rPr lang="es-MX" smtClean="0"/>
              <a:t>23/10/24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E80DA37-AEF7-49AD-A009-1F62E1D52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D9697A3-1A90-49EB-B6E9-97E747873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76D2-D5DD-4497-9C19-889826EFF0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70389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6F1A50-4D9A-4585-A965-BFD9ED4C4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06266B-566C-4CB9-9BCC-AAE79433F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643575A-2B6A-4915-AA27-EAFC9762EC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7F96ABB-12D3-41FD-8DB2-CD17F985E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64F4-D973-4F9C-B12E-F4E0CE921371}" type="datetimeFigureOut">
              <a:rPr lang="es-MX" smtClean="0"/>
              <a:t>23/10/24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0640BD0-0459-4F88-8910-016BB3001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12103DC-FB9C-4AB5-991B-E6571DB92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76D2-D5DD-4497-9C19-889826EFF0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67686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471331-9CB1-4562-9242-2024CCE30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152615F-F285-4F47-9E74-A91223A1E6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36C5ECC-9623-4E7C-8249-F20E8BC969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4CCB4E2-7223-4A6F-87F4-69FC3BA6D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64F4-D973-4F9C-B12E-F4E0CE921371}" type="datetimeFigureOut">
              <a:rPr lang="es-MX" smtClean="0"/>
              <a:t>23/10/24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D80074C-B5CD-4841-98D7-ED01B507C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DC5F0F8-BCF8-488F-90B5-E6CD637DD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76D2-D5DD-4497-9C19-889826EFF0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78621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2A7D237-6C00-461C-92AC-EBC40D0EA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C1CDBCE-2309-4E77-B2DE-70DB5C5F40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1DFB698-D2E6-4FE4-ABA1-9B7A7402E3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0764F4-D973-4F9C-B12E-F4E0CE921371}" type="datetimeFigureOut">
              <a:rPr lang="es-MX" smtClean="0"/>
              <a:t>23/10/24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8CAEF43-348C-4FFA-8340-B841FE18A0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62A55A-68E5-4D0B-ADFB-78B698A2F1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576D2-D5DD-4497-9C19-889826EFF0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56834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53B18D00-E16B-4D61-B06F-8B0ADF4A56BF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7978576" y="989936"/>
            <a:ext cx="5154236" cy="268741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s-MX" sz="22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NIDUM TECH, S.A. de C.V.</a:t>
            </a:r>
          </a:p>
        </p:txBody>
      </p:sp>
      <p:pic>
        <p:nvPicPr>
          <p:cNvPr id="5" name="Imagen 4" descr="Imagen que contiene alimentos&#10;&#10;Descripción generada automáticamente">
            <a:extLst>
              <a:ext uri="{FF2B5EF4-FFF2-40B4-BE49-F238E27FC236}">
                <a16:creationId xmlns:a16="http://schemas.microsoft.com/office/drawing/2014/main" id="{96ED64F4-AA6D-49AA-B2B4-EE5D92B125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614" b="33762"/>
          <a:stretch/>
        </p:blipFill>
        <p:spPr>
          <a:xfrm>
            <a:off x="9200245" y="216123"/>
            <a:ext cx="2710898" cy="704369"/>
          </a:xfrm>
          <a:prstGeom prst="rect">
            <a:avLst/>
          </a:prstGeom>
        </p:spPr>
      </p:pic>
      <p:pic>
        <p:nvPicPr>
          <p:cNvPr id="2" name="Imagen 1" descr="Imagen que contiene Texto&#10;&#10;Descripción generada automáticamente">
            <a:extLst>
              <a:ext uri="{FF2B5EF4-FFF2-40B4-BE49-F238E27FC236}">
                <a16:creationId xmlns:a16="http://schemas.microsoft.com/office/drawing/2014/main" id="{C6C41887-0518-B0C8-C9C5-136ABB84D2B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2" t="3564" r="65962" b="90618"/>
          <a:stretch/>
        </p:blipFill>
        <p:spPr bwMode="auto">
          <a:xfrm>
            <a:off x="734956" y="5380424"/>
            <a:ext cx="4105401" cy="11071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Subtítulo 2">
            <a:extLst>
              <a:ext uri="{FF2B5EF4-FFF2-40B4-BE49-F238E27FC236}">
                <a16:creationId xmlns:a16="http://schemas.microsoft.com/office/drawing/2014/main" id="{20B501B5-B044-5696-407F-3F19327B85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4460" y="2735007"/>
            <a:ext cx="9578340" cy="1936384"/>
          </a:xfrm>
        </p:spPr>
        <p:txBody>
          <a:bodyPr>
            <a:normAutofit fontScale="92500" lnSpcReduction="10000"/>
          </a:bodyPr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s-ES" sz="2000" b="1" dirty="0">
              <a:solidFill>
                <a:srgbClr val="2C55A2"/>
              </a:solidFill>
              <a:latin typeface="Montserrat" panose="00000500000000000000" pitchFamily="2" charset="0"/>
              <a:ea typeface="Cambria Math" panose="02040503050406030204" pitchFamily="18" charset="0"/>
              <a:cs typeface="+mj-cs"/>
            </a:endParaRPr>
          </a:p>
          <a:p>
            <a:pPr algn="just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s-MX" sz="2400" dirty="0">
                <a:solidFill>
                  <a:srgbClr val="2EA1E8"/>
                </a:solidFill>
                <a:effectLst/>
                <a:latin typeface="Montserra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AUDITORIA: </a:t>
            </a:r>
            <a:r>
              <a:rPr lang="es-ES" sz="2400" dirty="0">
                <a:solidFill>
                  <a:schemeClr val="tx1"/>
                </a:solidFill>
                <a:effectLst/>
                <a:latin typeface="Montserrat" pitchFamily="2" charset="77"/>
                <a:ea typeface="Times New Roman" panose="02020603050405020304" pitchFamily="18" charset="0"/>
                <a:cs typeface="Calibri" panose="020F0502020204030204" pitchFamily="34" charset="0"/>
              </a:rPr>
              <a:t>Servicios profesionales para el desarrollo e implementación de un sistema para el control y seguimiento de auditoría a impuestos estatales conforme al programa operativo de fiscalización</a:t>
            </a:r>
            <a:endParaRPr lang="es-MX" sz="2400" dirty="0">
              <a:solidFill>
                <a:schemeClr val="tx1"/>
              </a:solidFill>
              <a:latin typeface="Montserrat" pitchFamily="2" charset="77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algn="just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s-MX" sz="2400" b="1" dirty="0">
              <a:solidFill>
                <a:schemeClr val="tx1"/>
              </a:solidFill>
              <a:latin typeface="Montserrat" pitchFamily="2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s-MX" sz="2400" dirty="0">
                <a:solidFill>
                  <a:schemeClr val="tx1"/>
                </a:solidFill>
                <a:latin typeface="Montserrat" pitchFamily="2" charset="0"/>
                <a:ea typeface="Cambria Math" panose="02040503050406030204" pitchFamily="18" charset="0"/>
                <a:cs typeface="Times New Roman" panose="02020603050405020304" pitchFamily="18" charset="0"/>
              </a:rPr>
              <a:t>Sprint 2</a:t>
            </a:r>
            <a:endParaRPr lang="es-ES" sz="2400" b="1" dirty="0">
              <a:solidFill>
                <a:schemeClr val="tx1"/>
              </a:solidFill>
              <a:latin typeface="Montserrat" panose="00000500000000000000" pitchFamily="2" charset="0"/>
              <a:ea typeface="Cambria Math" panose="02040503050406030204" pitchFamily="18" charset="0"/>
              <a:cs typeface="+mj-cs"/>
            </a:endParaRP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5C21CEA2-47CE-E4F4-EB5D-3C1695EB0FF5}"/>
              </a:ext>
            </a:extLst>
          </p:cNvPr>
          <p:cNvSpPr txBox="1">
            <a:spLocks/>
          </p:cNvSpPr>
          <p:nvPr/>
        </p:nvSpPr>
        <p:spPr>
          <a:xfrm>
            <a:off x="4335832" y="5046135"/>
            <a:ext cx="3695596" cy="36124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2000" dirty="0">
                <a:solidFill>
                  <a:srgbClr val="2EA1E8"/>
                </a:solidFill>
                <a:latin typeface="Montserrat" panose="00000500000000000000" pitchFamily="2" charset="0"/>
                <a:ea typeface="Cambria Math" panose="02040503050406030204" pitchFamily="18" charset="0"/>
                <a:cs typeface="+mj-cs"/>
              </a:rPr>
              <a:t>CDMX, 25 / OCT / 2024</a:t>
            </a:r>
            <a:endParaRPr lang="es-MX" sz="2000" dirty="0">
              <a:solidFill>
                <a:srgbClr val="2EA1E8"/>
              </a:solidFill>
              <a:latin typeface="Montserrat" panose="00000500000000000000" pitchFamily="2" charset="0"/>
              <a:ea typeface="Cambria Math" panose="02040503050406030204" pitchFamily="18" charset="0"/>
              <a:cs typeface="+mj-cs"/>
            </a:endParaRP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6879E596-C2FB-A141-1E6B-28F58EF11B07}"/>
              </a:ext>
            </a:extLst>
          </p:cNvPr>
          <p:cNvSpPr txBox="1">
            <a:spLocks/>
          </p:cNvSpPr>
          <p:nvPr/>
        </p:nvSpPr>
        <p:spPr>
          <a:xfrm>
            <a:off x="734956" y="1494370"/>
            <a:ext cx="10866494" cy="1240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2400" dirty="0">
              <a:solidFill>
                <a:srgbClr val="2C55A2"/>
              </a:solidFill>
              <a:latin typeface="Montserrat" panose="00000500000000000000" pitchFamily="2" charset="0"/>
              <a:ea typeface="Cambria Math" panose="02040503050406030204" pitchFamily="18" charset="0"/>
              <a:cs typeface="+mj-cs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3600" dirty="0">
                <a:solidFill>
                  <a:srgbClr val="2EA1E8"/>
                </a:solidFill>
                <a:latin typeface="Montserrat" panose="00000500000000000000" pitchFamily="2" charset="0"/>
                <a:ea typeface="Cambria Math" panose="02040503050406030204" pitchFamily="18" charset="0"/>
                <a:cs typeface="+mj-cs"/>
              </a:rPr>
              <a:t>Informe de análisis de control de riesgos</a:t>
            </a:r>
            <a:endParaRPr lang="es-MX" sz="3600" dirty="0">
              <a:solidFill>
                <a:srgbClr val="2EA1E8"/>
              </a:solidFill>
              <a:latin typeface="Montserrat" panose="00000500000000000000" pitchFamily="2" charset="0"/>
              <a:ea typeface="Cambria Math" panose="02040503050406030204" pitchFamily="18" charset="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09766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">
            <a:extLst>
              <a:ext uri="{FF2B5EF4-FFF2-40B4-BE49-F238E27FC236}">
                <a16:creationId xmlns:a16="http://schemas.microsoft.com/office/drawing/2014/main" id="{CC2AB8AE-DE4B-B445-2C4B-37817573BFE2}"/>
              </a:ext>
            </a:extLst>
          </p:cNvPr>
          <p:cNvSpPr txBox="1">
            <a:spLocks/>
          </p:cNvSpPr>
          <p:nvPr/>
        </p:nvSpPr>
        <p:spPr>
          <a:xfrm>
            <a:off x="940074" y="2089926"/>
            <a:ext cx="7677151" cy="3728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 defTabSz="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500" b="1" dirty="0" err="1">
                <a:ln/>
                <a:latin typeface="Arial" panose="020B0604020202020204" pitchFamily="34" charset="0"/>
                <a:cs typeface="Arial" panose="020B0604020202020204" pitchFamily="34" charset="0"/>
              </a:rPr>
              <a:t>Estatus</a:t>
            </a:r>
            <a:r>
              <a:rPr lang="en-US" sz="2500" b="1" dirty="0">
                <a:ln/>
                <a:latin typeface="Arial" panose="020B0604020202020204" pitchFamily="34" charset="0"/>
                <a:cs typeface="Arial" panose="020B0604020202020204" pitchFamily="34" charset="0"/>
              </a:rPr>
              <a:t> General del Proyecto</a:t>
            </a:r>
          </a:p>
          <a:p>
            <a:pPr marL="457200" indent="-457200" algn="l" defTabSz="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500" b="1" dirty="0" err="1">
                <a:ln/>
                <a:latin typeface="Arial" panose="020B0604020202020204" pitchFamily="34" charset="0"/>
                <a:cs typeface="Arial" panose="020B0604020202020204" pitchFamily="34" charset="0"/>
              </a:rPr>
              <a:t>Estatus</a:t>
            </a:r>
            <a:r>
              <a:rPr lang="en-US" sz="2500" b="1" dirty="0">
                <a:ln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>
                <a:ln/>
                <a:latin typeface="Arial" panose="020B0604020202020204" pitchFamily="34" charset="0"/>
                <a:cs typeface="Arial" panose="020B0604020202020204" pitchFamily="34" charset="0"/>
              </a:rPr>
              <a:t>por</a:t>
            </a:r>
            <a:r>
              <a:rPr lang="en-US" sz="2500" b="1" dirty="0">
                <a:ln/>
                <a:latin typeface="Arial" panose="020B0604020202020204" pitchFamily="34" charset="0"/>
                <a:cs typeface="Arial" panose="020B0604020202020204" pitchFamily="34" charset="0"/>
              </a:rPr>
              <a:t> Sprint</a:t>
            </a:r>
          </a:p>
          <a:p>
            <a:pPr marL="457200" indent="-457200" algn="l" defTabSz="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500" b="1" dirty="0" err="1">
                <a:ln/>
                <a:latin typeface="Arial" panose="020B0604020202020204" pitchFamily="34" charset="0"/>
                <a:cs typeface="Arial" panose="020B0604020202020204" pitchFamily="34" charset="0"/>
              </a:rPr>
              <a:t>Riesgos</a:t>
            </a:r>
            <a:endParaRPr lang="en-US" sz="2500" b="1" dirty="0">
              <a:ln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 defTabSz="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500" b="1" dirty="0" err="1">
                <a:ln/>
                <a:latin typeface="Arial" panose="020B0604020202020204" pitchFamily="34" charset="0"/>
                <a:cs typeface="Arial" panose="020B0604020202020204" pitchFamily="34" charset="0"/>
              </a:rPr>
              <a:t>Asuntos</a:t>
            </a:r>
            <a:r>
              <a:rPr lang="en-US" sz="2500" b="1" dirty="0">
                <a:ln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>
                <a:ln/>
                <a:latin typeface="Arial" panose="020B0604020202020204" pitchFamily="34" charset="0"/>
                <a:cs typeface="Arial" panose="020B0604020202020204" pitchFamily="34" charset="0"/>
              </a:rPr>
              <a:t>Generales</a:t>
            </a:r>
            <a:endParaRPr lang="en-US" sz="2500" b="1" dirty="0">
              <a:ln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 defTabSz="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500" b="1" dirty="0" err="1">
                <a:ln/>
                <a:latin typeface="Arial" panose="020B0604020202020204" pitchFamily="34" charset="0"/>
                <a:cs typeface="Arial" panose="020B0604020202020204" pitchFamily="34" charset="0"/>
              </a:rPr>
              <a:t>Factores</a:t>
            </a:r>
            <a:r>
              <a:rPr lang="en-US" sz="2500" b="1" dirty="0">
                <a:ln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>
                <a:ln/>
                <a:latin typeface="Arial" panose="020B0604020202020204" pitchFamily="34" charset="0"/>
                <a:cs typeface="Arial" panose="020B0604020202020204" pitchFamily="34" charset="0"/>
              </a:rPr>
              <a:t>críticos</a:t>
            </a:r>
            <a:r>
              <a:rPr lang="en-US" sz="2500" b="1" dirty="0">
                <a:ln/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500" b="1" dirty="0" err="1">
                <a:ln/>
                <a:latin typeface="Arial" panose="020B0604020202020204" pitchFamily="34" charset="0"/>
                <a:cs typeface="Arial" panose="020B0604020202020204" pitchFamily="34" charset="0"/>
              </a:rPr>
              <a:t>éxito</a:t>
            </a:r>
            <a:endParaRPr lang="en-US" sz="2500" b="1" dirty="0">
              <a:ln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 defTabSz="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500" b="1" dirty="0" err="1">
                <a:ln/>
                <a:latin typeface="Arial" panose="020B0604020202020204" pitchFamily="34" charset="0"/>
                <a:cs typeface="Arial" panose="020B0604020202020204" pitchFamily="34" charset="0"/>
              </a:rPr>
              <a:t>Siguientes</a:t>
            </a:r>
            <a:r>
              <a:rPr lang="en-US" sz="2500" b="1" dirty="0">
                <a:ln/>
                <a:latin typeface="Arial" panose="020B0604020202020204" pitchFamily="34" charset="0"/>
                <a:cs typeface="Arial" panose="020B0604020202020204" pitchFamily="34" charset="0"/>
              </a:rPr>
              <a:t> pasos</a:t>
            </a:r>
          </a:p>
          <a:p>
            <a:pPr marL="457200" indent="-457200" algn="l" defTabSz="4572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500" b="1" dirty="0">
              <a:ln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defTabSz="457200">
              <a:spcAft>
                <a:spcPts val="600"/>
              </a:spcAft>
            </a:pPr>
            <a:endParaRPr lang="en-US" sz="2500" b="1" dirty="0">
              <a:ln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86ECFFAE-A286-D32A-CF4F-557444EA91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442" y="1221524"/>
            <a:ext cx="5245812" cy="3934358"/>
          </a:xfrm>
          <a:prstGeom prst="rect">
            <a:avLst/>
          </a:prstGeom>
        </p:spPr>
      </p:pic>
      <p:pic>
        <p:nvPicPr>
          <p:cNvPr id="3" name="Imagen 2" descr="Imagen que contiene Texto&#10;&#10;Descripción generada automáticamente">
            <a:extLst>
              <a:ext uri="{FF2B5EF4-FFF2-40B4-BE49-F238E27FC236}">
                <a16:creationId xmlns:a16="http://schemas.microsoft.com/office/drawing/2014/main" id="{E0453779-EABD-DC9A-74E0-1FE5BFD618B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2" t="3564" r="65962" b="90618"/>
          <a:stretch/>
        </p:blipFill>
        <p:spPr bwMode="auto">
          <a:xfrm>
            <a:off x="734956" y="5380424"/>
            <a:ext cx="4105401" cy="11071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5FE873F6-3923-F791-A5D7-507A9A3B3291}"/>
              </a:ext>
            </a:extLst>
          </p:cNvPr>
          <p:cNvSpPr txBox="1">
            <a:spLocks/>
          </p:cNvSpPr>
          <p:nvPr/>
        </p:nvSpPr>
        <p:spPr>
          <a:xfrm>
            <a:off x="615595" y="601205"/>
            <a:ext cx="4339964" cy="1240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2400" dirty="0">
              <a:solidFill>
                <a:srgbClr val="2C55A2"/>
              </a:solidFill>
              <a:latin typeface="Montserrat" panose="00000500000000000000" pitchFamily="2" charset="0"/>
              <a:ea typeface="Cambria Math" panose="02040503050406030204" pitchFamily="18" charset="0"/>
              <a:cs typeface="+mj-cs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3600" dirty="0">
                <a:solidFill>
                  <a:srgbClr val="2EA1E8"/>
                </a:solidFill>
                <a:latin typeface="Montserrat" panose="00000500000000000000" pitchFamily="2" charset="0"/>
                <a:ea typeface="Cambria Math" panose="02040503050406030204" pitchFamily="18" charset="0"/>
                <a:cs typeface="+mj-cs"/>
              </a:rPr>
              <a:t>Orden del Día:</a:t>
            </a:r>
            <a:endParaRPr lang="es-MX" sz="3600" dirty="0">
              <a:solidFill>
                <a:srgbClr val="2EA1E8"/>
              </a:solidFill>
              <a:latin typeface="Montserrat" panose="00000500000000000000" pitchFamily="2" charset="0"/>
              <a:ea typeface="Cambria Math" panose="02040503050406030204" pitchFamily="18" charset="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75543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 descr="Imagen que contiene Texto&#10;&#10;Descripción generada automáticamente">
            <a:extLst>
              <a:ext uri="{FF2B5EF4-FFF2-40B4-BE49-F238E27FC236}">
                <a16:creationId xmlns:a16="http://schemas.microsoft.com/office/drawing/2014/main" id="{F550F660-43F7-EF77-9890-A1081AA758C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2" t="3564" r="65962" b="90618"/>
          <a:stretch/>
        </p:blipFill>
        <p:spPr bwMode="auto">
          <a:xfrm>
            <a:off x="734956" y="5380424"/>
            <a:ext cx="4105401" cy="11071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CCD092E5-D2EA-A3E8-3A68-545AF0751AB9}"/>
              </a:ext>
            </a:extLst>
          </p:cNvPr>
          <p:cNvSpPr txBox="1">
            <a:spLocks/>
          </p:cNvSpPr>
          <p:nvPr/>
        </p:nvSpPr>
        <p:spPr>
          <a:xfrm>
            <a:off x="238413" y="447841"/>
            <a:ext cx="8053684" cy="635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3600" dirty="0">
                <a:solidFill>
                  <a:srgbClr val="2EA1E8"/>
                </a:solidFill>
                <a:latin typeface="Montserrat" panose="00000500000000000000" pitchFamily="2" charset="0"/>
                <a:ea typeface="Cambria Math" panose="02040503050406030204" pitchFamily="18" charset="0"/>
                <a:cs typeface="+mj-cs"/>
              </a:rPr>
              <a:t>Estatus General del Proyecto:</a:t>
            </a:r>
            <a:endParaRPr lang="es-MX" sz="3600" dirty="0">
              <a:solidFill>
                <a:srgbClr val="2EA1E8"/>
              </a:solidFill>
              <a:latin typeface="Montserrat" panose="00000500000000000000" pitchFamily="2" charset="0"/>
              <a:ea typeface="Cambria Math" panose="02040503050406030204" pitchFamily="18" charset="0"/>
              <a:cs typeface="+mj-cs"/>
            </a:endParaRPr>
          </a:p>
        </p:txBody>
      </p:sp>
      <p:graphicFrame>
        <p:nvGraphicFramePr>
          <p:cNvPr id="8" name="Tabla 7357">
            <a:extLst>
              <a:ext uri="{FF2B5EF4-FFF2-40B4-BE49-F238E27FC236}">
                <a16:creationId xmlns:a16="http://schemas.microsoft.com/office/drawing/2014/main" id="{8567D95E-D552-67B8-2460-37F9358F8F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6982705"/>
              </p:ext>
            </p:extLst>
          </p:nvPr>
        </p:nvGraphicFramePr>
        <p:xfrm>
          <a:off x="238413" y="1659257"/>
          <a:ext cx="11715173" cy="144502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043775">
                  <a:extLst>
                    <a:ext uri="{9D8B030D-6E8A-4147-A177-3AD203B41FA5}">
                      <a16:colId xmlns:a16="http://schemas.microsoft.com/office/drawing/2014/main" val="372127301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26251465"/>
                    </a:ext>
                  </a:extLst>
                </a:gridCol>
                <a:gridCol w="587022">
                  <a:extLst>
                    <a:ext uri="{9D8B030D-6E8A-4147-A177-3AD203B41FA5}">
                      <a16:colId xmlns:a16="http://schemas.microsoft.com/office/drawing/2014/main" val="1187158961"/>
                    </a:ext>
                  </a:extLst>
                </a:gridCol>
                <a:gridCol w="587023">
                  <a:extLst>
                    <a:ext uri="{9D8B030D-6E8A-4147-A177-3AD203B41FA5}">
                      <a16:colId xmlns:a16="http://schemas.microsoft.com/office/drawing/2014/main" val="2317660656"/>
                    </a:ext>
                  </a:extLst>
                </a:gridCol>
                <a:gridCol w="587022">
                  <a:extLst>
                    <a:ext uri="{9D8B030D-6E8A-4147-A177-3AD203B41FA5}">
                      <a16:colId xmlns:a16="http://schemas.microsoft.com/office/drawing/2014/main" val="179998228"/>
                    </a:ext>
                  </a:extLst>
                </a:gridCol>
                <a:gridCol w="620889">
                  <a:extLst>
                    <a:ext uri="{9D8B030D-6E8A-4147-A177-3AD203B41FA5}">
                      <a16:colId xmlns:a16="http://schemas.microsoft.com/office/drawing/2014/main" val="4024329485"/>
                    </a:ext>
                  </a:extLst>
                </a:gridCol>
                <a:gridCol w="632178">
                  <a:extLst>
                    <a:ext uri="{9D8B030D-6E8A-4147-A177-3AD203B41FA5}">
                      <a16:colId xmlns:a16="http://schemas.microsoft.com/office/drawing/2014/main" val="3317774602"/>
                    </a:ext>
                  </a:extLst>
                </a:gridCol>
                <a:gridCol w="666044">
                  <a:extLst>
                    <a:ext uri="{9D8B030D-6E8A-4147-A177-3AD203B41FA5}">
                      <a16:colId xmlns:a16="http://schemas.microsoft.com/office/drawing/2014/main" val="413549570"/>
                    </a:ext>
                  </a:extLst>
                </a:gridCol>
                <a:gridCol w="632178">
                  <a:extLst>
                    <a:ext uri="{9D8B030D-6E8A-4147-A177-3AD203B41FA5}">
                      <a16:colId xmlns:a16="http://schemas.microsoft.com/office/drawing/2014/main" val="3592885660"/>
                    </a:ext>
                  </a:extLst>
                </a:gridCol>
                <a:gridCol w="587022">
                  <a:extLst>
                    <a:ext uri="{9D8B030D-6E8A-4147-A177-3AD203B41FA5}">
                      <a16:colId xmlns:a16="http://schemas.microsoft.com/office/drawing/2014/main" val="926785937"/>
                    </a:ext>
                  </a:extLst>
                </a:gridCol>
                <a:gridCol w="632178">
                  <a:extLst>
                    <a:ext uri="{9D8B030D-6E8A-4147-A177-3AD203B41FA5}">
                      <a16:colId xmlns:a16="http://schemas.microsoft.com/office/drawing/2014/main" val="223978646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074884742"/>
                    </a:ext>
                  </a:extLst>
                </a:gridCol>
                <a:gridCol w="632178">
                  <a:extLst>
                    <a:ext uri="{9D8B030D-6E8A-4147-A177-3AD203B41FA5}">
                      <a16:colId xmlns:a16="http://schemas.microsoft.com/office/drawing/2014/main" val="1882993125"/>
                    </a:ext>
                  </a:extLst>
                </a:gridCol>
                <a:gridCol w="598311">
                  <a:extLst>
                    <a:ext uri="{9D8B030D-6E8A-4147-A177-3AD203B41FA5}">
                      <a16:colId xmlns:a16="http://schemas.microsoft.com/office/drawing/2014/main" val="145451057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43045202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887492525"/>
                    </a:ext>
                  </a:extLst>
                </a:gridCol>
                <a:gridCol w="627756">
                  <a:extLst>
                    <a:ext uri="{9D8B030D-6E8A-4147-A177-3AD203B41FA5}">
                      <a16:colId xmlns:a16="http://schemas.microsoft.com/office/drawing/2014/main" val="3817957002"/>
                    </a:ext>
                  </a:extLst>
                </a:gridCol>
                <a:gridCol w="639997">
                  <a:extLst>
                    <a:ext uri="{9D8B030D-6E8A-4147-A177-3AD203B41FA5}">
                      <a16:colId xmlns:a16="http://schemas.microsoft.com/office/drawing/2014/main" val="1753355994"/>
                    </a:ext>
                  </a:extLst>
                </a:gridCol>
              </a:tblGrid>
              <a:tr h="312962">
                <a:tc>
                  <a:txBody>
                    <a:bodyPr/>
                    <a:lstStyle/>
                    <a:p>
                      <a:pPr algn="ctr"/>
                      <a:r>
                        <a:rPr lang="es-MX" sz="1000" dirty="0">
                          <a:latin typeface="Montserrat" pitchFamily="2" charset="77"/>
                        </a:rPr>
                        <a:t>Proyecto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dirty="0">
                          <a:latin typeface="Montserrat" pitchFamily="2" charset="77"/>
                        </a:rPr>
                        <a:t>%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dirty="0">
                          <a:latin typeface="Montserrat" pitchFamily="2" charset="77"/>
                        </a:rPr>
                        <a:t>Sprint 1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000" b="1" kern="1200" dirty="0">
                          <a:solidFill>
                            <a:schemeClr val="lt1"/>
                          </a:solidFill>
                          <a:latin typeface="Montserrat" pitchFamily="2" charset="77"/>
                          <a:ea typeface="+mn-ea"/>
                          <a:cs typeface="+mn-cs"/>
                        </a:rPr>
                        <a:t>Sprint 2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000" b="1" kern="1200" dirty="0">
                          <a:solidFill>
                            <a:schemeClr val="lt1"/>
                          </a:solidFill>
                          <a:latin typeface="Montserrat" pitchFamily="2" charset="77"/>
                          <a:ea typeface="+mn-ea"/>
                          <a:cs typeface="+mn-cs"/>
                        </a:rPr>
                        <a:t>Sprint 3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000" b="1" kern="1200" dirty="0">
                          <a:solidFill>
                            <a:schemeClr val="lt1"/>
                          </a:solidFill>
                          <a:latin typeface="Montserrat" pitchFamily="2" charset="77"/>
                          <a:ea typeface="+mn-ea"/>
                          <a:cs typeface="+mn-cs"/>
                        </a:rPr>
                        <a:t>Sprint 4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000" b="1" kern="1200" dirty="0">
                          <a:solidFill>
                            <a:schemeClr val="lt1"/>
                          </a:solidFill>
                          <a:latin typeface="Montserrat" pitchFamily="2" charset="77"/>
                          <a:ea typeface="+mn-ea"/>
                          <a:cs typeface="+mn-cs"/>
                        </a:rPr>
                        <a:t>Sprint 5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000" b="1" kern="1200" dirty="0">
                          <a:solidFill>
                            <a:schemeClr val="lt1"/>
                          </a:solidFill>
                          <a:latin typeface="Montserrat" pitchFamily="2" charset="77"/>
                          <a:ea typeface="+mn-ea"/>
                          <a:cs typeface="+mn-cs"/>
                        </a:rPr>
                        <a:t>Sprint 6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000" b="1" kern="1200" dirty="0">
                          <a:solidFill>
                            <a:schemeClr val="lt1"/>
                          </a:solidFill>
                          <a:latin typeface="Montserrat" pitchFamily="2" charset="77"/>
                          <a:ea typeface="+mn-ea"/>
                          <a:cs typeface="+mn-cs"/>
                        </a:rPr>
                        <a:t>Sprint 7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000" b="1" kern="1200" dirty="0">
                          <a:solidFill>
                            <a:schemeClr val="lt1"/>
                          </a:solidFill>
                          <a:latin typeface="Montserrat" pitchFamily="2" charset="77"/>
                          <a:ea typeface="+mn-ea"/>
                          <a:cs typeface="+mn-cs"/>
                        </a:rPr>
                        <a:t>Sprint 8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000" b="1" kern="1200" dirty="0">
                          <a:solidFill>
                            <a:schemeClr val="lt1"/>
                          </a:solidFill>
                          <a:latin typeface="Montserrat" pitchFamily="2" charset="77"/>
                          <a:ea typeface="+mn-ea"/>
                          <a:cs typeface="+mn-cs"/>
                        </a:rPr>
                        <a:t>Sprint 9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000" b="1" kern="1200" dirty="0">
                          <a:solidFill>
                            <a:schemeClr val="lt1"/>
                          </a:solidFill>
                          <a:latin typeface="Montserrat" pitchFamily="2" charset="77"/>
                          <a:ea typeface="+mn-ea"/>
                          <a:cs typeface="+mn-cs"/>
                        </a:rPr>
                        <a:t>Sprint 10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000" b="1" kern="1200" dirty="0">
                          <a:solidFill>
                            <a:schemeClr val="lt1"/>
                          </a:solidFill>
                          <a:latin typeface="Montserrat" pitchFamily="2" charset="77"/>
                          <a:ea typeface="+mn-ea"/>
                          <a:cs typeface="+mn-cs"/>
                        </a:rPr>
                        <a:t>Sprint 11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000" b="1" kern="1200" dirty="0">
                          <a:solidFill>
                            <a:schemeClr val="lt1"/>
                          </a:solidFill>
                          <a:latin typeface="Montserrat" pitchFamily="2" charset="77"/>
                          <a:ea typeface="+mn-ea"/>
                          <a:cs typeface="+mn-cs"/>
                        </a:rPr>
                        <a:t>Sprint 12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Montserrat" pitchFamily="2" charset="77"/>
                          <a:ea typeface="+mn-ea"/>
                          <a:cs typeface="+mn-cs"/>
                        </a:rPr>
                        <a:t>Sprint 13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Montserrat" pitchFamily="2" charset="77"/>
                          <a:ea typeface="+mn-ea"/>
                          <a:cs typeface="+mn-cs"/>
                        </a:rPr>
                        <a:t>Sprint 14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Montserrat" pitchFamily="2" charset="77"/>
                          <a:ea typeface="+mn-ea"/>
                          <a:cs typeface="+mn-cs"/>
                        </a:rPr>
                        <a:t>Sprint 15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Montserrat" pitchFamily="2" charset="77"/>
                          <a:ea typeface="+mn-ea"/>
                          <a:cs typeface="+mn-cs"/>
                        </a:rPr>
                        <a:t>Sprint 16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2662863"/>
                  </a:ext>
                </a:extLst>
              </a:tr>
              <a:tr h="546138">
                <a:tc rowSpan="2">
                  <a:txBody>
                    <a:bodyPr/>
                    <a:lstStyle/>
                    <a:p>
                      <a:pPr algn="ctr"/>
                      <a:r>
                        <a:rPr lang="es-MX" sz="1000" b="1" dirty="0">
                          <a:solidFill>
                            <a:schemeClr val="tx1"/>
                          </a:solidFill>
                          <a:latin typeface="Montserrat" pitchFamily="2" charset="77"/>
                        </a:rPr>
                        <a:t>AUDITORIA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kern="1200" dirty="0">
                          <a:solidFill>
                            <a:schemeClr val="tx1"/>
                          </a:solidFill>
                          <a:latin typeface="Montserrat" pitchFamily="2" charset="77"/>
                        </a:rPr>
                        <a:t>Planeado</a:t>
                      </a:r>
                      <a:endParaRPr lang="es-MX" sz="1000" b="1" kern="1200" dirty="0">
                        <a:solidFill>
                          <a:schemeClr val="tx1"/>
                        </a:solidFill>
                        <a:latin typeface="Montserrat" pitchFamily="2" charset="77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sz="1000" dirty="0">
                        <a:solidFill>
                          <a:schemeClr val="tx1"/>
                        </a:solidFill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 dirty="0">
                        <a:solidFill>
                          <a:schemeClr val="tx1"/>
                        </a:solidFill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 dirty="0">
                        <a:solidFill>
                          <a:schemeClr val="tx1"/>
                        </a:solidFill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 dirty="0">
                        <a:solidFill>
                          <a:schemeClr val="tx1"/>
                        </a:solidFill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 dirty="0">
                        <a:solidFill>
                          <a:schemeClr val="tx1"/>
                        </a:solidFill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 dirty="0">
                        <a:solidFill>
                          <a:schemeClr val="tx1"/>
                        </a:solidFill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 dirty="0">
                        <a:solidFill>
                          <a:schemeClr val="tx1"/>
                        </a:solidFill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 dirty="0">
                        <a:solidFill>
                          <a:schemeClr val="tx1"/>
                        </a:solidFill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 dirty="0">
                        <a:solidFill>
                          <a:schemeClr val="tx1"/>
                        </a:solidFill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 dirty="0">
                        <a:solidFill>
                          <a:schemeClr val="tx1"/>
                        </a:solidFill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 dirty="0">
                        <a:solidFill>
                          <a:schemeClr val="tx1"/>
                        </a:solidFill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 dirty="0">
                        <a:solidFill>
                          <a:schemeClr val="tx1"/>
                        </a:solidFill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 dirty="0">
                        <a:solidFill>
                          <a:schemeClr val="tx1"/>
                        </a:solidFill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 dirty="0">
                        <a:solidFill>
                          <a:schemeClr val="tx1"/>
                        </a:solidFill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 dirty="0">
                        <a:solidFill>
                          <a:schemeClr val="tx1"/>
                        </a:solidFill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 dirty="0">
                        <a:solidFill>
                          <a:schemeClr val="tx1"/>
                        </a:solidFill>
                        <a:latin typeface="Montserrat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4328466"/>
                  </a:ext>
                </a:extLst>
              </a:tr>
              <a:tr h="502651">
                <a:tc vMerge="1">
                  <a:txBody>
                    <a:bodyPr/>
                    <a:lstStyle/>
                    <a:p>
                      <a:pPr algn="ctr"/>
                      <a:r>
                        <a:rPr lang="es-MX" sz="1000" b="1" dirty="0">
                          <a:solidFill>
                            <a:schemeClr val="bg2"/>
                          </a:solidFill>
                          <a:latin typeface="Montserrat" panose="00000500000000000000" pitchFamily="2" charset="0"/>
                        </a:rPr>
                        <a:t>SASAR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kern="1200" dirty="0">
                          <a:solidFill>
                            <a:schemeClr val="tx1"/>
                          </a:solidFill>
                          <a:latin typeface="Montserrat" pitchFamily="2" charset="77"/>
                        </a:rPr>
                        <a:t>Real</a:t>
                      </a:r>
                      <a:endParaRPr lang="es-MX" sz="1000" b="1" kern="1200" dirty="0">
                        <a:solidFill>
                          <a:schemeClr val="tx1"/>
                        </a:solidFill>
                        <a:latin typeface="Montserrat" pitchFamily="2" charset="77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sz="1000" dirty="0">
                        <a:solidFill>
                          <a:schemeClr val="tx1"/>
                        </a:solidFill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 dirty="0">
                        <a:solidFill>
                          <a:schemeClr val="tx1"/>
                        </a:solidFill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 dirty="0">
                        <a:solidFill>
                          <a:schemeClr val="tx1"/>
                        </a:solidFill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 dirty="0">
                        <a:solidFill>
                          <a:schemeClr val="tx1"/>
                        </a:solidFill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 dirty="0">
                        <a:solidFill>
                          <a:schemeClr val="tx1"/>
                        </a:solidFill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 dirty="0">
                        <a:solidFill>
                          <a:schemeClr val="tx1"/>
                        </a:solidFill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 dirty="0">
                        <a:solidFill>
                          <a:schemeClr val="tx1"/>
                        </a:solidFill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 dirty="0">
                        <a:solidFill>
                          <a:schemeClr val="tx1"/>
                        </a:solidFill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 dirty="0">
                        <a:solidFill>
                          <a:schemeClr val="tx1"/>
                        </a:solidFill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 dirty="0">
                        <a:solidFill>
                          <a:schemeClr val="tx1"/>
                        </a:solidFill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 dirty="0">
                        <a:solidFill>
                          <a:schemeClr val="tx1"/>
                        </a:solidFill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 dirty="0">
                        <a:solidFill>
                          <a:schemeClr val="tx1"/>
                        </a:solidFill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 dirty="0">
                        <a:solidFill>
                          <a:schemeClr val="tx1"/>
                        </a:solidFill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 dirty="0">
                        <a:solidFill>
                          <a:schemeClr val="tx1"/>
                        </a:solidFill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 dirty="0">
                        <a:solidFill>
                          <a:schemeClr val="tx1"/>
                        </a:solidFill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 dirty="0">
                        <a:solidFill>
                          <a:schemeClr val="tx1"/>
                        </a:solidFill>
                        <a:latin typeface="Montserrat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378337"/>
                  </a:ext>
                </a:extLst>
              </a:tr>
            </a:tbl>
          </a:graphicData>
        </a:graphic>
      </p:graphicFrame>
      <p:sp>
        <p:nvSpPr>
          <p:cNvPr id="9" name="Taskrect">
            <a:extLst>
              <a:ext uri="{FF2B5EF4-FFF2-40B4-BE49-F238E27FC236}">
                <a16:creationId xmlns:a16="http://schemas.microsoft.com/office/drawing/2014/main" id="{124D74CD-F087-18F3-4F2D-26FD8DCBFC9A}"/>
              </a:ext>
            </a:extLst>
          </p:cNvPr>
          <p:cNvSpPr/>
          <p:nvPr/>
        </p:nvSpPr>
        <p:spPr>
          <a:xfrm>
            <a:off x="2183087" y="2185045"/>
            <a:ext cx="424647" cy="27593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0" vert="horz" wrap="square" lIns="0" tIns="0" rIns="0" bIns="0" spcCol="0" rtlCol="0" anchor="ctr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6.25%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10" name="Taskrect">
            <a:extLst>
              <a:ext uri="{FF2B5EF4-FFF2-40B4-BE49-F238E27FC236}">
                <a16:creationId xmlns:a16="http://schemas.microsoft.com/office/drawing/2014/main" id="{53124BD7-83D3-D125-2DFA-22B590A93EF8}"/>
              </a:ext>
            </a:extLst>
          </p:cNvPr>
          <p:cNvSpPr/>
          <p:nvPr/>
        </p:nvSpPr>
        <p:spPr>
          <a:xfrm>
            <a:off x="2183087" y="2705012"/>
            <a:ext cx="424647" cy="27593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0" vert="horz" wrap="square" lIns="0" tIns="0" rIns="0" bIns="0" spcCol="0" rtlCol="0" anchor="ctr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6.25%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ontserrat" panose="00000500000000000000" pitchFamily="2" charset="0"/>
            </a:endParaRPr>
          </a:p>
        </p:txBody>
      </p:sp>
      <p:graphicFrame>
        <p:nvGraphicFramePr>
          <p:cNvPr id="11" name="Tabla 7357">
            <a:extLst>
              <a:ext uri="{FF2B5EF4-FFF2-40B4-BE49-F238E27FC236}">
                <a16:creationId xmlns:a16="http://schemas.microsoft.com/office/drawing/2014/main" id="{07D336AA-A082-ED62-813E-00CBA8B68A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6363031"/>
              </p:ext>
            </p:extLst>
          </p:nvPr>
        </p:nvGraphicFramePr>
        <p:xfrm>
          <a:off x="238413" y="3735631"/>
          <a:ext cx="11075176" cy="144502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043775">
                  <a:extLst>
                    <a:ext uri="{9D8B030D-6E8A-4147-A177-3AD203B41FA5}">
                      <a16:colId xmlns:a16="http://schemas.microsoft.com/office/drawing/2014/main" val="372127301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26251465"/>
                    </a:ext>
                  </a:extLst>
                </a:gridCol>
                <a:gridCol w="587022">
                  <a:extLst>
                    <a:ext uri="{9D8B030D-6E8A-4147-A177-3AD203B41FA5}">
                      <a16:colId xmlns:a16="http://schemas.microsoft.com/office/drawing/2014/main" val="1187158961"/>
                    </a:ext>
                  </a:extLst>
                </a:gridCol>
                <a:gridCol w="587023">
                  <a:extLst>
                    <a:ext uri="{9D8B030D-6E8A-4147-A177-3AD203B41FA5}">
                      <a16:colId xmlns:a16="http://schemas.microsoft.com/office/drawing/2014/main" val="2317660656"/>
                    </a:ext>
                  </a:extLst>
                </a:gridCol>
                <a:gridCol w="587022">
                  <a:extLst>
                    <a:ext uri="{9D8B030D-6E8A-4147-A177-3AD203B41FA5}">
                      <a16:colId xmlns:a16="http://schemas.microsoft.com/office/drawing/2014/main" val="179998228"/>
                    </a:ext>
                  </a:extLst>
                </a:gridCol>
                <a:gridCol w="620889">
                  <a:extLst>
                    <a:ext uri="{9D8B030D-6E8A-4147-A177-3AD203B41FA5}">
                      <a16:colId xmlns:a16="http://schemas.microsoft.com/office/drawing/2014/main" val="4024329485"/>
                    </a:ext>
                  </a:extLst>
                </a:gridCol>
                <a:gridCol w="632178">
                  <a:extLst>
                    <a:ext uri="{9D8B030D-6E8A-4147-A177-3AD203B41FA5}">
                      <a16:colId xmlns:a16="http://schemas.microsoft.com/office/drawing/2014/main" val="3317774602"/>
                    </a:ext>
                  </a:extLst>
                </a:gridCol>
                <a:gridCol w="666044">
                  <a:extLst>
                    <a:ext uri="{9D8B030D-6E8A-4147-A177-3AD203B41FA5}">
                      <a16:colId xmlns:a16="http://schemas.microsoft.com/office/drawing/2014/main" val="413549570"/>
                    </a:ext>
                  </a:extLst>
                </a:gridCol>
                <a:gridCol w="632178">
                  <a:extLst>
                    <a:ext uri="{9D8B030D-6E8A-4147-A177-3AD203B41FA5}">
                      <a16:colId xmlns:a16="http://schemas.microsoft.com/office/drawing/2014/main" val="3592885660"/>
                    </a:ext>
                  </a:extLst>
                </a:gridCol>
                <a:gridCol w="587022">
                  <a:extLst>
                    <a:ext uri="{9D8B030D-6E8A-4147-A177-3AD203B41FA5}">
                      <a16:colId xmlns:a16="http://schemas.microsoft.com/office/drawing/2014/main" val="926785937"/>
                    </a:ext>
                  </a:extLst>
                </a:gridCol>
                <a:gridCol w="632178">
                  <a:extLst>
                    <a:ext uri="{9D8B030D-6E8A-4147-A177-3AD203B41FA5}">
                      <a16:colId xmlns:a16="http://schemas.microsoft.com/office/drawing/2014/main" val="223978646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074884742"/>
                    </a:ext>
                  </a:extLst>
                </a:gridCol>
                <a:gridCol w="632178">
                  <a:extLst>
                    <a:ext uri="{9D8B030D-6E8A-4147-A177-3AD203B41FA5}">
                      <a16:colId xmlns:a16="http://schemas.microsoft.com/office/drawing/2014/main" val="1882993125"/>
                    </a:ext>
                  </a:extLst>
                </a:gridCol>
                <a:gridCol w="598311">
                  <a:extLst>
                    <a:ext uri="{9D8B030D-6E8A-4147-A177-3AD203B41FA5}">
                      <a16:colId xmlns:a16="http://schemas.microsoft.com/office/drawing/2014/main" val="145451057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43045202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887492525"/>
                    </a:ext>
                  </a:extLst>
                </a:gridCol>
                <a:gridCol w="627756">
                  <a:extLst>
                    <a:ext uri="{9D8B030D-6E8A-4147-A177-3AD203B41FA5}">
                      <a16:colId xmlns:a16="http://schemas.microsoft.com/office/drawing/2014/main" val="3817957002"/>
                    </a:ext>
                  </a:extLst>
                </a:gridCol>
              </a:tblGrid>
              <a:tr h="312962">
                <a:tc>
                  <a:txBody>
                    <a:bodyPr/>
                    <a:lstStyle/>
                    <a:p>
                      <a:pPr algn="ctr"/>
                      <a:r>
                        <a:rPr lang="es-MX" sz="1000" dirty="0">
                          <a:latin typeface="Montserrat" pitchFamily="2" charset="77"/>
                        </a:rPr>
                        <a:t>Proyecto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dirty="0">
                          <a:latin typeface="Montserrat" pitchFamily="2" charset="77"/>
                        </a:rPr>
                        <a:t>%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dirty="0">
                          <a:latin typeface="Montserrat" pitchFamily="2" charset="77"/>
                        </a:rPr>
                        <a:t>Sprint 1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000" b="1" kern="1200" dirty="0">
                          <a:solidFill>
                            <a:schemeClr val="lt1"/>
                          </a:solidFill>
                          <a:latin typeface="Montserrat" pitchFamily="2" charset="77"/>
                          <a:ea typeface="+mn-ea"/>
                          <a:cs typeface="+mn-cs"/>
                        </a:rPr>
                        <a:t>Sprint 2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000" b="1" kern="1200" dirty="0">
                          <a:solidFill>
                            <a:schemeClr val="lt1"/>
                          </a:solidFill>
                          <a:latin typeface="Montserrat" pitchFamily="2" charset="77"/>
                          <a:ea typeface="+mn-ea"/>
                          <a:cs typeface="+mn-cs"/>
                        </a:rPr>
                        <a:t>Sprint 3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000" b="1" kern="1200" dirty="0">
                          <a:solidFill>
                            <a:schemeClr val="lt1"/>
                          </a:solidFill>
                          <a:latin typeface="Montserrat" pitchFamily="2" charset="77"/>
                          <a:ea typeface="+mn-ea"/>
                          <a:cs typeface="+mn-cs"/>
                        </a:rPr>
                        <a:t>Sprint 4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000" b="1" kern="1200" dirty="0">
                          <a:solidFill>
                            <a:schemeClr val="lt1"/>
                          </a:solidFill>
                          <a:latin typeface="Montserrat" pitchFamily="2" charset="77"/>
                          <a:ea typeface="+mn-ea"/>
                          <a:cs typeface="+mn-cs"/>
                        </a:rPr>
                        <a:t>Sprint 5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000" b="1" kern="1200" dirty="0">
                          <a:solidFill>
                            <a:schemeClr val="lt1"/>
                          </a:solidFill>
                          <a:latin typeface="Montserrat" pitchFamily="2" charset="77"/>
                          <a:ea typeface="+mn-ea"/>
                          <a:cs typeface="+mn-cs"/>
                        </a:rPr>
                        <a:t>Sprint 6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000" b="1" kern="1200" dirty="0">
                          <a:solidFill>
                            <a:schemeClr val="lt1"/>
                          </a:solidFill>
                          <a:latin typeface="Montserrat" pitchFamily="2" charset="77"/>
                          <a:ea typeface="+mn-ea"/>
                          <a:cs typeface="+mn-cs"/>
                        </a:rPr>
                        <a:t>Sprint 7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000" b="1" kern="1200" dirty="0">
                          <a:solidFill>
                            <a:schemeClr val="lt1"/>
                          </a:solidFill>
                          <a:latin typeface="Montserrat" pitchFamily="2" charset="77"/>
                          <a:ea typeface="+mn-ea"/>
                          <a:cs typeface="+mn-cs"/>
                        </a:rPr>
                        <a:t>Sprint 8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000" b="1" kern="1200" dirty="0">
                          <a:solidFill>
                            <a:schemeClr val="lt1"/>
                          </a:solidFill>
                          <a:latin typeface="Montserrat" pitchFamily="2" charset="77"/>
                          <a:ea typeface="+mn-ea"/>
                          <a:cs typeface="+mn-cs"/>
                        </a:rPr>
                        <a:t>Sprint 9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000" b="1" kern="1200" dirty="0">
                          <a:solidFill>
                            <a:schemeClr val="lt1"/>
                          </a:solidFill>
                          <a:latin typeface="Montserrat" pitchFamily="2" charset="77"/>
                          <a:ea typeface="+mn-ea"/>
                          <a:cs typeface="+mn-cs"/>
                        </a:rPr>
                        <a:t>Sprint 10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000" b="1" kern="1200" dirty="0">
                          <a:solidFill>
                            <a:schemeClr val="lt1"/>
                          </a:solidFill>
                          <a:latin typeface="Montserrat" pitchFamily="2" charset="77"/>
                          <a:ea typeface="+mn-ea"/>
                          <a:cs typeface="+mn-cs"/>
                        </a:rPr>
                        <a:t>Sprint 11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000" b="1" kern="1200" dirty="0">
                          <a:solidFill>
                            <a:schemeClr val="lt1"/>
                          </a:solidFill>
                          <a:latin typeface="Montserrat" pitchFamily="2" charset="77"/>
                          <a:ea typeface="+mn-ea"/>
                          <a:cs typeface="+mn-cs"/>
                        </a:rPr>
                        <a:t>Sprint 12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Montserrat" pitchFamily="2" charset="77"/>
                          <a:ea typeface="+mn-ea"/>
                          <a:cs typeface="+mn-cs"/>
                        </a:rPr>
                        <a:t>Sprint 13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Montserrat" pitchFamily="2" charset="77"/>
                          <a:ea typeface="+mn-ea"/>
                          <a:cs typeface="+mn-cs"/>
                        </a:rPr>
                        <a:t>Sprint 14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MX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Montserrat" pitchFamily="2" charset="77"/>
                          <a:ea typeface="+mn-ea"/>
                          <a:cs typeface="+mn-cs"/>
                        </a:rPr>
                        <a:t>Sprint 15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2662863"/>
                  </a:ext>
                </a:extLst>
              </a:tr>
              <a:tr h="546138">
                <a:tc rowSpan="2">
                  <a:txBody>
                    <a:bodyPr/>
                    <a:lstStyle/>
                    <a:p>
                      <a:pPr algn="ctr"/>
                      <a:r>
                        <a:rPr lang="es-MX" sz="1000" b="1" dirty="0">
                          <a:solidFill>
                            <a:schemeClr val="tx1"/>
                          </a:solidFill>
                          <a:latin typeface="Montserrat" pitchFamily="2" charset="77"/>
                        </a:rPr>
                        <a:t>AUDITORIA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kern="1200" dirty="0">
                          <a:solidFill>
                            <a:schemeClr val="tx1"/>
                          </a:solidFill>
                          <a:latin typeface="Montserrat" pitchFamily="2" charset="77"/>
                        </a:rPr>
                        <a:t>Planeado</a:t>
                      </a:r>
                      <a:endParaRPr lang="es-MX" sz="1000" b="1" kern="1200" dirty="0">
                        <a:solidFill>
                          <a:schemeClr val="tx1"/>
                        </a:solidFill>
                        <a:latin typeface="Montserrat" pitchFamily="2" charset="77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sz="1000" dirty="0">
                        <a:solidFill>
                          <a:schemeClr val="tx1"/>
                        </a:solidFill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 dirty="0">
                        <a:solidFill>
                          <a:schemeClr val="tx1"/>
                        </a:solidFill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 dirty="0">
                        <a:solidFill>
                          <a:schemeClr val="tx1"/>
                        </a:solidFill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 dirty="0">
                        <a:solidFill>
                          <a:schemeClr val="tx1"/>
                        </a:solidFill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 dirty="0">
                        <a:solidFill>
                          <a:schemeClr val="tx1"/>
                        </a:solidFill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 dirty="0">
                        <a:solidFill>
                          <a:schemeClr val="tx1"/>
                        </a:solidFill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 dirty="0">
                        <a:solidFill>
                          <a:schemeClr val="tx1"/>
                        </a:solidFill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 dirty="0">
                        <a:solidFill>
                          <a:schemeClr val="tx1"/>
                        </a:solidFill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 dirty="0">
                        <a:solidFill>
                          <a:schemeClr val="tx1"/>
                        </a:solidFill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 dirty="0">
                        <a:solidFill>
                          <a:schemeClr val="tx1"/>
                        </a:solidFill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 dirty="0">
                        <a:solidFill>
                          <a:schemeClr val="tx1"/>
                        </a:solidFill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 dirty="0">
                        <a:solidFill>
                          <a:schemeClr val="tx1"/>
                        </a:solidFill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 dirty="0">
                        <a:solidFill>
                          <a:schemeClr val="tx1"/>
                        </a:solidFill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 dirty="0">
                        <a:solidFill>
                          <a:schemeClr val="tx1"/>
                        </a:solidFill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 dirty="0">
                        <a:solidFill>
                          <a:schemeClr val="tx1"/>
                        </a:solidFill>
                        <a:latin typeface="Montserrat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4328466"/>
                  </a:ext>
                </a:extLst>
              </a:tr>
              <a:tr h="502651">
                <a:tc vMerge="1">
                  <a:txBody>
                    <a:bodyPr/>
                    <a:lstStyle/>
                    <a:p>
                      <a:pPr algn="ctr"/>
                      <a:r>
                        <a:rPr lang="es-MX" sz="1000" b="1" dirty="0">
                          <a:solidFill>
                            <a:schemeClr val="bg2"/>
                          </a:solidFill>
                          <a:latin typeface="Montserrat" panose="00000500000000000000" pitchFamily="2" charset="0"/>
                        </a:rPr>
                        <a:t>SASAR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kern="1200" dirty="0">
                          <a:solidFill>
                            <a:schemeClr val="tx1"/>
                          </a:solidFill>
                          <a:latin typeface="Montserrat" pitchFamily="2" charset="77"/>
                        </a:rPr>
                        <a:t>Real</a:t>
                      </a:r>
                      <a:endParaRPr lang="es-MX" sz="1000" b="1" kern="1200" dirty="0">
                        <a:solidFill>
                          <a:schemeClr val="tx1"/>
                        </a:solidFill>
                        <a:latin typeface="Montserrat" pitchFamily="2" charset="77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sz="1000" dirty="0">
                        <a:solidFill>
                          <a:schemeClr val="tx1"/>
                        </a:solidFill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 dirty="0">
                        <a:solidFill>
                          <a:schemeClr val="tx1"/>
                        </a:solidFill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 dirty="0">
                        <a:solidFill>
                          <a:schemeClr val="tx1"/>
                        </a:solidFill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 dirty="0">
                        <a:solidFill>
                          <a:schemeClr val="tx1"/>
                        </a:solidFill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 dirty="0">
                        <a:solidFill>
                          <a:schemeClr val="tx1"/>
                        </a:solidFill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 dirty="0">
                        <a:solidFill>
                          <a:schemeClr val="tx1"/>
                        </a:solidFill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 dirty="0">
                        <a:solidFill>
                          <a:schemeClr val="tx1"/>
                        </a:solidFill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 dirty="0">
                        <a:solidFill>
                          <a:schemeClr val="tx1"/>
                        </a:solidFill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 dirty="0">
                        <a:solidFill>
                          <a:schemeClr val="tx1"/>
                        </a:solidFill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 dirty="0">
                        <a:solidFill>
                          <a:schemeClr val="tx1"/>
                        </a:solidFill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 dirty="0">
                        <a:solidFill>
                          <a:schemeClr val="tx1"/>
                        </a:solidFill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 dirty="0">
                        <a:solidFill>
                          <a:schemeClr val="tx1"/>
                        </a:solidFill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 dirty="0">
                        <a:solidFill>
                          <a:schemeClr val="tx1"/>
                        </a:solidFill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 dirty="0">
                        <a:solidFill>
                          <a:schemeClr val="tx1"/>
                        </a:solidFill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 dirty="0">
                        <a:solidFill>
                          <a:schemeClr val="tx1"/>
                        </a:solidFill>
                        <a:latin typeface="Montserrat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378337"/>
                  </a:ext>
                </a:extLst>
              </a:tr>
            </a:tbl>
          </a:graphicData>
        </a:graphic>
      </p:graphicFrame>
      <p:sp>
        <p:nvSpPr>
          <p:cNvPr id="12" name="CuadroTexto 11">
            <a:extLst>
              <a:ext uri="{FF2B5EF4-FFF2-40B4-BE49-F238E27FC236}">
                <a16:creationId xmlns:a16="http://schemas.microsoft.com/office/drawing/2014/main" id="{E6A5DF58-BD23-62E3-B47C-51B17B384CEA}"/>
              </a:ext>
            </a:extLst>
          </p:cNvPr>
          <p:cNvSpPr txBox="1"/>
          <p:nvPr/>
        </p:nvSpPr>
        <p:spPr>
          <a:xfrm>
            <a:off x="238413" y="1218364"/>
            <a:ext cx="3228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es-MX" sz="1400" b="1" dirty="0">
                <a:latin typeface="Montserrat" pitchFamily="2" charset="77"/>
              </a:rPr>
              <a:t>Fase de Análsisis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2A82582-6AA3-E0C7-9028-DE191F599CEE}"/>
              </a:ext>
            </a:extLst>
          </p:cNvPr>
          <p:cNvSpPr txBox="1"/>
          <p:nvPr/>
        </p:nvSpPr>
        <p:spPr>
          <a:xfrm>
            <a:off x="238413" y="3300403"/>
            <a:ext cx="3228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+mj-lt"/>
              <a:buAutoNum type="romanUcPeriod" startAt="2"/>
            </a:pPr>
            <a:r>
              <a:rPr lang="es-MX" sz="1400" b="1" dirty="0">
                <a:latin typeface="Montserrat" pitchFamily="2" charset="77"/>
              </a:rPr>
              <a:t>Fase de Desarrollo</a:t>
            </a:r>
          </a:p>
        </p:txBody>
      </p:sp>
      <p:sp>
        <p:nvSpPr>
          <p:cNvPr id="14" name="Taskrect">
            <a:extLst>
              <a:ext uri="{FF2B5EF4-FFF2-40B4-BE49-F238E27FC236}">
                <a16:creationId xmlns:a16="http://schemas.microsoft.com/office/drawing/2014/main" id="{B372AA92-80A0-A52F-A811-63AAC9D76BEB}"/>
              </a:ext>
            </a:extLst>
          </p:cNvPr>
          <p:cNvSpPr/>
          <p:nvPr/>
        </p:nvSpPr>
        <p:spPr>
          <a:xfrm>
            <a:off x="2183087" y="4239525"/>
            <a:ext cx="424647" cy="27593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0" vert="horz" wrap="square" lIns="0" tIns="0" rIns="0" bIns="0" spcCol="0" rtlCol="0" anchor="ctr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6.67%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16" name="Taskrect">
            <a:extLst>
              <a:ext uri="{FF2B5EF4-FFF2-40B4-BE49-F238E27FC236}">
                <a16:creationId xmlns:a16="http://schemas.microsoft.com/office/drawing/2014/main" id="{8FDA6BA2-47B4-3808-6EA5-04D86188D821}"/>
              </a:ext>
            </a:extLst>
          </p:cNvPr>
          <p:cNvSpPr/>
          <p:nvPr/>
        </p:nvSpPr>
        <p:spPr>
          <a:xfrm>
            <a:off x="2183086" y="4785021"/>
            <a:ext cx="424647" cy="27593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0" vert="horz" wrap="square" lIns="0" tIns="0" rIns="0" bIns="0" spcCol="0" rtlCol="0" anchor="ctr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6.67%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17" name="Taskrect">
            <a:extLst>
              <a:ext uri="{FF2B5EF4-FFF2-40B4-BE49-F238E27FC236}">
                <a16:creationId xmlns:a16="http://schemas.microsoft.com/office/drawing/2014/main" id="{BF0609CB-0F07-C9BC-C8D4-BA38D1959241}"/>
              </a:ext>
            </a:extLst>
          </p:cNvPr>
          <p:cNvSpPr/>
          <p:nvPr/>
        </p:nvSpPr>
        <p:spPr>
          <a:xfrm>
            <a:off x="2731211" y="2184860"/>
            <a:ext cx="424647" cy="27593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0" vert="horz" wrap="square" lIns="0" tIns="0" rIns="0" bIns="0" spcCol="0" rtlCol="0" anchor="ctr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6.25%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18" name="Taskrect">
            <a:extLst>
              <a:ext uri="{FF2B5EF4-FFF2-40B4-BE49-F238E27FC236}">
                <a16:creationId xmlns:a16="http://schemas.microsoft.com/office/drawing/2014/main" id="{C969C61F-B9BF-BDDB-F50D-4B8FECA8AA82}"/>
              </a:ext>
            </a:extLst>
          </p:cNvPr>
          <p:cNvSpPr/>
          <p:nvPr/>
        </p:nvSpPr>
        <p:spPr>
          <a:xfrm>
            <a:off x="2748144" y="2687218"/>
            <a:ext cx="424647" cy="27593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0" vert="horz" wrap="square" lIns="0" tIns="0" rIns="0" bIns="0" spcCol="0" rtlCol="0" anchor="ctr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6.25%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7221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 descr="Imagen que contiene Texto&#10;&#10;Descripción generada automáticamente">
            <a:extLst>
              <a:ext uri="{FF2B5EF4-FFF2-40B4-BE49-F238E27FC236}">
                <a16:creationId xmlns:a16="http://schemas.microsoft.com/office/drawing/2014/main" id="{F550F660-43F7-EF77-9890-A1081AA758C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2" t="3564" r="65962" b="90618"/>
          <a:stretch/>
        </p:blipFill>
        <p:spPr bwMode="auto">
          <a:xfrm>
            <a:off x="254896" y="5432482"/>
            <a:ext cx="4105401" cy="11071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1D513868-0F60-8504-4D6B-937D06A338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9581277"/>
              </p:ext>
            </p:extLst>
          </p:nvPr>
        </p:nvGraphicFramePr>
        <p:xfrm>
          <a:off x="1027927" y="1172892"/>
          <a:ext cx="9924776" cy="410464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2481194">
                  <a:extLst>
                    <a:ext uri="{9D8B030D-6E8A-4147-A177-3AD203B41FA5}">
                      <a16:colId xmlns:a16="http://schemas.microsoft.com/office/drawing/2014/main" val="2075903049"/>
                    </a:ext>
                  </a:extLst>
                </a:gridCol>
                <a:gridCol w="3984762">
                  <a:extLst>
                    <a:ext uri="{9D8B030D-6E8A-4147-A177-3AD203B41FA5}">
                      <a16:colId xmlns:a16="http://schemas.microsoft.com/office/drawing/2014/main" val="2432282018"/>
                    </a:ext>
                  </a:extLst>
                </a:gridCol>
                <a:gridCol w="977626">
                  <a:extLst>
                    <a:ext uri="{9D8B030D-6E8A-4147-A177-3AD203B41FA5}">
                      <a16:colId xmlns:a16="http://schemas.microsoft.com/office/drawing/2014/main" val="3702839006"/>
                    </a:ext>
                  </a:extLst>
                </a:gridCol>
                <a:gridCol w="2481194">
                  <a:extLst>
                    <a:ext uri="{9D8B030D-6E8A-4147-A177-3AD203B41FA5}">
                      <a16:colId xmlns:a16="http://schemas.microsoft.com/office/drawing/2014/main" val="7785895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000" dirty="0">
                          <a:latin typeface="Montserrat" panose="00000500000000000000" pitchFamily="2" charset="0"/>
                        </a:rPr>
                        <a:t>Módulo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dirty="0">
                          <a:latin typeface="Montserrat" panose="00000500000000000000" pitchFamily="2" charset="0"/>
                        </a:rPr>
                        <a:t>Entregables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dirty="0">
                          <a:latin typeface="Montserrat" panose="00000500000000000000" pitchFamily="2" charset="0"/>
                        </a:rPr>
                        <a:t>%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00">
                          <a:latin typeface="Montserrat" panose="00000500000000000000" pitchFamily="2" charset="0"/>
                        </a:rPr>
                        <a:t>Sprint 2</a:t>
                      </a:r>
                      <a:endParaRPr lang="es-MX" sz="1000" dirty="0">
                        <a:latin typeface="Montserrat" panose="00000500000000000000" pitchFamily="2" charset="0"/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1270460"/>
                  </a:ext>
                </a:extLst>
              </a:tr>
              <a:tr h="370840">
                <a:tc rowSpan="10"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s-MX" sz="1200" b="1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Programación</a:t>
                      </a:r>
                    </a:p>
                    <a:p>
                      <a:pPr marL="171450" indent="-171450" algn="ctr">
                        <a:buFont typeface="Arial" panose="020B0604020202020204" pitchFamily="34" charset="0"/>
                        <a:buChar char="•"/>
                      </a:pPr>
                      <a:endParaRPr lang="es-MX" sz="1200" b="1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Montserrat" panose="00000500000000000000" pitchFamily="2" charset="0"/>
                      </a:endParaRPr>
                    </a:p>
                    <a:p>
                      <a:pPr marL="171450" indent="-171450" algn="just">
                        <a:buFont typeface="Arial" panose="020B0604020202020204" pitchFamily="34" charset="0"/>
                        <a:buChar char="•"/>
                      </a:pPr>
                      <a:r>
                        <a:rPr lang="es-MX" sz="1200" b="1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Integrar expediente</a:t>
                      </a:r>
                    </a:p>
                    <a:p>
                      <a:pPr marL="171450" indent="-171450" algn="just">
                        <a:buFont typeface="Arial" panose="020B0604020202020204" pitchFamily="34" charset="0"/>
                        <a:buChar char="•"/>
                      </a:pPr>
                      <a:r>
                        <a:rPr lang="es-MX" sz="1200" b="1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Cargar propuestas</a:t>
                      </a:r>
                    </a:p>
                    <a:p>
                      <a:pPr marL="171450" indent="-171450" algn="ctr">
                        <a:buFont typeface="Arial" panose="020B0604020202020204" pitchFamily="34" charset="0"/>
                        <a:buChar char="•"/>
                      </a:pPr>
                      <a:endParaRPr lang="es-MX" sz="1200" b="1" dirty="0">
                        <a:solidFill>
                          <a:schemeClr val="tx1"/>
                        </a:solidFill>
                        <a:latin typeface="Montserrat" panose="00000500000000000000" pitchFamily="2" charset="0"/>
                      </a:endParaRPr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s-MX" sz="1200" b="1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Director /Comité</a:t>
                      </a:r>
                    </a:p>
                    <a:p>
                      <a:pPr marL="171450" indent="-171450" algn="ctr">
                        <a:buFont typeface="Arial" panose="020B0604020202020204" pitchFamily="34" charset="0"/>
                        <a:buChar char="•"/>
                      </a:pPr>
                      <a:endParaRPr lang="es-MX" sz="1200" b="1" dirty="0">
                        <a:solidFill>
                          <a:schemeClr val="tx1"/>
                        </a:solidFill>
                        <a:latin typeface="Montserrat" panose="00000500000000000000" pitchFamily="2" charset="0"/>
                      </a:endParaRPr>
                    </a:p>
                    <a:p>
                      <a:pPr marL="171450" indent="-171450" algn="just">
                        <a:buFont typeface="Arial" panose="020B0604020202020204" pitchFamily="34" charset="0"/>
                        <a:buChar char="•"/>
                      </a:pPr>
                      <a:r>
                        <a:rPr lang="es-MX" sz="1200" b="1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Autorización (para ambas áreas)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000" b="1" kern="1200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Informe de Análisis del Proceso Actual y de mejora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Planeado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61597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es-MX" sz="1000" b="1" kern="1200" dirty="0">
                        <a:solidFill>
                          <a:schemeClr val="tx1"/>
                        </a:solidFill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7928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000" b="1" kern="1200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Informe de análisis de control de riesgos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Planeado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32016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es-MX" sz="1000" b="1" kern="1200" dirty="0">
                        <a:solidFill>
                          <a:schemeClr val="tx1"/>
                        </a:solidFill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21782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000" b="1" kern="1200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Documento del procedimiento en el que se establece el uso de la plataforma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Planeado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556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es-MX" sz="1000" b="1" kern="1200" dirty="0">
                        <a:solidFill>
                          <a:schemeClr val="tx1"/>
                        </a:solidFill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00224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000" b="1" kern="1200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Lista de asistencia de la capacitación (1 por sesión)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Planeado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94309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es-MX" sz="1000" b="1" kern="1200" dirty="0">
                        <a:solidFill>
                          <a:schemeClr val="tx1"/>
                        </a:solidFill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98909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000" b="1" kern="1200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Memoria fotográfica de la capacitación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Planeado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191532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es-MX" sz="1000" b="1" kern="1200" dirty="0">
                        <a:solidFill>
                          <a:schemeClr val="tx1"/>
                        </a:solidFill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369229"/>
                  </a:ext>
                </a:extLst>
              </a:tr>
            </a:tbl>
          </a:graphicData>
        </a:graphic>
      </p:graphicFrame>
      <p:sp>
        <p:nvSpPr>
          <p:cNvPr id="6" name="Taskrect">
            <a:extLst>
              <a:ext uri="{FF2B5EF4-FFF2-40B4-BE49-F238E27FC236}">
                <a16:creationId xmlns:a16="http://schemas.microsoft.com/office/drawing/2014/main" id="{87FC83D8-2942-4FD5-8EA9-4FFC9B4813BA}"/>
              </a:ext>
            </a:extLst>
          </p:cNvPr>
          <p:cNvSpPr/>
          <p:nvPr/>
        </p:nvSpPr>
        <p:spPr>
          <a:xfrm>
            <a:off x="8855772" y="1587245"/>
            <a:ext cx="2020568" cy="26654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0" vert="horz" wrap="square" lIns="0" tIns="0" rIns="0" bIns="0" spcCol="0" rtlCol="0" anchor="ctr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100%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7" name="Taskrect">
            <a:extLst>
              <a:ext uri="{FF2B5EF4-FFF2-40B4-BE49-F238E27FC236}">
                <a16:creationId xmlns:a16="http://schemas.microsoft.com/office/drawing/2014/main" id="{75123EDE-14E9-F35B-B625-CB47AD448D49}"/>
              </a:ext>
            </a:extLst>
          </p:cNvPr>
          <p:cNvSpPr/>
          <p:nvPr/>
        </p:nvSpPr>
        <p:spPr>
          <a:xfrm>
            <a:off x="8855772" y="1994329"/>
            <a:ext cx="2020568" cy="24471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0" vert="horz" wrap="square" lIns="0" tIns="0" rIns="0" bIns="0" spcCol="0" rtlCol="0" anchor="ctr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100%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8" name="Taskrect">
            <a:extLst>
              <a:ext uri="{FF2B5EF4-FFF2-40B4-BE49-F238E27FC236}">
                <a16:creationId xmlns:a16="http://schemas.microsoft.com/office/drawing/2014/main" id="{805BDD95-9BA8-A1DC-574F-36220B398F88}"/>
              </a:ext>
            </a:extLst>
          </p:cNvPr>
          <p:cNvSpPr/>
          <p:nvPr/>
        </p:nvSpPr>
        <p:spPr>
          <a:xfrm>
            <a:off x="8855772" y="2338276"/>
            <a:ext cx="2020568" cy="26654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0" vert="horz" wrap="square" lIns="0" tIns="0" rIns="0" bIns="0" spcCol="0" rtlCol="0" anchor="ctr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100%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9" name="Taskrect">
            <a:extLst>
              <a:ext uri="{FF2B5EF4-FFF2-40B4-BE49-F238E27FC236}">
                <a16:creationId xmlns:a16="http://schemas.microsoft.com/office/drawing/2014/main" id="{19D7039F-FA6B-5F8F-D19E-B1CFD5961692}"/>
              </a:ext>
            </a:extLst>
          </p:cNvPr>
          <p:cNvSpPr/>
          <p:nvPr/>
        </p:nvSpPr>
        <p:spPr>
          <a:xfrm>
            <a:off x="8855772" y="2704059"/>
            <a:ext cx="2020567" cy="29786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0" vert="horz" wrap="square" lIns="0" tIns="0" rIns="0" bIns="0" spcCol="0" rtlCol="0" anchor="ctr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100%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2" name="Taskrect">
            <a:extLst>
              <a:ext uri="{FF2B5EF4-FFF2-40B4-BE49-F238E27FC236}">
                <a16:creationId xmlns:a16="http://schemas.microsoft.com/office/drawing/2014/main" id="{C2BB45E3-FC1C-F2C2-5B67-54C1A4E72F1C}"/>
              </a:ext>
            </a:extLst>
          </p:cNvPr>
          <p:cNvSpPr/>
          <p:nvPr/>
        </p:nvSpPr>
        <p:spPr>
          <a:xfrm>
            <a:off x="8855772" y="3086507"/>
            <a:ext cx="2020568" cy="26654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0" vert="horz" wrap="square" lIns="0" tIns="0" rIns="0" bIns="0" spcCol="0" rtlCol="0" anchor="ctr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100%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3" name="Taskrect">
            <a:extLst>
              <a:ext uri="{FF2B5EF4-FFF2-40B4-BE49-F238E27FC236}">
                <a16:creationId xmlns:a16="http://schemas.microsoft.com/office/drawing/2014/main" id="{F37BA129-0EB2-755B-37AA-A8B22372D5D2}"/>
              </a:ext>
            </a:extLst>
          </p:cNvPr>
          <p:cNvSpPr/>
          <p:nvPr/>
        </p:nvSpPr>
        <p:spPr>
          <a:xfrm>
            <a:off x="8855772" y="3834738"/>
            <a:ext cx="2020568" cy="26654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0" vert="horz" wrap="square" lIns="0" tIns="0" rIns="0" bIns="0" spcCol="0" rtlCol="0" anchor="ctr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100%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4" name="Taskrect">
            <a:extLst>
              <a:ext uri="{FF2B5EF4-FFF2-40B4-BE49-F238E27FC236}">
                <a16:creationId xmlns:a16="http://schemas.microsoft.com/office/drawing/2014/main" id="{F858C55B-53A1-2D22-6F89-138E3F09E9C3}"/>
              </a:ext>
            </a:extLst>
          </p:cNvPr>
          <p:cNvSpPr/>
          <p:nvPr/>
        </p:nvSpPr>
        <p:spPr>
          <a:xfrm>
            <a:off x="8855772" y="4547069"/>
            <a:ext cx="2020568" cy="26654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0" vert="horz" wrap="square" lIns="0" tIns="0" rIns="0" bIns="0" spcCol="0" rtlCol="0" anchor="ctr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100%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10" name="Taskrect">
            <a:extLst>
              <a:ext uri="{FF2B5EF4-FFF2-40B4-BE49-F238E27FC236}">
                <a16:creationId xmlns:a16="http://schemas.microsoft.com/office/drawing/2014/main" id="{F5DE3238-C0D0-711C-053C-7270087D4962}"/>
              </a:ext>
            </a:extLst>
          </p:cNvPr>
          <p:cNvSpPr/>
          <p:nvPr/>
        </p:nvSpPr>
        <p:spPr>
          <a:xfrm>
            <a:off x="8855771" y="3461596"/>
            <a:ext cx="2020567" cy="27848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0" vert="horz" wrap="square" lIns="0" tIns="0" rIns="0" bIns="0" spcCol="0" rtlCol="0" anchor="ctr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100%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11" name="Taskrect">
            <a:extLst>
              <a:ext uri="{FF2B5EF4-FFF2-40B4-BE49-F238E27FC236}">
                <a16:creationId xmlns:a16="http://schemas.microsoft.com/office/drawing/2014/main" id="{AA2BB248-9018-535D-EC2A-11CAFC706A86}"/>
              </a:ext>
            </a:extLst>
          </p:cNvPr>
          <p:cNvSpPr/>
          <p:nvPr/>
        </p:nvSpPr>
        <p:spPr>
          <a:xfrm>
            <a:off x="8855772" y="4195941"/>
            <a:ext cx="2020568" cy="26654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0" vert="horz" wrap="square" lIns="0" tIns="0" rIns="0" bIns="0" spcCol="0" rtlCol="0" anchor="ctr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100%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12" name="Taskrect">
            <a:extLst>
              <a:ext uri="{FF2B5EF4-FFF2-40B4-BE49-F238E27FC236}">
                <a16:creationId xmlns:a16="http://schemas.microsoft.com/office/drawing/2014/main" id="{D1EC3D2D-81A6-5BEE-7D65-14FA5E455DE8}"/>
              </a:ext>
            </a:extLst>
          </p:cNvPr>
          <p:cNvSpPr/>
          <p:nvPr/>
        </p:nvSpPr>
        <p:spPr>
          <a:xfrm>
            <a:off x="8855772" y="4929849"/>
            <a:ext cx="2020568" cy="26654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0" vert="horz" wrap="square" lIns="0" tIns="0" rIns="0" bIns="0" spcCol="0" rtlCol="0" anchor="ctr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100%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A9DE702D-AA9F-3CA5-D2E1-BB4DEB66D565}"/>
              </a:ext>
            </a:extLst>
          </p:cNvPr>
          <p:cNvSpPr txBox="1">
            <a:spLocks/>
          </p:cNvSpPr>
          <p:nvPr/>
        </p:nvSpPr>
        <p:spPr>
          <a:xfrm>
            <a:off x="869561" y="452359"/>
            <a:ext cx="6800850" cy="6208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3600" dirty="0">
                <a:solidFill>
                  <a:srgbClr val="2EA1E8"/>
                </a:solidFill>
                <a:latin typeface="Montserrat" panose="00000500000000000000" pitchFamily="2" charset="0"/>
                <a:ea typeface="Cambria Math" panose="02040503050406030204" pitchFamily="18" charset="0"/>
                <a:cs typeface="+mj-cs"/>
              </a:rPr>
              <a:t>Estatus por Sprint:</a:t>
            </a:r>
            <a:endParaRPr lang="es-MX" sz="3600" dirty="0">
              <a:solidFill>
                <a:srgbClr val="2EA1E8"/>
              </a:solidFill>
              <a:latin typeface="Montserrat" panose="00000500000000000000" pitchFamily="2" charset="0"/>
              <a:ea typeface="Cambria Math" panose="02040503050406030204" pitchFamily="18" charset="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56603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Imagen que contiene Texto&#10;&#10;Descripción generada automáticamente">
            <a:extLst>
              <a:ext uri="{FF2B5EF4-FFF2-40B4-BE49-F238E27FC236}">
                <a16:creationId xmlns:a16="http://schemas.microsoft.com/office/drawing/2014/main" id="{0CC52DAC-C6FD-3E0C-8DAB-5991E8C1761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2" t="3564" r="65962" b="90618"/>
          <a:stretch/>
        </p:blipFill>
        <p:spPr bwMode="auto">
          <a:xfrm>
            <a:off x="734956" y="5380424"/>
            <a:ext cx="4105401" cy="11071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03A3BBFD-185E-F6AE-A390-EEDA2E5EA2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3432621"/>
              </p:ext>
            </p:extLst>
          </p:nvPr>
        </p:nvGraphicFramePr>
        <p:xfrm>
          <a:off x="640080" y="1329612"/>
          <a:ext cx="10844131" cy="3483647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710738">
                  <a:extLst>
                    <a:ext uri="{9D8B030D-6E8A-4147-A177-3AD203B41FA5}">
                      <a16:colId xmlns:a16="http://schemas.microsoft.com/office/drawing/2014/main" val="89245872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666367462"/>
                    </a:ext>
                  </a:extLst>
                </a:gridCol>
                <a:gridCol w="2366446">
                  <a:extLst>
                    <a:ext uri="{9D8B030D-6E8A-4147-A177-3AD203B41FA5}">
                      <a16:colId xmlns:a16="http://schemas.microsoft.com/office/drawing/2014/main" val="2113983199"/>
                    </a:ext>
                  </a:extLst>
                </a:gridCol>
                <a:gridCol w="4795147">
                  <a:extLst>
                    <a:ext uri="{9D8B030D-6E8A-4147-A177-3AD203B41FA5}">
                      <a16:colId xmlns:a16="http://schemas.microsoft.com/office/drawing/2014/main" val="1147098523"/>
                    </a:ext>
                  </a:extLst>
                </a:gridCol>
              </a:tblGrid>
              <a:tr h="466127">
                <a:tc>
                  <a:txBody>
                    <a:bodyPr/>
                    <a:lstStyle/>
                    <a:p>
                      <a:pPr algn="ctr"/>
                      <a:r>
                        <a:rPr lang="es-MX" sz="1400" dirty="0">
                          <a:latin typeface="Montserrat" pitchFamily="2" charset="0"/>
                        </a:rPr>
                        <a:t>No.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>
                          <a:latin typeface="Montserrat" pitchFamily="2" charset="0"/>
                        </a:rPr>
                        <a:t>Riesgo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>
                          <a:latin typeface="Montserrat" pitchFamily="2" charset="0"/>
                        </a:rPr>
                        <a:t>Responsable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>
                          <a:latin typeface="Montserrat" pitchFamily="2" charset="0"/>
                        </a:rPr>
                        <a:t>Mitigación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1539238"/>
                  </a:ext>
                </a:extLst>
              </a:tr>
              <a:tr h="466127">
                <a:tc>
                  <a:txBody>
                    <a:bodyPr/>
                    <a:lstStyle/>
                    <a:p>
                      <a:pPr algn="ctr"/>
                      <a:r>
                        <a:rPr lang="es-MX" sz="1400" dirty="0">
                          <a:latin typeface="Montserrat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>
                          <a:latin typeface="Montserrat" pitchFamily="2" charset="0"/>
                        </a:rPr>
                        <a:t>Canales de comunicación adecuados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>
                          <a:latin typeface="Montserrat" pitchFamily="2" charset="0"/>
                        </a:rPr>
                        <a:t>Cliente - Proveedor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Reforzar la comunicación (Establecimiento de canales adecuados que de manera oportuna comunicaban la información necesaria)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682266"/>
                  </a:ext>
                </a:extLst>
              </a:tr>
              <a:tr h="466127">
                <a:tc>
                  <a:txBody>
                    <a:bodyPr/>
                    <a:lstStyle/>
                    <a:p>
                      <a:pPr algn="ctr"/>
                      <a:r>
                        <a:rPr lang="es-MX" sz="1400" dirty="0">
                          <a:latin typeface="Montserrat" pitchFamily="2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>
                          <a:latin typeface="Montserrat" pitchFamily="2" charset="0"/>
                        </a:rPr>
                        <a:t>Cumplimiento de acuerdos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>
                          <a:latin typeface="Montserrat" pitchFamily="2" charset="0"/>
                        </a:rPr>
                        <a:t>Cliente - Proveedor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Respetar acuerdos y compromisos (Seguimiento y atención de cada acuerdo y compromiso conforme a las prioridades)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3367810"/>
                  </a:ext>
                </a:extLst>
              </a:tr>
              <a:tr h="466127">
                <a:tc>
                  <a:txBody>
                    <a:bodyPr/>
                    <a:lstStyle/>
                    <a:p>
                      <a:pPr algn="ctr"/>
                      <a:r>
                        <a:rPr lang="es-MX" sz="1400" dirty="0">
                          <a:latin typeface="Montserrat" pitchFamily="2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>
                          <a:latin typeface="Montserrat" pitchFamily="2" charset="0"/>
                        </a:rPr>
                        <a:t>Validaciones con usuarios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>
                          <a:latin typeface="Montserrat" pitchFamily="2" charset="0"/>
                        </a:rPr>
                        <a:t>Cliente - Proveedor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Establecer tiempos adecuados para validar la información del Sprint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72392"/>
                  </a:ext>
                </a:extLst>
              </a:tr>
              <a:tr h="466127">
                <a:tc>
                  <a:txBody>
                    <a:bodyPr/>
                    <a:lstStyle/>
                    <a:p>
                      <a:pPr algn="ctr"/>
                      <a:r>
                        <a:rPr lang="es-MX" sz="1400" dirty="0">
                          <a:latin typeface="Montserrat" pitchFamily="2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Revisión de Propuesta de Plantillas</a:t>
                      </a: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>
                          <a:latin typeface="Montserrat" pitchFamily="2" charset="0"/>
                        </a:rPr>
                        <a:t>Cliente - Proveedor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Sesión de revisión y aprobación de plantillas para entregables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767951"/>
                  </a:ext>
                </a:extLst>
              </a:tr>
              <a:tr h="466127">
                <a:tc>
                  <a:txBody>
                    <a:bodyPr/>
                    <a:lstStyle/>
                    <a:p>
                      <a:pPr algn="ctr"/>
                      <a:r>
                        <a:rPr lang="es-MX" sz="1400" dirty="0">
                          <a:latin typeface="Montserrat" pitchFamily="2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Definición de perfiles para firma de documentos</a:t>
                      </a: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>
                          <a:latin typeface="Montserrat" pitchFamily="2" charset="0"/>
                        </a:rPr>
                        <a:t>Cliente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Definición de perfiles para firma de documentos por parte del cliente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5305957"/>
                  </a:ext>
                </a:extLst>
              </a:tr>
            </a:tbl>
          </a:graphicData>
        </a:graphic>
      </p:graphicFrame>
      <p:sp>
        <p:nvSpPr>
          <p:cNvPr id="4" name="Subtítulo 2">
            <a:extLst>
              <a:ext uri="{FF2B5EF4-FFF2-40B4-BE49-F238E27FC236}">
                <a16:creationId xmlns:a16="http://schemas.microsoft.com/office/drawing/2014/main" id="{62168847-1F41-4574-99CD-6F0349471AB0}"/>
              </a:ext>
            </a:extLst>
          </p:cNvPr>
          <p:cNvSpPr txBox="1">
            <a:spLocks/>
          </p:cNvSpPr>
          <p:nvPr/>
        </p:nvSpPr>
        <p:spPr>
          <a:xfrm>
            <a:off x="538480" y="536670"/>
            <a:ext cx="680085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3600" dirty="0">
                <a:solidFill>
                  <a:srgbClr val="2EA1E8"/>
                </a:solidFill>
                <a:latin typeface="Montserrat" panose="00000500000000000000" pitchFamily="2" charset="0"/>
                <a:ea typeface="Cambria Math" panose="02040503050406030204" pitchFamily="18" charset="0"/>
                <a:cs typeface="+mj-cs"/>
              </a:rPr>
              <a:t>Riesgos:</a:t>
            </a:r>
            <a:endParaRPr lang="es-MX" sz="3600" dirty="0">
              <a:solidFill>
                <a:srgbClr val="2EA1E8"/>
              </a:solidFill>
              <a:latin typeface="Montserrat" panose="00000500000000000000" pitchFamily="2" charset="0"/>
              <a:ea typeface="Cambria Math" panose="02040503050406030204" pitchFamily="18" charset="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937999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Imagen que contiene Texto&#10;&#10;Descripción generada automáticamente">
            <a:extLst>
              <a:ext uri="{FF2B5EF4-FFF2-40B4-BE49-F238E27FC236}">
                <a16:creationId xmlns:a16="http://schemas.microsoft.com/office/drawing/2014/main" id="{E3E79B3D-B0E0-375C-BD16-A6C8FEF971A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2" t="3564" r="65962" b="90618"/>
          <a:stretch/>
        </p:blipFill>
        <p:spPr bwMode="auto">
          <a:xfrm>
            <a:off x="734956" y="5380424"/>
            <a:ext cx="4105401" cy="11071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ECC2A858-4B31-AD5E-7C6B-D1D7F6C392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8650326"/>
              </p:ext>
            </p:extLst>
          </p:nvPr>
        </p:nvGraphicFramePr>
        <p:xfrm>
          <a:off x="604703" y="1613079"/>
          <a:ext cx="10982593" cy="3449357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744500">
                  <a:extLst>
                    <a:ext uri="{9D8B030D-6E8A-4147-A177-3AD203B41FA5}">
                      <a16:colId xmlns:a16="http://schemas.microsoft.com/office/drawing/2014/main" val="89245872"/>
                    </a:ext>
                  </a:extLst>
                </a:gridCol>
                <a:gridCol w="4110720">
                  <a:extLst>
                    <a:ext uri="{9D8B030D-6E8A-4147-A177-3AD203B41FA5}">
                      <a16:colId xmlns:a16="http://schemas.microsoft.com/office/drawing/2014/main" val="2666367462"/>
                    </a:ext>
                  </a:extLst>
                </a:gridCol>
                <a:gridCol w="3058555">
                  <a:extLst>
                    <a:ext uri="{9D8B030D-6E8A-4147-A177-3AD203B41FA5}">
                      <a16:colId xmlns:a16="http://schemas.microsoft.com/office/drawing/2014/main" val="2113983199"/>
                    </a:ext>
                  </a:extLst>
                </a:gridCol>
                <a:gridCol w="1837186">
                  <a:extLst>
                    <a:ext uri="{9D8B030D-6E8A-4147-A177-3AD203B41FA5}">
                      <a16:colId xmlns:a16="http://schemas.microsoft.com/office/drawing/2014/main" val="1147098523"/>
                    </a:ext>
                  </a:extLst>
                </a:gridCol>
                <a:gridCol w="1231632">
                  <a:extLst>
                    <a:ext uri="{9D8B030D-6E8A-4147-A177-3AD203B41FA5}">
                      <a16:colId xmlns:a16="http://schemas.microsoft.com/office/drawing/2014/main" val="25675527"/>
                    </a:ext>
                  </a:extLst>
                </a:gridCol>
              </a:tblGrid>
              <a:tr h="466127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latin typeface="Montserrat" pitchFamily="2" charset="0"/>
                        </a:rPr>
                        <a:t>No.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latin typeface="Montserrat" pitchFamily="2" charset="0"/>
                        </a:rPr>
                        <a:t>Acuerdos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latin typeface="Montserrat" pitchFamily="2" charset="0"/>
                        </a:rPr>
                        <a:t>Responsable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latin typeface="Montserrat" pitchFamily="2" charset="0"/>
                        </a:rPr>
                        <a:t>Fecha Límite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latin typeface="Montserrat" pitchFamily="2" charset="0"/>
                        </a:rPr>
                        <a:t>Estado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1539238"/>
                  </a:ext>
                </a:extLst>
              </a:tr>
              <a:tr h="46612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Formato de oficio de la información que se solicita al área de Ingresos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Lic. Zobeida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02-oct-24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Pendiente</a:t>
                      </a:r>
                    </a:p>
                  </a:txBody>
                  <a:tcPr marL="17780" marR="17780" marT="0" marB="0" anchor="ctr"/>
                </a:tc>
                <a:extLst>
                  <a:ext uri="{0D108BD9-81ED-4DB2-BD59-A6C34878D82A}">
                    <a16:rowId xmlns:a16="http://schemas.microsoft.com/office/drawing/2014/main" val="3403367810"/>
                  </a:ext>
                </a:extLst>
              </a:tr>
              <a:tr h="46612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Enviar el anexo del visto bueno, del expediente autorizado.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Lic. Zobeida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02-oct-24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Concluido</a:t>
                      </a:r>
                    </a:p>
                  </a:txBody>
                  <a:tcPr marL="17780" marR="17780" marT="0" marB="0" anchor="ctr"/>
                </a:tc>
                <a:extLst>
                  <a:ext uri="{0D108BD9-81ED-4DB2-BD59-A6C34878D82A}">
                    <a16:rowId xmlns:a16="http://schemas.microsoft.com/office/drawing/2014/main" val="4121728953"/>
                  </a:ext>
                </a:extLst>
              </a:tr>
              <a:tr h="46612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Proporcionar el Excel del registro que llevan en su BD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Lic. Zobeida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02-oct-24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Concluido</a:t>
                      </a:r>
                    </a:p>
                  </a:txBody>
                  <a:tcPr marL="17780" marR="17780" marT="0" marB="0" anchor="ctr"/>
                </a:tc>
                <a:extLst>
                  <a:ext uri="{0D108BD9-81ED-4DB2-BD59-A6C34878D82A}">
                    <a16:rowId xmlns:a16="http://schemas.microsoft.com/office/drawing/2014/main" val="3400074058"/>
                  </a:ext>
                </a:extLst>
              </a:tr>
              <a:tr h="46612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Enviarán un listado de los impuestos que mayormente analizan.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Lic. Zobeida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02-oct-24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Concluido</a:t>
                      </a:r>
                    </a:p>
                  </a:txBody>
                  <a:tcPr marL="17780" marR="17780" marT="0" marB="0" anchor="ctr"/>
                </a:tc>
                <a:extLst>
                  <a:ext uri="{0D108BD9-81ED-4DB2-BD59-A6C34878D82A}">
                    <a16:rowId xmlns:a16="http://schemas.microsoft.com/office/drawing/2014/main" val="3584985748"/>
                  </a:ext>
                </a:extLst>
              </a:tr>
              <a:tr h="46612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Enviar documento del procedimiento, visto en la presenta sesión.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Darío Acosta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Pendiente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Concluido</a:t>
                      </a:r>
                    </a:p>
                  </a:txBody>
                  <a:tcPr marL="17780" marR="17780" marT="0" marB="0" anchor="ctr"/>
                </a:tc>
                <a:extLst>
                  <a:ext uri="{0D108BD9-81ED-4DB2-BD59-A6C34878D82A}">
                    <a16:rowId xmlns:a16="http://schemas.microsoft.com/office/drawing/2014/main" val="2249508236"/>
                  </a:ext>
                </a:extLst>
              </a:tr>
              <a:tr h="46612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Iniciar el sprint 3 y en paralelo cerrar el sprint 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Zobeida Cortés, Darío Acosta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14-oct-24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Concluido</a:t>
                      </a:r>
                    </a:p>
                  </a:txBody>
                  <a:tcPr marL="17780" marR="17780" marT="0" marB="0" anchor="ctr"/>
                </a:tc>
                <a:extLst>
                  <a:ext uri="{0D108BD9-81ED-4DB2-BD59-A6C34878D82A}">
                    <a16:rowId xmlns:a16="http://schemas.microsoft.com/office/drawing/2014/main" val="2749742104"/>
                  </a:ext>
                </a:extLst>
              </a:tr>
            </a:tbl>
          </a:graphicData>
        </a:graphic>
      </p:graphicFrame>
      <p:sp>
        <p:nvSpPr>
          <p:cNvPr id="4" name="Subtítulo 2">
            <a:extLst>
              <a:ext uri="{FF2B5EF4-FFF2-40B4-BE49-F238E27FC236}">
                <a16:creationId xmlns:a16="http://schemas.microsoft.com/office/drawing/2014/main" id="{3CB4CE28-B67F-A93F-7703-D0477D983AA1}"/>
              </a:ext>
            </a:extLst>
          </p:cNvPr>
          <p:cNvSpPr txBox="1">
            <a:spLocks/>
          </p:cNvSpPr>
          <p:nvPr/>
        </p:nvSpPr>
        <p:spPr>
          <a:xfrm>
            <a:off x="604703" y="644872"/>
            <a:ext cx="6800850" cy="6194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3600" dirty="0">
                <a:solidFill>
                  <a:srgbClr val="2EA1E8"/>
                </a:solidFill>
                <a:latin typeface="Montserrat" panose="00000500000000000000" pitchFamily="2" charset="0"/>
                <a:ea typeface="Cambria Math" panose="02040503050406030204" pitchFamily="18" charset="0"/>
                <a:cs typeface="+mj-cs"/>
              </a:rPr>
              <a:t>Asuntos Generales:</a:t>
            </a:r>
            <a:endParaRPr lang="es-MX" sz="3600" dirty="0">
              <a:solidFill>
                <a:srgbClr val="2EA1E8"/>
              </a:solidFill>
              <a:latin typeface="Montserrat" panose="00000500000000000000" pitchFamily="2" charset="0"/>
              <a:ea typeface="Cambria Math" panose="02040503050406030204" pitchFamily="18" charset="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210957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Imagen que contiene Texto&#10;&#10;Descripción generada automáticamente">
            <a:extLst>
              <a:ext uri="{FF2B5EF4-FFF2-40B4-BE49-F238E27FC236}">
                <a16:creationId xmlns:a16="http://schemas.microsoft.com/office/drawing/2014/main" id="{E3E79B3D-B0E0-375C-BD16-A6C8FEF971A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2" t="3564" r="65962" b="90618"/>
          <a:stretch/>
        </p:blipFill>
        <p:spPr bwMode="auto">
          <a:xfrm>
            <a:off x="734956" y="5380424"/>
            <a:ext cx="4105401" cy="11071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ECC2A858-4B31-AD5E-7C6B-D1D7F6C392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038610"/>
              </p:ext>
            </p:extLst>
          </p:nvPr>
        </p:nvGraphicFramePr>
        <p:xfrm>
          <a:off x="734956" y="1533540"/>
          <a:ext cx="10413515" cy="1624367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596809">
                  <a:extLst>
                    <a:ext uri="{9D8B030D-6E8A-4147-A177-3AD203B41FA5}">
                      <a16:colId xmlns:a16="http://schemas.microsoft.com/office/drawing/2014/main" val="89245872"/>
                    </a:ext>
                  </a:extLst>
                </a:gridCol>
                <a:gridCol w="8816706">
                  <a:extLst>
                    <a:ext uri="{9D8B030D-6E8A-4147-A177-3AD203B41FA5}">
                      <a16:colId xmlns:a16="http://schemas.microsoft.com/office/drawing/2014/main" val="2666367462"/>
                    </a:ext>
                  </a:extLst>
                </a:gridCol>
              </a:tblGrid>
              <a:tr h="466127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latin typeface="Montserrat" pitchFamily="2" charset="0"/>
                        </a:rPr>
                        <a:t>No.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latin typeface="Montserrat" pitchFamily="2" charset="0"/>
                        </a:rPr>
                        <a:t>Factor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1539238"/>
                  </a:ext>
                </a:extLst>
              </a:tr>
              <a:tr h="46612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Reforzar la comunicación (Establecimiento de canales adecuados que de manera oportuna comuniquen la información necesaria)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682266"/>
                  </a:ext>
                </a:extLst>
              </a:tr>
              <a:tr h="46612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Respetar acuerdos y compromisos (Seguimiento y atención de cada acuerdo y compromiso conforme a las prioridades)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3367810"/>
                  </a:ext>
                </a:extLst>
              </a:tr>
            </a:tbl>
          </a:graphicData>
        </a:graphic>
      </p:graphicFrame>
      <p:sp>
        <p:nvSpPr>
          <p:cNvPr id="4" name="Subtítulo 2">
            <a:extLst>
              <a:ext uri="{FF2B5EF4-FFF2-40B4-BE49-F238E27FC236}">
                <a16:creationId xmlns:a16="http://schemas.microsoft.com/office/drawing/2014/main" id="{D71A54C4-0D56-9822-C5DE-8880BB5FAFB1}"/>
              </a:ext>
            </a:extLst>
          </p:cNvPr>
          <p:cNvSpPr txBox="1">
            <a:spLocks/>
          </p:cNvSpPr>
          <p:nvPr/>
        </p:nvSpPr>
        <p:spPr>
          <a:xfrm>
            <a:off x="734956" y="570355"/>
            <a:ext cx="6800850" cy="6375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3600" dirty="0">
                <a:solidFill>
                  <a:srgbClr val="2EA1E8"/>
                </a:solidFill>
                <a:latin typeface="Montserrat" panose="00000500000000000000" pitchFamily="2" charset="0"/>
                <a:ea typeface="Cambria Math" panose="02040503050406030204" pitchFamily="18" charset="0"/>
                <a:cs typeface="+mj-cs"/>
              </a:rPr>
              <a:t>Factores críticos de éxito:</a:t>
            </a:r>
            <a:endParaRPr lang="es-MX" sz="3600" dirty="0">
              <a:solidFill>
                <a:srgbClr val="2EA1E8"/>
              </a:solidFill>
              <a:latin typeface="Montserrat" panose="00000500000000000000" pitchFamily="2" charset="0"/>
              <a:ea typeface="Cambria Math" panose="02040503050406030204" pitchFamily="18" charset="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96670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Imagen que contiene Texto&#10;&#10;Descripción generada automáticamente">
            <a:extLst>
              <a:ext uri="{FF2B5EF4-FFF2-40B4-BE49-F238E27FC236}">
                <a16:creationId xmlns:a16="http://schemas.microsoft.com/office/drawing/2014/main" id="{E3E79B3D-B0E0-375C-BD16-A6C8FEF971A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2" t="3564" r="65962" b="90618"/>
          <a:stretch/>
        </p:blipFill>
        <p:spPr bwMode="auto">
          <a:xfrm>
            <a:off x="734956" y="5380424"/>
            <a:ext cx="4105401" cy="11071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ECC2A858-4B31-AD5E-7C6B-D1D7F6C392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7068096"/>
              </p:ext>
            </p:extLst>
          </p:nvPr>
        </p:nvGraphicFramePr>
        <p:xfrm>
          <a:off x="734956" y="1503643"/>
          <a:ext cx="10755429" cy="2843567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979666">
                  <a:extLst>
                    <a:ext uri="{9D8B030D-6E8A-4147-A177-3AD203B41FA5}">
                      <a16:colId xmlns:a16="http://schemas.microsoft.com/office/drawing/2014/main" val="89245872"/>
                    </a:ext>
                  </a:extLst>
                </a:gridCol>
                <a:gridCol w="6756518">
                  <a:extLst>
                    <a:ext uri="{9D8B030D-6E8A-4147-A177-3AD203B41FA5}">
                      <a16:colId xmlns:a16="http://schemas.microsoft.com/office/drawing/2014/main" val="2666367462"/>
                    </a:ext>
                  </a:extLst>
                </a:gridCol>
                <a:gridCol w="3019245">
                  <a:extLst>
                    <a:ext uri="{9D8B030D-6E8A-4147-A177-3AD203B41FA5}">
                      <a16:colId xmlns:a16="http://schemas.microsoft.com/office/drawing/2014/main" val="2113983199"/>
                    </a:ext>
                  </a:extLst>
                </a:gridCol>
              </a:tblGrid>
              <a:tr h="466127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latin typeface="Montserrat" pitchFamily="2" charset="0"/>
                        </a:rPr>
                        <a:t>No.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latin typeface="Montserrat" pitchFamily="2" charset="0"/>
                        </a:rPr>
                        <a:t>Módulo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latin typeface="Montserrat" pitchFamily="2" charset="0"/>
                        </a:rPr>
                        <a:t>Vigencia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1539238"/>
                  </a:ext>
                </a:extLst>
              </a:tr>
              <a:tr h="46612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Inicio Sprint 3 - Análisis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600" kern="1200" dirty="0">
                        <a:solidFill>
                          <a:schemeClr val="dk1"/>
                        </a:solidFill>
                        <a:latin typeface="Montserrat" pitchFamily="2" charset="0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b="1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Programación - </a:t>
                      </a: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Generar oficios (con datos del contribuyente) y Registro de actos de fiscalización (ordenes, invitaciones).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b="1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Director / Comité - </a:t>
                      </a: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Autorización.</a:t>
                      </a:r>
                      <a:endParaRPr lang="es-MX" sz="1600" kern="1200" dirty="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  <a:latin typeface="Montserrat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28/10/2024 al 08/11/2024</a:t>
                      </a:r>
                    </a:p>
                  </a:txBody>
                  <a:tcPr marL="17780" marR="17780" marT="0" marB="0" anchor="ctr"/>
                </a:tc>
                <a:extLst>
                  <a:ext uri="{0D108BD9-81ED-4DB2-BD59-A6C34878D82A}">
                    <a16:rowId xmlns:a16="http://schemas.microsoft.com/office/drawing/2014/main" val="3346682266"/>
                  </a:ext>
                </a:extLst>
              </a:tr>
              <a:tr h="46612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Inicio Sprint 2 - Desarrollo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600" kern="1200" dirty="0">
                        <a:solidFill>
                          <a:schemeClr val="dk1"/>
                        </a:solidFill>
                        <a:latin typeface="Montserrat" pitchFamily="2" charset="0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b="1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Programación - </a:t>
                      </a: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Integrar expediente y Cargar propuestas.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b="1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Director / Comité - </a:t>
                      </a: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Autorización (para ambas áreas).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28/10/2024 al 08/11/2024</a:t>
                      </a:r>
                    </a:p>
                  </a:txBody>
                  <a:tcPr marL="17780" marR="17780" marT="0" marB="0" anchor="ctr"/>
                </a:tc>
                <a:extLst>
                  <a:ext uri="{0D108BD9-81ED-4DB2-BD59-A6C34878D82A}">
                    <a16:rowId xmlns:a16="http://schemas.microsoft.com/office/drawing/2014/main" val="996356683"/>
                  </a:ext>
                </a:extLst>
              </a:tr>
            </a:tbl>
          </a:graphicData>
        </a:graphic>
      </p:graphicFrame>
      <p:sp>
        <p:nvSpPr>
          <p:cNvPr id="4" name="Subtítulo 2">
            <a:extLst>
              <a:ext uri="{FF2B5EF4-FFF2-40B4-BE49-F238E27FC236}">
                <a16:creationId xmlns:a16="http://schemas.microsoft.com/office/drawing/2014/main" id="{D2005E28-E06F-FD38-6649-5C49FD58C231}"/>
              </a:ext>
            </a:extLst>
          </p:cNvPr>
          <p:cNvSpPr txBox="1">
            <a:spLocks/>
          </p:cNvSpPr>
          <p:nvPr/>
        </p:nvSpPr>
        <p:spPr>
          <a:xfrm>
            <a:off x="628791" y="656531"/>
            <a:ext cx="6800850" cy="641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3600" dirty="0">
                <a:solidFill>
                  <a:srgbClr val="2EA1E8"/>
                </a:solidFill>
                <a:latin typeface="Montserrat" panose="00000500000000000000" pitchFamily="2" charset="0"/>
                <a:ea typeface="Cambria Math" panose="02040503050406030204" pitchFamily="18" charset="0"/>
                <a:cs typeface="+mj-cs"/>
              </a:rPr>
              <a:t>Siguientes pasos:</a:t>
            </a:r>
            <a:endParaRPr lang="es-MX" sz="3600" dirty="0">
              <a:solidFill>
                <a:srgbClr val="2EA1E8"/>
              </a:solidFill>
              <a:latin typeface="Montserrat" panose="00000500000000000000" pitchFamily="2" charset="0"/>
              <a:ea typeface="Cambria Math" panose="02040503050406030204" pitchFamily="18" charset="0"/>
              <a:cs typeface="+mj-cs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36CD433-C5F5-79F6-4E5A-483C06DECF18}"/>
              </a:ext>
            </a:extLst>
          </p:cNvPr>
          <p:cNvSpPr txBox="1"/>
          <p:nvPr/>
        </p:nvSpPr>
        <p:spPr>
          <a:xfrm>
            <a:off x="1761067" y="3386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14396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Imagen que contiene Texto&#10;&#10;Descripción generada automáticamente">
            <a:extLst>
              <a:ext uri="{FF2B5EF4-FFF2-40B4-BE49-F238E27FC236}">
                <a16:creationId xmlns:a16="http://schemas.microsoft.com/office/drawing/2014/main" id="{E3E79B3D-B0E0-375C-BD16-A6C8FEF971A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2" t="3564" r="65962" b="90618"/>
          <a:stretch/>
        </p:blipFill>
        <p:spPr bwMode="auto">
          <a:xfrm>
            <a:off x="734956" y="5380424"/>
            <a:ext cx="4105401" cy="11071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D0C0E40B-338E-4E9B-4735-5EC758219A55}"/>
              </a:ext>
            </a:extLst>
          </p:cNvPr>
          <p:cNvSpPr txBox="1">
            <a:spLocks/>
          </p:cNvSpPr>
          <p:nvPr/>
        </p:nvSpPr>
        <p:spPr>
          <a:xfrm>
            <a:off x="2571750" y="2503170"/>
            <a:ext cx="6800850" cy="1551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4000" dirty="0">
              <a:solidFill>
                <a:srgbClr val="2C55A2"/>
              </a:solidFill>
              <a:latin typeface="Montserrat" panose="00000500000000000000" pitchFamily="2" charset="0"/>
              <a:ea typeface="Cambria Math" panose="02040503050406030204" pitchFamily="18" charset="0"/>
              <a:cs typeface="+mj-cs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5400" dirty="0">
                <a:solidFill>
                  <a:srgbClr val="2EA1E8"/>
                </a:solidFill>
                <a:latin typeface="Montserrat" panose="00000500000000000000" pitchFamily="2" charset="0"/>
                <a:ea typeface="Cambria Math" panose="02040503050406030204" pitchFamily="18" charset="0"/>
                <a:cs typeface="+mj-cs"/>
              </a:rPr>
              <a:t>Gracias</a:t>
            </a:r>
            <a:endParaRPr lang="es-MX" sz="5400" dirty="0">
              <a:solidFill>
                <a:srgbClr val="2EA1E8"/>
              </a:solidFill>
              <a:latin typeface="Montserrat" panose="00000500000000000000" pitchFamily="2" charset="0"/>
              <a:ea typeface="Cambria Math" panose="02040503050406030204" pitchFamily="18" charset="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619198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robaci_x00f3_n xmlns="0fa4bf5e-e2f2-45fb-862b-f693c6641854">Por aprobar</Aprobaci_x00f3_n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5CED2C7F8FA3EB4AAC775B5142A816F9" ma:contentTypeVersion="10" ma:contentTypeDescription="Crear nuevo documento." ma:contentTypeScope="" ma:versionID="e56bf0360b703083d91abebec228ac17">
  <xsd:schema xmlns:xsd="http://www.w3.org/2001/XMLSchema" xmlns:xs="http://www.w3.org/2001/XMLSchema" xmlns:p="http://schemas.microsoft.com/office/2006/metadata/properties" xmlns:ns2="0fa4bf5e-e2f2-45fb-862b-f693c6641854" xmlns:ns3="9079be66-384f-4017-9181-2e6503d3b9ba" targetNamespace="http://schemas.microsoft.com/office/2006/metadata/properties" ma:root="true" ma:fieldsID="fd598db7534de88e3f419df19b03306e" ns2:_="" ns3:_="">
    <xsd:import namespace="0fa4bf5e-e2f2-45fb-862b-f693c6641854"/>
    <xsd:import namespace="9079be66-384f-4017-9181-2e6503d3b9b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Aprobaci_x00f3_n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a4bf5e-e2f2-45fb-862b-f693c664185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Aprobaci_x00f3_n" ma:index="17" ma:displayName="Aprobación" ma:default="Por aprobar" ma:description="Para aprobacíon" ma:format="Dropdown" ma:internalName="Aprobaci_x00f3_n">
      <xsd:simpleType>
        <xsd:restriction base="dms:Choice">
          <xsd:enumeration value="Por aprobar"/>
          <xsd:enumeration value="Aprobado"/>
          <xsd:enumeration value="Corregido"/>
          <xsd:enumeration value="No aprobado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79be66-384f-4017-9181-2e6503d3b9b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399269D-55A5-4F1E-A5EE-F98BCFA00F3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9FC13EE-4283-4FA4-B3A7-3E425032743F}">
  <ds:schemaRefs>
    <ds:schemaRef ds:uri="http://schemas.microsoft.com/office/2006/metadata/properties"/>
    <ds:schemaRef ds:uri="http://schemas.microsoft.com/office/infopath/2007/PartnerControls"/>
    <ds:schemaRef ds:uri="0fa4bf5e-e2f2-45fb-862b-f693c6641854"/>
  </ds:schemaRefs>
</ds:datastoreItem>
</file>

<file path=customXml/itemProps3.xml><?xml version="1.0" encoding="utf-8"?>
<ds:datastoreItem xmlns:ds="http://schemas.openxmlformats.org/officeDocument/2006/customXml" ds:itemID="{0ED5B89E-E4DB-40D8-A778-D9B4AC0F2A0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fa4bf5e-e2f2-45fb-862b-f693c6641854"/>
    <ds:schemaRef ds:uri="9079be66-384f-4017-9181-2e6503d3b9b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3938</TotalTime>
  <Words>610</Words>
  <Application>Microsoft Macintosh PowerPoint</Application>
  <PresentationFormat>Panorámica</PresentationFormat>
  <Paragraphs>190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Montserrat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Sara Ramos Cruz</dc:creator>
  <cp:lastModifiedBy>octavio.jimenez@nidumtech.mx</cp:lastModifiedBy>
  <cp:revision>102</cp:revision>
  <dcterms:created xsi:type="dcterms:W3CDTF">2020-05-05T22:37:47Z</dcterms:created>
  <dcterms:modified xsi:type="dcterms:W3CDTF">2024-10-24T02:40:47Z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0x0101005CED2C7F8FA3EB4AAC775B5142A816F9</vt:lpwstr>
  </property>
</Properties>
</file>