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981" r:id="rId6"/>
    <p:sldId id="979" r:id="rId7"/>
    <p:sldId id="995" r:id="rId8"/>
    <p:sldId id="1001" r:id="rId9"/>
    <p:sldId id="992" r:id="rId10"/>
    <p:sldId id="993" r:id="rId11"/>
    <p:sldId id="998" r:id="rId12"/>
    <p:sldId id="999" r:id="rId13"/>
    <p:sldId id="99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AUDITORIA: </a:t>
            </a:r>
            <a:r>
              <a:rPr lang="es-ES" sz="2400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Servicios profesionales para el desarrollo e implementación de un sistema para el control y seguimiento de auditoría a impuestos estatales conforme al programa operativo de fiscalización</a:t>
            </a:r>
            <a:endParaRPr lang="es-MX" sz="2400" dirty="0">
              <a:solidFill>
                <a:schemeClr val="tx1"/>
              </a:solidFill>
              <a:latin typeface="Montserrat" pitchFamily="2" charset="77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1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704485" y="4671391"/>
            <a:ext cx="3695596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</a:t>
            </a:r>
            <a:r>
              <a:rPr lang="es-ES" sz="200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, 11 </a:t>
            </a: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/ OCT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017976"/>
              </p:ext>
            </p:extLst>
          </p:nvPr>
        </p:nvGraphicFramePr>
        <p:xfrm>
          <a:off x="238413" y="1659257"/>
          <a:ext cx="11715173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  <a:gridCol w="639997">
                  <a:extLst>
                    <a:ext uri="{9D8B030D-6E8A-4147-A177-3AD203B41FA5}">
                      <a16:colId xmlns:a16="http://schemas.microsoft.com/office/drawing/2014/main" val="1753355994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238413" y="481859"/>
            <a:ext cx="8053684" cy="579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C11034D1-A9FE-03F6-53CB-792A8F07EC33}"/>
              </a:ext>
            </a:extLst>
          </p:cNvPr>
          <p:cNvSpPr/>
          <p:nvPr/>
        </p:nvSpPr>
        <p:spPr>
          <a:xfrm>
            <a:off x="2183087" y="218504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AD81C70D-F213-81C8-65EE-E6736641531B}"/>
              </a:ext>
            </a:extLst>
          </p:cNvPr>
          <p:cNvSpPr/>
          <p:nvPr/>
        </p:nvSpPr>
        <p:spPr>
          <a:xfrm>
            <a:off x="2183087" y="2705012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7" name="Tabla 7357">
            <a:extLst>
              <a:ext uri="{FF2B5EF4-FFF2-40B4-BE49-F238E27FC236}">
                <a16:creationId xmlns:a16="http://schemas.microsoft.com/office/drawing/2014/main" id="{77FE1B18-0A26-29A5-EFC9-BAFAD07E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04345"/>
              </p:ext>
            </p:extLst>
          </p:nvPr>
        </p:nvGraphicFramePr>
        <p:xfrm>
          <a:off x="238413" y="3735631"/>
          <a:ext cx="11075176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1D0E649A-FA6A-1B16-7CA5-F38D625C4EDA}"/>
              </a:ext>
            </a:extLst>
          </p:cNvPr>
          <p:cNvSpPr txBox="1"/>
          <p:nvPr/>
        </p:nvSpPr>
        <p:spPr>
          <a:xfrm>
            <a:off x="238413" y="1218364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MX" sz="1400" b="1" dirty="0">
                <a:latin typeface="Montserrat" pitchFamily="2" charset="77"/>
              </a:rPr>
              <a:t>Fase de Análsisis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31A8D0-E895-A495-E475-A664B6F90592}"/>
              </a:ext>
            </a:extLst>
          </p:cNvPr>
          <p:cNvSpPr txBox="1"/>
          <p:nvPr/>
        </p:nvSpPr>
        <p:spPr>
          <a:xfrm>
            <a:off x="238413" y="3300403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s-MX" sz="1400" b="1" dirty="0">
                <a:latin typeface="Montserrat" pitchFamily="2" charset="77"/>
              </a:rPr>
              <a:t>Fase de Desarrollo</a:t>
            </a: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EC8C2347-EB49-CAC6-60BF-A8431B9F89A4}"/>
              </a:ext>
            </a:extLst>
          </p:cNvPr>
          <p:cNvSpPr/>
          <p:nvPr/>
        </p:nvSpPr>
        <p:spPr>
          <a:xfrm>
            <a:off x="2183087" y="423952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023872EA-0790-0C9E-FA6C-3746D343B40F}"/>
              </a:ext>
            </a:extLst>
          </p:cNvPr>
          <p:cNvSpPr/>
          <p:nvPr/>
        </p:nvSpPr>
        <p:spPr>
          <a:xfrm>
            <a:off x="2183086" y="4785021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15203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Programación</a:t>
                      </a:r>
                    </a:p>
                    <a:p>
                      <a:pPr algn="just"/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Crear padrón para auditoría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Revisar y analizar tipo de notificación conforme a los criterios establecidos</a:t>
                      </a:r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Acta de Inicio de Proyecto Kick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Plan de Trabajo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Acta de Constitución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del Proceso Actual y de mejora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 control de riesgos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2E258-6B6C-1792-5FF0-C99BF1E6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5FEF433-68DF-48A1-6D6D-F9603DB7A8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015217-BBBB-F90F-7993-906A6A76C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01530"/>
              </p:ext>
            </p:extLst>
          </p:nvPr>
        </p:nvGraphicFramePr>
        <p:xfrm>
          <a:off x="1027927" y="1172892"/>
          <a:ext cx="9924776" cy="2621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Programación</a:t>
                      </a:r>
                    </a:p>
                    <a:p>
                      <a:pPr algn="just"/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Crear padrón para auditoría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Revisar y analizar tipo de notificación conforme a los criterios establecidos</a:t>
                      </a:r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del procedimiento en el que se establece el uso de la plataforma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Lista de asistencia de la capacitación (1 por sesión)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de la capacitación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7847F305-AC5B-00C7-0F39-D95E3F8C20E5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9AE34178-A7CA-F46C-7408-38289B989B9E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FE870BB2-2747-A0ED-6F81-41B96095DF66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EBAA4BFF-4676-5D0B-7014-5EDAD33308A0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549CACE3-A2D2-A5C3-1946-07831DEF3FEB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55ADDA86-1BE0-6AF7-A025-4EA8578B5F7F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115300E-30B1-89D4-A0E5-B8CF7E177350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89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8847"/>
              </p:ext>
            </p:extLst>
          </p:nvPr>
        </p:nvGraphicFramePr>
        <p:xfrm>
          <a:off x="734956" y="1417767"/>
          <a:ext cx="10844131" cy="34226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558693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3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376695"/>
              </p:ext>
            </p:extLst>
          </p:nvPr>
        </p:nvGraphicFramePr>
        <p:xfrm>
          <a:off x="604703" y="1376013"/>
          <a:ext cx="10982593" cy="364306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40813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7611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manual de procedimientos.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Zobeida Cortés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Analizar la información que envíe el personal del área de Auditoría, el cual será insumo para programar sesiones futuras.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 excluye como rol la Coordinación de Visitas Domiciliarias, pero la funcionalidad se incluirá en la Coordinación de Revisión de Gabinete Masiva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Zobeida Cortés y 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55870291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Realizar y enviar calendario para agendar futuras sesiones, para revisar a detalle cada uno de los temas vistos en la presente sesión.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19-sep-24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54420744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11844"/>
              </p:ext>
            </p:extLst>
          </p:nvPr>
        </p:nvGraphicFramePr>
        <p:xfrm>
          <a:off x="734956" y="1706843"/>
          <a:ext cx="10755429" cy="25997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675651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Vigencia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2 - Análisis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Integrar expediente y Cargar propuestas.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Director / Comité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Autorización (para ambas áreas).</a:t>
                      </a:r>
                      <a:endParaRPr lang="es-MX" sz="16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14/10/2024 al 25/10/2024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1 - Desarrollo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Crear padrón para auditoría y Revisar y analizar tipo de notificación conforme a los criterios establecidos.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14/10/2024 al 25/10/2024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797951128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customXml/itemProps2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617</Words>
  <Application>Microsoft Macintosh PowerPoint</Application>
  <PresentationFormat>Panorámica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99</cp:revision>
  <dcterms:created xsi:type="dcterms:W3CDTF">2020-05-05T22:37:47Z</dcterms:created>
  <dcterms:modified xsi:type="dcterms:W3CDTF">2024-10-24T02:36:27Z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