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49" r:id="rId1"/>
  </p:sldMasterIdLst>
  <p:notesMasterIdLst>
    <p:notesMasterId r:id="rId17"/>
  </p:notesMasterIdLst>
  <p:sldIdLst>
    <p:sldId id="256" r:id="rId2"/>
    <p:sldId id="257" r:id="rId3"/>
    <p:sldId id="259" r:id="rId4"/>
    <p:sldId id="264" r:id="rId5"/>
    <p:sldId id="260" r:id="rId6"/>
    <p:sldId id="261" r:id="rId7"/>
    <p:sldId id="265" r:id="rId8"/>
    <p:sldId id="266" r:id="rId9"/>
    <p:sldId id="267" r:id="rId10"/>
    <p:sldId id="262" r:id="rId11"/>
    <p:sldId id="269" r:id="rId12"/>
    <p:sldId id="270" r:id="rId13"/>
    <p:sldId id="263" r:id="rId14"/>
    <p:sldId id="271"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9"/>
    <p:restoredTop sz="94522"/>
  </p:normalViewPr>
  <p:slideViewPr>
    <p:cSldViewPr snapToGrid="0">
      <p:cViewPr varScale="1">
        <p:scale>
          <a:sx n="105" d="100"/>
          <a:sy n="105" d="100"/>
        </p:scale>
        <p:origin x="8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82B00-0DE6-B64B-84AB-17FCD9847B06}" type="doc">
      <dgm:prSet loTypeId="urn:microsoft.com/office/officeart/2005/8/layout/vList6" loCatId="" qsTypeId="urn:microsoft.com/office/officeart/2005/8/quickstyle/3d3" qsCatId="3D" csTypeId="urn:microsoft.com/office/officeart/2005/8/colors/colorful1" csCatId="colorful" phldr="1"/>
      <dgm:spPr/>
      <dgm:t>
        <a:bodyPr/>
        <a:lstStyle/>
        <a:p>
          <a:endParaRPr lang="es-MX"/>
        </a:p>
      </dgm:t>
    </dgm:pt>
    <dgm:pt modelId="{E5E06ABF-ADAD-B843-99A5-7789FEDEABD7}">
      <dgm:prSet phldrT="[Texto]" custT="1"/>
      <dgm:spPr/>
      <dgm:t>
        <a:bodyPr/>
        <a:lstStyle/>
        <a:p>
          <a:r>
            <a:rPr lang="es-MX" sz="1400" b="1" dirty="0">
              <a:latin typeface="Montserrat" pitchFamily="2" charset="77"/>
            </a:rPr>
            <a:t>Módulo de Registro de Contribuyentes y Propuestas</a:t>
          </a:r>
        </a:p>
      </dgm:t>
    </dgm:pt>
    <dgm:pt modelId="{07D190F5-6F40-204C-A049-BC5F383A5E35}" type="parTrans" cxnId="{0632311D-C69A-AF46-BC26-E7192B1CC9F8}">
      <dgm:prSet/>
      <dgm:spPr/>
      <dgm:t>
        <a:bodyPr/>
        <a:lstStyle/>
        <a:p>
          <a:endParaRPr lang="es-MX"/>
        </a:p>
      </dgm:t>
    </dgm:pt>
    <dgm:pt modelId="{401E66CD-42B6-D84B-B01C-3CD203EB0E85}" type="sibTrans" cxnId="{0632311D-C69A-AF46-BC26-E7192B1CC9F8}">
      <dgm:prSet/>
      <dgm:spPr/>
      <dgm:t>
        <a:bodyPr/>
        <a:lstStyle/>
        <a:p>
          <a:endParaRPr lang="es-MX"/>
        </a:p>
      </dgm:t>
    </dgm:pt>
    <dgm:pt modelId="{1D3036BD-79CC-C94E-8B74-73AC70D31B1B}">
      <dgm:prSet phldrT="[Texto]" custT="1"/>
      <dgm:spPr/>
      <dgm:t>
        <a:bodyPr/>
        <a:lstStyle/>
        <a:p>
          <a:pPr algn="just"/>
          <a:r>
            <a:rPr lang="es-MX" sz="900" dirty="0">
              <a:latin typeface="Montserrat" pitchFamily="2" charset="77"/>
            </a:rPr>
            <a:t>Importar prospectos para actos de fiscalización.</a:t>
          </a:r>
        </a:p>
      </dgm:t>
    </dgm:pt>
    <dgm:pt modelId="{AACBBC28-76BB-BC4C-B59F-375EA90619A9}" type="parTrans" cxnId="{D0DBE15C-1959-8D41-98F1-B6AA4A7B8C51}">
      <dgm:prSet/>
      <dgm:spPr/>
      <dgm:t>
        <a:bodyPr/>
        <a:lstStyle/>
        <a:p>
          <a:endParaRPr lang="es-MX"/>
        </a:p>
      </dgm:t>
    </dgm:pt>
    <dgm:pt modelId="{7D99C707-EBAC-164C-BE8B-A8836DB6FAA5}" type="sibTrans" cxnId="{D0DBE15C-1959-8D41-98F1-B6AA4A7B8C51}">
      <dgm:prSet/>
      <dgm:spPr/>
      <dgm:t>
        <a:bodyPr/>
        <a:lstStyle/>
        <a:p>
          <a:endParaRPr lang="es-MX"/>
        </a:p>
      </dgm:t>
    </dgm:pt>
    <dgm:pt modelId="{1B21CCEB-ADDF-314C-80B9-EBA16AD3DEAC}">
      <dgm:prSet phldrT="[Texto]" custT="1"/>
      <dgm:spPr/>
      <dgm:t>
        <a:bodyPr/>
        <a:lstStyle/>
        <a:p>
          <a:pPr algn="just"/>
          <a:r>
            <a:rPr lang="es-MX" sz="900" dirty="0">
              <a:latin typeface="Montserrat" pitchFamily="2" charset="77"/>
            </a:rPr>
            <a:t>Visualizar listado y detalle de los prospectos.</a:t>
          </a:r>
        </a:p>
      </dgm:t>
    </dgm:pt>
    <dgm:pt modelId="{F779BD5B-4068-CB45-B68C-FBCDDC88683A}" type="parTrans" cxnId="{5B277A6B-D427-9C4E-9677-80BF59EC424D}">
      <dgm:prSet/>
      <dgm:spPr/>
      <dgm:t>
        <a:bodyPr/>
        <a:lstStyle/>
        <a:p>
          <a:endParaRPr lang="es-MX"/>
        </a:p>
      </dgm:t>
    </dgm:pt>
    <dgm:pt modelId="{E994D1E0-16D1-D746-ADAD-46D3DCEFE555}" type="sibTrans" cxnId="{5B277A6B-D427-9C4E-9677-80BF59EC424D}">
      <dgm:prSet/>
      <dgm:spPr/>
      <dgm:t>
        <a:bodyPr/>
        <a:lstStyle/>
        <a:p>
          <a:endParaRPr lang="es-MX"/>
        </a:p>
      </dgm:t>
    </dgm:pt>
    <dgm:pt modelId="{C5FE5C89-E26B-7E41-BD4B-F493042D4C0F}">
      <dgm:prSet phldrT="[Texto]"/>
      <dgm:spPr/>
      <dgm:t>
        <a:bodyPr/>
        <a:lstStyle/>
        <a:p>
          <a:r>
            <a:rPr lang="es-MX" b="1" dirty="0">
              <a:latin typeface="Montserrat" pitchFamily="2" charset="77"/>
            </a:rPr>
            <a:t>Módulo de autorización de sesiones del Grupo de Trabajo</a:t>
          </a:r>
        </a:p>
      </dgm:t>
    </dgm:pt>
    <dgm:pt modelId="{669AFDF4-D7A5-9E45-9268-7E010189FE19}" type="parTrans" cxnId="{16F26300-3D3C-0D40-9D38-164244E0A4AF}">
      <dgm:prSet/>
      <dgm:spPr/>
      <dgm:t>
        <a:bodyPr/>
        <a:lstStyle/>
        <a:p>
          <a:endParaRPr lang="es-MX"/>
        </a:p>
      </dgm:t>
    </dgm:pt>
    <dgm:pt modelId="{B1943E4F-4C3C-1846-83DE-E19EDE50FCE7}" type="sibTrans" cxnId="{16F26300-3D3C-0D40-9D38-164244E0A4AF}">
      <dgm:prSet/>
      <dgm:spPr/>
      <dgm:t>
        <a:bodyPr/>
        <a:lstStyle/>
        <a:p>
          <a:endParaRPr lang="es-MX"/>
        </a:p>
      </dgm:t>
    </dgm:pt>
    <dgm:pt modelId="{F0407318-A6D1-1744-A7C3-3A0892681849}">
      <dgm:prSet phldrT="[Texto]" custT="1"/>
      <dgm:spPr/>
      <dgm:t>
        <a:bodyPr/>
        <a:lstStyle/>
        <a:p>
          <a:pPr algn="l"/>
          <a:r>
            <a:rPr lang="es-MX" sz="900" dirty="0">
              <a:latin typeface="Montserrat" pitchFamily="2" charset="77"/>
            </a:rPr>
            <a:t>Registrar sesión del grupo de trabajo.</a:t>
          </a:r>
        </a:p>
      </dgm:t>
    </dgm:pt>
    <dgm:pt modelId="{1A1171BE-C0E5-234D-A9E1-D4AF0A3E50A4}" type="parTrans" cxnId="{057B5066-7597-B24F-8C3A-75C9889EA635}">
      <dgm:prSet/>
      <dgm:spPr/>
      <dgm:t>
        <a:bodyPr/>
        <a:lstStyle/>
        <a:p>
          <a:endParaRPr lang="es-MX"/>
        </a:p>
      </dgm:t>
    </dgm:pt>
    <dgm:pt modelId="{95677C9A-5510-1341-B7DF-7383BABC8381}" type="sibTrans" cxnId="{057B5066-7597-B24F-8C3A-75C9889EA635}">
      <dgm:prSet/>
      <dgm:spPr/>
      <dgm:t>
        <a:bodyPr/>
        <a:lstStyle/>
        <a:p>
          <a:endParaRPr lang="es-MX"/>
        </a:p>
      </dgm:t>
    </dgm:pt>
    <dgm:pt modelId="{9A2C433C-F805-6D4C-824B-7CB794A76641}">
      <dgm:prSet phldrT="[Texto]" custT="1"/>
      <dgm:spPr/>
      <dgm:t>
        <a:bodyPr/>
        <a:lstStyle/>
        <a:p>
          <a:pPr algn="l"/>
          <a:r>
            <a:rPr lang="es-MX" sz="900" dirty="0">
              <a:latin typeface="Montserrat" pitchFamily="2" charset="77"/>
            </a:rPr>
            <a:t>Evaluar proyecto de los prospectos.</a:t>
          </a:r>
        </a:p>
      </dgm:t>
    </dgm:pt>
    <dgm:pt modelId="{DA5513A2-5C94-BC46-9436-AB55DECFBE79}" type="parTrans" cxnId="{57FDCA28-FCD6-C44B-A987-3499D92B3299}">
      <dgm:prSet/>
      <dgm:spPr/>
      <dgm:t>
        <a:bodyPr/>
        <a:lstStyle/>
        <a:p>
          <a:endParaRPr lang="es-MX"/>
        </a:p>
      </dgm:t>
    </dgm:pt>
    <dgm:pt modelId="{FDC47012-5418-0E4A-B86F-91E331353F31}" type="sibTrans" cxnId="{57FDCA28-FCD6-C44B-A987-3499D92B3299}">
      <dgm:prSet/>
      <dgm:spPr/>
      <dgm:t>
        <a:bodyPr/>
        <a:lstStyle/>
        <a:p>
          <a:endParaRPr lang="es-MX"/>
        </a:p>
      </dgm:t>
    </dgm:pt>
    <dgm:pt modelId="{D62F482E-CB56-DE41-B341-B4EF1B07034A}">
      <dgm:prSet phldrT="[Texto]" custT="1"/>
      <dgm:spPr/>
      <dgm:t>
        <a:bodyPr/>
        <a:lstStyle/>
        <a:p>
          <a:pPr algn="just"/>
          <a:r>
            <a:rPr lang="es-MX" sz="900" dirty="0">
              <a:latin typeface="Montserrat" pitchFamily="2" charset="77"/>
            </a:rPr>
            <a:t>Generar y enviar propuesta al grupo de trabajo.</a:t>
          </a:r>
        </a:p>
      </dgm:t>
    </dgm:pt>
    <dgm:pt modelId="{D6E22E88-049C-C542-B1B9-2BCA10135634}" type="parTrans" cxnId="{F41C8ACC-A1EE-6549-9996-0B2702088543}">
      <dgm:prSet/>
      <dgm:spPr/>
      <dgm:t>
        <a:bodyPr/>
        <a:lstStyle/>
        <a:p>
          <a:endParaRPr lang="es-MX"/>
        </a:p>
      </dgm:t>
    </dgm:pt>
    <dgm:pt modelId="{78B01B46-BDA9-1D42-9016-E59BCA2056DE}" type="sibTrans" cxnId="{F41C8ACC-A1EE-6549-9996-0B2702088543}">
      <dgm:prSet/>
      <dgm:spPr/>
      <dgm:t>
        <a:bodyPr/>
        <a:lstStyle/>
        <a:p>
          <a:endParaRPr lang="es-MX"/>
        </a:p>
      </dgm:t>
    </dgm:pt>
    <dgm:pt modelId="{5373DB40-E07F-3644-AABE-934CB0CBE335}">
      <dgm:prSet phldrT="[Texto]" custT="1"/>
      <dgm:spPr/>
      <dgm:t>
        <a:bodyPr/>
        <a:lstStyle/>
        <a:p>
          <a:pPr algn="just"/>
          <a:r>
            <a:rPr lang="es-MX" sz="900" dirty="0">
              <a:latin typeface="Montserrat" pitchFamily="2" charset="77"/>
            </a:rPr>
            <a:t>Registrar integrantes del grupo de trabajo</a:t>
          </a:r>
          <a:r>
            <a:rPr lang="es-MX" sz="900" dirty="0"/>
            <a:t>.</a:t>
          </a:r>
        </a:p>
      </dgm:t>
    </dgm:pt>
    <dgm:pt modelId="{37728EDA-4F1D-B642-88FD-7D7D1B79427D}" type="parTrans" cxnId="{428980CF-4A7B-9E48-BFC9-B6466DD23A09}">
      <dgm:prSet/>
      <dgm:spPr/>
      <dgm:t>
        <a:bodyPr/>
        <a:lstStyle/>
        <a:p>
          <a:endParaRPr lang="es-MX"/>
        </a:p>
      </dgm:t>
    </dgm:pt>
    <dgm:pt modelId="{1CA06EE0-B474-E046-8CFA-C99ABCB85551}" type="sibTrans" cxnId="{428980CF-4A7B-9E48-BFC9-B6466DD23A09}">
      <dgm:prSet/>
      <dgm:spPr/>
      <dgm:t>
        <a:bodyPr/>
        <a:lstStyle/>
        <a:p>
          <a:endParaRPr lang="es-MX"/>
        </a:p>
      </dgm:t>
    </dgm:pt>
    <dgm:pt modelId="{5AC9ED58-6B3F-AC4E-85EC-E6A3F04E27A6}">
      <dgm:prSet/>
      <dgm:spPr/>
      <dgm:t>
        <a:bodyPr/>
        <a:lstStyle/>
        <a:p>
          <a:r>
            <a:rPr lang="es-MX" b="1" dirty="0">
              <a:latin typeface="Montserrat" pitchFamily="2" charset="77"/>
            </a:rPr>
            <a:t>Módulo de Revisiones</a:t>
          </a:r>
        </a:p>
      </dgm:t>
    </dgm:pt>
    <dgm:pt modelId="{5F65E5ED-F3E7-1D40-BFF7-512216E8C61D}" type="parTrans" cxnId="{0B8E09E9-059A-5042-90AF-4858277F3D04}">
      <dgm:prSet/>
      <dgm:spPr/>
      <dgm:t>
        <a:bodyPr/>
        <a:lstStyle/>
        <a:p>
          <a:endParaRPr lang="es-MX"/>
        </a:p>
      </dgm:t>
    </dgm:pt>
    <dgm:pt modelId="{F677BE29-950E-D547-A1A7-C9B83F62EE9B}" type="sibTrans" cxnId="{0B8E09E9-059A-5042-90AF-4858277F3D04}">
      <dgm:prSet/>
      <dgm:spPr/>
      <dgm:t>
        <a:bodyPr/>
        <a:lstStyle/>
        <a:p>
          <a:endParaRPr lang="es-MX"/>
        </a:p>
      </dgm:t>
    </dgm:pt>
    <dgm:pt modelId="{89B1BAE3-5A9F-6947-A85E-E5EB3A72BF01}">
      <dgm:prSet custT="1"/>
      <dgm:spPr/>
      <dgm:t>
        <a:bodyPr/>
        <a:lstStyle/>
        <a:p>
          <a:pPr algn="l"/>
          <a:r>
            <a:rPr lang="es-MX" sz="900" dirty="0">
              <a:latin typeface="Montserrat" pitchFamily="2" charset="77"/>
            </a:rPr>
            <a:t>Registrar oficio y memorandum.</a:t>
          </a:r>
        </a:p>
      </dgm:t>
    </dgm:pt>
    <dgm:pt modelId="{C73C82BE-7464-FE4C-A877-122F3D6A7845}" type="parTrans" cxnId="{D1CC6A29-6F75-2048-8943-53C24C353DAE}">
      <dgm:prSet/>
      <dgm:spPr/>
      <dgm:t>
        <a:bodyPr/>
        <a:lstStyle/>
        <a:p>
          <a:endParaRPr lang="es-MX"/>
        </a:p>
      </dgm:t>
    </dgm:pt>
    <dgm:pt modelId="{77BF9F44-3B58-9147-BBE8-19DCCDB95695}" type="sibTrans" cxnId="{D1CC6A29-6F75-2048-8943-53C24C353DAE}">
      <dgm:prSet/>
      <dgm:spPr/>
      <dgm:t>
        <a:bodyPr/>
        <a:lstStyle/>
        <a:p>
          <a:endParaRPr lang="es-MX"/>
        </a:p>
      </dgm:t>
    </dgm:pt>
    <dgm:pt modelId="{C192156A-228E-1347-9CD0-3943B565059B}">
      <dgm:prSet custT="1"/>
      <dgm:spPr/>
      <dgm:t>
        <a:bodyPr/>
        <a:lstStyle/>
        <a:p>
          <a:pPr algn="just"/>
          <a:r>
            <a:rPr lang="es-MX" sz="900" dirty="0">
              <a:latin typeface="Montserrat" pitchFamily="2" charset="77"/>
            </a:rPr>
            <a:t>Enviar listado de contribuyentes a áreas operativas </a:t>
          </a:r>
        </a:p>
      </dgm:t>
    </dgm:pt>
    <dgm:pt modelId="{55E7FDBB-4BFD-9946-9B84-82D9C580A4A9}" type="parTrans" cxnId="{370B1C3E-E0E2-C845-8BD7-F6C322574A32}">
      <dgm:prSet/>
      <dgm:spPr/>
      <dgm:t>
        <a:bodyPr/>
        <a:lstStyle/>
        <a:p>
          <a:endParaRPr lang="es-MX"/>
        </a:p>
      </dgm:t>
    </dgm:pt>
    <dgm:pt modelId="{EAFAB0DC-D444-1745-A3EB-544D9CE0D63D}" type="sibTrans" cxnId="{370B1C3E-E0E2-C845-8BD7-F6C322574A32}">
      <dgm:prSet/>
      <dgm:spPr/>
      <dgm:t>
        <a:bodyPr/>
        <a:lstStyle/>
        <a:p>
          <a:endParaRPr lang="es-MX"/>
        </a:p>
      </dgm:t>
    </dgm:pt>
    <dgm:pt modelId="{E5B68207-7664-CF46-9979-950FFA8F390F}" type="pres">
      <dgm:prSet presAssocID="{B5F82B00-0DE6-B64B-84AB-17FCD9847B06}" presName="Name0" presStyleCnt="0">
        <dgm:presLayoutVars>
          <dgm:dir/>
          <dgm:animLvl val="lvl"/>
          <dgm:resizeHandles/>
        </dgm:presLayoutVars>
      </dgm:prSet>
      <dgm:spPr/>
    </dgm:pt>
    <dgm:pt modelId="{6A820244-8175-D54D-8063-3A20420BC16B}" type="pres">
      <dgm:prSet presAssocID="{E5E06ABF-ADAD-B843-99A5-7789FEDEABD7}" presName="linNode" presStyleCnt="0"/>
      <dgm:spPr/>
    </dgm:pt>
    <dgm:pt modelId="{7BB820F8-561C-A246-93FC-C5F3F2073FFE}" type="pres">
      <dgm:prSet presAssocID="{E5E06ABF-ADAD-B843-99A5-7789FEDEABD7}" presName="parentShp" presStyleLbl="node1" presStyleIdx="0" presStyleCnt="3" custLinFactNeighborX="-30482" custLinFactNeighborY="-47536">
        <dgm:presLayoutVars>
          <dgm:bulletEnabled val="1"/>
        </dgm:presLayoutVars>
      </dgm:prSet>
      <dgm:spPr/>
    </dgm:pt>
    <dgm:pt modelId="{9771223C-382B-274E-9048-8DFB3929AE6C}" type="pres">
      <dgm:prSet presAssocID="{E5E06ABF-ADAD-B843-99A5-7789FEDEABD7}" presName="childShp" presStyleLbl="bgAccFollowNode1" presStyleIdx="0" presStyleCnt="3">
        <dgm:presLayoutVars>
          <dgm:bulletEnabled val="1"/>
        </dgm:presLayoutVars>
      </dgm:prSet>
      <dgm:spPr/>
    </dgm:pt>
    <dgm:pt modelId="{91E5CA54-8454-B344-8129-681328A60236}" type="pres">
      <dgm:prSet presAssocID="{401E66CD-42B6-D84B-B01C-3CD203EB0E85}" presName="spacing" presStyleCnt="0"/>
      <dgm:spPr/>
    </dgm:pt>
    <dgm:pt modelId="{E82CD2D2-C541-2A42-A6E6-5BCED898C14B}" type="pres">
      <dgm:prSet presAssocID="{C5FE5C89-E26B-7E41-BD4B-F493042D4C0F}" presName="linNode" presStyleCnt="0"/>
      <dgm:spPr/>
    </dgm:pt>
    <dgm:pt modelId="{54A64B8D-FB1F-0947-947D-7C645424C640}" type="pres">
      <dgm:prSet presAssocID="{C5FE5C89-E26B-7E41-BD4B-F493042D4C0F}" presName="parentShp" presStyleLbl="node1" presStyleIdx="1" presStyleCnt="3">
        <dgm:presLayoutVars>
          <dgm:bulletEnabled val="1"/>
        </dgm:presLayoutVars>
      </dgm:prSet>
      <dgm:spPr/>
    </dgm:pt>
    <dgm:pt modelId="{1379DCD7-6D00-1C46-A7EF-FA74D19B1720}" type="pres">
      <dgm:prSet presAssocID="{C5FE5C89-E26B-7E41-BD4B-F493042D4C0F}" presName="childShp" presStyleLbl="bgAccFollowNode1" presStyleIdx="1" presStyleCnt="3">
        <dgm:presLayoutVars>
          <dgm:bulletEnabled val="1"/>
        </dgm:presLayoutVars>
      </dgm:prSet>
      <dgm:spPr/>
    </dgm:pt>
    <dgm:pt modelId="{53B647EA-B571-DD4F-AD41-952C5AD2DA54}" type="pres">
      <dgm:prSet presAssocID="{B1943E4F-4C3C-1846-83DE-E19EDE50FCE7}" presName="spacing" presStyleCnt="0"/>
      <dgm:spPr/>
    </dgm:pt>
    <dgm:pt modelId="{20ABFCEF-53E8-3B47-988A-B2A31CB37BBF}" type="pres">
      <dgm:prSet presAssocID="{5AC9ED58-6B3F-AC4E-85EC-E6A3F04E27A6}" presName="linNode" presStyleCnt="0"/>
      <dgm:spPr/>
    </dgm:pt>
    <dgm:pt modelId="{7EBD816E-2082-9747-98CA-CCF19A7AE993}" type="pres">
      <dgm:prSet presAssocID="{5AC9ED58-6B3F-AC4E-85EC-E6A3F04E27A6}" presName="parentShp" presStyleLbl="node1" presStyleIdx="2" presStyleCnt="3">
        <dgm:presLayoutVars>
          <dgm:bulletEnabled val="1"/>
        </dgm:presLayoutVars>
      </dgm:prSet>
      <dgm:spPr/>
    </dgm:pt>
    <dgm:pt modelId="{4D94E2DD-3A81-AB4A-9203-43216FA19A80}" type="pres">
      <dgm:prSet presAssocID="{5AC9ED58-6B3F-AC4E-85EC-E6A3F04E27A6}" presName="childShp" presStyleLbl="bgAccFollowNode1" presStyleIdx="2" presStyleCnt="3">
        <dgm:presLayoutVars>
          <dgm:bulletEnabled val="1"/>
        </dgm:presLayoutVars>
      </dgm:prSet>
      <dgm:spPr/>
    </dgm:pt>
  </dgm:ptLst>
  <dgm:cxnLst>
    <dgm:cxn modelId="{16F26300-3D3C-0D40-9D38-164244E0A4AF}" srcId="{B5F82B00-0DE6-B64B-84AB-17FCD9847B06}" destId="{C5FE5C89-E26B-7E41-BD4B-F493042D4C0F}" srcOrd="1" destOrd="0" parTransId="{669AFDF4-D7A5-9E45-9268-7E010189FE19}" sibTransId="{B1943E4F-4C3C-1846-83DE-E19EDE50FCE7}"/>
    <dgm:cxn modelId="{0632311D-C69A-AF46-BC26-E7192B1CC9F8}" srcId="{B5F82B00-0DE6-B64B-84AB-17FCD9847B06}" destId="{E5E06ABF-ADAD-B843-99A5-7789FEDEABD7}" srcOrd="0" destOrd="0" parTransId="{07D190F5-6F40-204C-A049-BC5F383A5E35}" sibTransId="{401E66CD-42B6-D84B-B01C-3CD203EB0E85}"/>
    <dgm:cxn modelId="{57FDCA28-FCD6-C44B-A987-3499D92B3299}" srcId="{C5FE5C89-E26B-7E41-BD4B-F493042D4C0F}" destId="{9A2C433C-F805-6D4C-824B-7CB794A76641}" srcOrd="1" destOrd="0" parTransId="{DA5513A2-5C94-BC46-9436-AB55DECFBE79}" sibTransId="{FDC47012-5418-0E4A-B86F-91E331353F31}"/>
    <dgm:cxn modelId="{D1CC6A29-6F75-2048-8943-53C24C353DAE}" srcId="{5AC9ED58-6B3F-AC4E-85EC-E6A3F04E27A6}" destId="{89B1BAE3-5A9F-6947-A85E-E5EB3A72BF01}" srcOrd="0" destOrd="0" parTransId="{C73C82BE-7464-FE4C-A877-122F3D6A7845}" sibTransId="{77BF9F44-3B58-9147-BBE8-19DCCDB95695}"/>
    <dgm:cxn modelId="{96F17B30-D93C-8245-BDCD-1AFCA6364833}" type="presOf" srcId="{B5F82B00-0DE6-B64B-84AB-17FCD9847B06}" destId="{E5B68207-7664-CF46-9979-950FFA8F390F}" srcOrd="0" destOrd="0" presId="urn:microsoft.com/office/officeart/2005/8/layout/vList6"/>
    <dgm:cxn modelId="{370B1C3E-E0E2-C845-8BD7-F6C322574A32}" srcId="{5AC9ED58-6B3F-AC4E-85EC-E6A3F04E27A6}" destId="{C192156A-228E-1347-9CD0-3943B565059B}" srcOrd="1" destOrd="0" parTransId="{55E7FDBB-4BFD-9946-9B84-82D9C580A4A9}" sibTransId="{EAFAB0DC-D444-1745-A3EB-544D9CE0D63D}"/>
    <dgm:cxn modelId="{04A58C54-524B-0D41-80AD-7EA799EB7D98}" type="presOf" srcId="{1B21CCEB-ADDF-314C-80B9-EBA16AD3DEAC}" destId="{9771223C-382B-274E-9048-8DFB3929AE6C}" srcOrd="0" destOrd="1" presId="urn:microsoft.com/office/officeart/2005/8/layout/vList6"/>
    <dgm:cxn modelId="{80B15157-AD21-254A-A4BF-DD44EA83795E}" type="presOf" srcId="{5AC9ED58-6B3F-AC4E-85EC-E6A3F04E27A6}" destId="{7EBD816E-2082-9747-98CA-CCF19A7AE993}" srcOrd="0" destOrd="0" presId="urn:microsoft.com/office/officeart/2005/8/layout/vList6"/>
    <dgm:cxn modelId="{C9E4745C-894C-EE45-A987-4615B1F44776}" type="presOf" srcId="{9A2C433C-F805-6D4C-824B-7CB794A76641}" destId="{1379DCD7-6D00-1C46-A7EF-FA74D19B1720}" srcOrd="0" destOrd="1" presId="urn:microsoft.com/office/officeart/2005/8/layout/vList6"/>
    <dgm:cxn modelId="{D0DBE15C-1959-8D41-98F1-B6AA4A7B8C51}" srcId="{E5E06ABF-ADAD-B843-99A5-7789FEDEABD7}" destId="{1D3036BD-79CC-C94E-8B74-73AC70D31B1B}" srcOrd="0" destOrd="0" parTransId="{AACBBC28-76BB-BC4C-B59F-375EA90619A9}" sibTransId="{7D99C707-EBAC-164C-BE8B-A8836DB6FAA5}"/>
    <dgm:cxn modelId="{057B5066-7597-B24F-8C3A-75C9889EA635}" srcId="{C5FE5C89-E26B-7E41-BD4B-F493042D4C0F}" destId="{F0407318-A6D1-1744-A7C3-3A0892681849}" srcOrd="0" destOrd="0" parTransId="{1A1171BE-C0E5-234D-A9E1-D4AF0A3E50A4}" sibTransId="{95677C9A-5510-1341-B7DF-7383BABC8381}"/>
    <dgm:cxn modelId="{95A34069-07A1-2D41-B28B-ED66429182DF}" type="presOf" srcId="{F0407318-A6D1-1744-A7C3-3A0892681849}" destId="{1379DCD7-6D00-1C46-A7EF-FA74D19B1720}" srcOrd="0" destOrd="0" presId="urn:microsoft.com/office/officeart/2005/8/layout/vList6"/>
    <dgm:cxn modelId="{5B277A6B-D427-9C4E-9677-80BF59EC424D}" srcId="{E5E06ABF-ADAD-B843-99A5-7789FEDEABD7}" destId="{1B21CCEB-ADDF-314C-80B9-EBA16AD3DEAC}" srcOrd="1" destOrd="0" parTransId="{F779BD5B-4068-CB45-B68C-FBCDDC88683A}" sibTransId="{E994D1E0-16D1-D746-ADAD-46D3DCEFE555}"/>
    <dgm:cxn modelId="{EFAB0576-93F1-9246-BC48-E8AAEB897B3D}" type="presOf" srcId="{C192156A-228E-1347-9CD0-3943B565059B}" destId="{4D94E2DD-3A81-AB4A-9203-43216FA19A80}" srcOrd="0" destOrd="1" presId="urn:microsoft.com/office/officeart/2005/8/layout/vList6"/>
    <dgm:cxn modelId="{9E727483-6C1D-FD4E-AD15-842BCD8CC48D}" type="presOf" srcId="{5373DB40-E07F-3644-AABE-934CB0CBE335}" destId="{1379DCD7-6D00-1C46-A7EF-FA74D19B1720}" srcOrd="0" destOrd="2" presId="urn:microsoft.com/office/officeart/2005/8/layout/vList6"/>
    <dgm:cxn modelId="{88663492-4FAD-A04E-88F8-5AAB054EDBCF}" type="presOf" srcId="{E5E06ABF-ADAD-B843-99A5-7789FEDEABD7}" destId="{7BB820F8-561C-A246-93FC-C5F3F2073FFE}" srcOrd="0" destOrd="0" presId="urn:microsoft.com/office/officeart/2005/8/layout/vList6"/>
    <dgm:cxn modelId="{52D7A494-CB38-554A-919B-AB7D564E75B8}" type="presOf" srcId="{C5FE5C89-E26B-7E41-BD4B-F493042D4C0F}" destId="{54A64B8D-FB1F-0947-947D-7C645424C640}" srcOrd="0" destOrd="0" presId="urn:microsoft.com/office/officeart/2005/8/layout/vList6"/>
    <dgm:cxn modelId="{589E349D-AD08-9845-8A6F-7C1963344B1F}" type="presOf" srcId="{1D3036BD-79CC-C94E-8B74-73AC70D31B1B}" destId="{9771223C-382B-274E-9048-8DFB3929AE6C}" srcOrd="0" destOrd="0" presId="urn:microsoft.com/office/officeart/2005/8/layout/vList6"/>
    <dgm:cxn modelId="{F41C8ACC-A1EE-6549-9996-0B2702088543}" srcId="{E5E06ABF-ADAD-B843-99A5-7789FEDEABD7}" destId="{D62F482E-CB56-DE41-B341-B4EF1B07034A}" srcOrd="2" destOrd="0" parTransId="{D6E22E88-049C-C542-B1B9-2BCA10135634}" sibTransId="{78B01B46-BDA9-1D42-9016-E59BCA2056DE}"/>
    <dgm:cxn modelId="{428980CF-4A7B-9E48-BFC9-B6466DD23A09}" srcId="{C5FE5C89-E26B-7E41-BD4B-F493042D4C0F}" destId="{5373DB40-E07F-3644-AABE-934CB0CBE335}" srcOrd="2" destOrd="0" parTransId="{37728EDA-4F1D-B642-88FD-7D7D1B79427D}" sibTransId="{1CA06EE0-B474-E046-8CFA-C99ABCB85551}"/>
    <dgm:cxn modelId="{58CB92D1-1153-A540-9A0A-D554F0828C80}" type="presOf" srcId="{89B1BAE3-5A9F-6947-A85E-E5EB3A72BF01}" destId="{4D94E2DD-3A81-AB4A-9203-43216FA19A80}" srcOrd="0" destOrd="0" presId="urn:microsoft.com/office/officeart/2005/8/layout/vList6"/>
    <dgm:cxn modelId="{FAC295E1-2622-674A-A041-4EF1AA59CAEE}" type="presOf" srcId="{D62F482E-CB56-DE41-B341-B4EF1B07034A}" destId="{9771223C-382B-274E-9048-8DFB3929AE6C}" srcOrd="0" destOrd="2" presId="urn:microsoft.com/office/officeart/2005/8/layout/vList6"/>
    <dgm:cxn modelId="{0B8E09E9-059A-5042-90AF-4858277F3D04}" srcId="{B5F82B00-0DE6-B64B-84AB-17FCD9847B06}" destId="{5AC9ED58-6B3F-AC4E-85EC-E6A3F04E27A6}" srcOrd="2" destOrd="0" parTransId="{5F65E5ED-F3E7-1D40-BFF7-512216E8C61D}" sibTransId="{F677BE29-950E-D547-A1A7-C9B83F62EE9B}"/>
    <dgm:cxn modelId="{5CFAF24C-AC85-DC42-9586-F13FF439F29F}" type="presParOf" srcId="{E5B68207-7664-CF46-9979-950FFA8F390F}" destId="{6A820244-8175-D54D-8063-3A20420BC16B}" srcOrd="0" destOrd="0" presId="urn:microsoft.com/office/officeart/2005/8/layout/vList6"/>
    <dgm:cxn modelId="{28CCC7B6-65E3-6C4D-AA78-F733C2B98B58}" type="presParOf" srcId="{6A820244-8175-D54D-8063-3A20420BC16B}" destId="{7BB820F8-561C-A246-93FC-C5F3F2073FFE}" srcOrd="0" destOrd="0" presId="urn:microsoft.com/office/officeart/2005/8/layout/vList6"/>
    <dgm:cxn modelId="{68F61212-C13D-BD48-A096-285FF0C75A92}" type="presParOf" srcId="{6A820244-8175-D54D-8063-3A20420BC16B}" destId="{9771223C-382B-274E-9048-8DFB3929AE6C}" srcOrd="1" destOrd="0" presId="urn:microsoft.com/office/officeart/2005/8/layout/vList6"/>
    <dgm:cxn modelId="{3A186ECD-6BD0-3E4D-BD64-97F59ECBAEA2}" type="presParOf" srcId="{E5B68207-7664-CF46-9979-950FFA8F390F}" destId="{91E5CA54-8454-B344-8129-681328A60236}" srcOrd="1" destOrd="0" presId="urn:microsoft.com/office/officeart/2005/8/layout/vList6"/>
    <dgm:cxn modelId="{FA780BA2-4DDD-0643-BC5F-2E9A922270A9}" type="presParOf" srcId="{E5B68207-7664-CF46-9979-950FFA8F390F}" destId="{E82CD2D2-C541-2A42-A6E6-5BCED898C14B}" srcOrd="2" destOrd="0" presId="urn:microsoft.com/office/officeart/2005/8/layout/vList6"/>
    <dgm:cxn modelId="{93B80C8F-BE9D-0643-94DB-622B3A5E8150}" type="presParOf" srcId="{E82CD2D2-C541-2A42-A6E6-5BCED898C14B}" destId="{54A64B8D-FB1F-0947-947D-7C645424C640}" srcOrd="0" destOrd="0" presId="urn:microsoft.com/office/officeart/2005/8/layout/vList6"/>
    <dgm:cxn modelId="{1341D635-76F5-6D4C-8A40-B0993660BA49}" type="presParOf" srcId="{E82CD2D2-C541-2A42-A6E6-5BCED898C14B}" destId="{1379DCD7-6D00-1C46-A7EF-FA74D19B1720}" srcOrd="1" destOrd="0" presId="urn:microsoft.com/office/officeart/2005/8/layout/vList6"/>
    <dgm:cxn modelId="{9920480E-25AE-6C4E-950F-AF7E2A4BAFFB}" type="presParOf" srcId="{E5B68207-7664-CF46-9979-950FFA8F390F}" destId="{53B647EA-B571-DD4F-AD41-952C5AD2DA54}" srcOrd="3" destOrd="0" presId="urn:microsoft.com/office/officeart/2005/8/layout/vList6"/>
    <dgm:cxn modelId="{7E9B9080-0DF2-E64C-8DD2-6D3AC9D5D980}" type="presParOf" srcId="{E5B68207-7664-CF46-9979-950FFA8F390F}" destId="{20ABFCEF-53E8-3B47-988A-B2A31CB37BBF}" srcOrd="4" destOrd="0" presId="urn:microsoft.com/office/officeart/2005/8/layout/vList6"/>
    <dgm:cxn modelId="{B3079297-CD06-F442-8C76-4A1FA6599A86}" type="presParOf" srcId="{20ABFCEF-53E8-3B47-988A-B2A31CB37BBF}" destId="{7EBD816E-2082-9747-98CA-CCF19A7AE993}" srcOrd="0" destOrd="0" presId="urn:microsoft.com/office/officeart/2005/8/layout/vList6"/>
    <dgm:cxn modelId="{61C4B78B-B440-1C4B-8827-B50724B98E47}" type="presParOf" srcId="{20ABFCEF-53E8-3B47-988A-B2A31CB37BBF}" destId="{4D94E2DD-3A81-AB4A-9203-43216FA19A8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95D42-D1C8-D24C-BB01-E0711A92DA93}" type="doc">
      <dgm:prSet loTypeId="urn:microsoft.com/office/officeart/2005/8/layout/vList6" loCatId="" qsTypeId="urn:microsoft.com/office/officeart/2005/8/quickstyle/3d3" qsCatId="3D" csTypeId="urn:microsoft.com/office/officeart/2005/8/colors/colorful5" csCatId="colorful" phldr="1"/>
      <dgm:spPr/>
      <dgm:t>
        <a:bodyPr/>
        <a:lstStyle/>
        <a:p>
          <a:endParaRPr lang="es-MX"/>
        </a:p>
      </dgm:t>
    </dgm:pt>
    <dgm:pt modelId="{DC9AED2B-8998-734F-B47D-C13BD229F21F}">
      <dgm:prSet phldrT="[Texto]" custT="1"/>
      <dgm:spPr/>
      <dgm:t>
        <a:bodyPr/>
        <a:lstStyle/>
        <a:p>
          <a:r>
            <a:rPr lang="es-MX" sz="1400" b="1" dirty="0">
              <a:latin typeface="Montserrat" pitchFamily="2" charset="77"/>
            </a:rPr>
            <a:t>Módulo de Control y Seguimient</a:t>
          </a:r>
          <a:r>
            <a:rPr lang="es-MX" sz="1400" b="1" dirty="0"/>
            <a:t>o</a:t>
          </a:r>
        </a:p>
      </dgm:t>
    </dgm:pt>
    <dgm:pt modelId="{AD6192A5-641D-1445-8D1D-CDD0F3D3B0A8}" type="parTrans" cxnId="{0C80F713-61C6-0A4A-862B-F36B9070566E}">
      <dgm:prSet/>
      <dgm:spPr/>
      <dgm:t>
        <a:bodyPr/>
        <a:lstStyle/>
        <a:p>
          <a:endParaRPr lang="es-MX"/>
        </a:p>
      </dgm:t>
    </dgm:pt>
    <dgm:pt modelId="{0192D069-A70C-9B4D-801B-A5D37364942B}" type="sibTrans" cxnId="{0C80F713-61C6-0A4A-862B-F36B9070566E}">
      <dgm:prSet/>
      <dgm:spPr/>
      <dgm:t>
        <a:bodyPr/>
        <a:lstStyle/>
        <a:p>
          <a:endParaRPr lang="es-MX"/>
        </a:p>
      </dgm:t>
    </dgm:pt>
    <dgm:pt modelId="{61FE9760-F910-884F-9215-08C93F4AFDE4}">
      <dgm:prSet phldrT="[Texto]" custT="1"/>
      <dgm:spPr/>
      <dgm:t>
        <a:bodyPr/>
        <a:lstStyle/>
        <a:p>
          <a:r>
            <a:rPr lang="es-MX" sz="900" dirty="0">
              <a:latin typeface="Montserrat" pitchFamily="2" charset="77"/>
            </a:rPr>
            <a:t>Registrar informe de inicio a las órdenes.</a:t>
          </a:r>
        </a:p>
      </dgm:t>
    </dgm:pt>
    <dgm:pt modelId="{1DE9FC40-C4E4-7247-BFCD-A3F88D3698AD}" type="parTrans" cxnId="{71FC731F-D523-304C-9494-2B48DEE15369}">
      <dgm:prSet/>
      <dgm:spPr/>
      <dgm:t>
        <a:bodyPr/>
        <a:lstStyle/>
        <a:p>
          <a:endParaRPr lang="es-MX"/>
        </a:p>
      </dgm:t>
    </dgm:pt>
    <dgm:pt modelId="{D05F95ED-3684-E64B-B2FB-73A373FDD77F}" type="sibTrans" cxnId="{71FC731F-D523-304C-9494-2B48DEE15369}">
      <dgm:prSet/>
      <dgm:spPr/>
      <dgm:t>
        <a:bodyPr/>
        <a:lstStyle/>
        <a:p>
          <a:endParaRPr lang="es-MX"/>
        </a:p>
      </dgm:t>
    </dgm:pt>
    <dgm:pt modelId="{65B25EEC-B6F0-A94F-9E1B-7B3A2E73BA45}">
      <dgm:prSet phldrT="[Texto]" custT="1"/>
      <dgm:spPr/>
      <dgm:t>
        <a:bodyPr/>
        <a:lstStyle/>
        <a:p>
          <a:r>
            <a:rPr lang="es-MX" sz="900" dirty="0">
              <a:latin typeface="Montserrat" pitchFamily="2" charset="77"/>
            </a:rPr>
            <a:t>Registrar inicio de la revisión.</a:t>
          </a:r>
        </a:p>
      </dgm:t>
    </dgm:pt>
    <dgm:pt modelId="{0200D8AC-1279-1645-9154-2E6D95D31AC0}" type="parTrans" cxnId="{E1E95B96-A1BA-6A4A-8B00-F1D406E7516A}">
      <dgm:prSet/>
      <dgm:spPr/>
      <dgm:t>
        <a:bodyPr/>
        <a:lstStyle/>
        <a:p>
          <a:endParaRPr lang="es-MX"/>
        </a:p>
      </dgm:t>
    </dgm:pt>
    <dgm:pt modelId="{FC29C4B8-CD85-D643-8A5B-4B76049903E4}" type="sibTrans" cxnId="{E1E95B96-A1BA-6A4A-8B00-F1D406E7516A}">
      <dgm:prSet/>
      <dgm:spPr/>
      <dgm:t>
        <a:bodyPr/>
        <a:lstStyle/>
        <a:p>
          <a:endParaRPr lang="es-MX"/>
        </a:p>
      </dgm:t>
    </dgm:pt>
    <dgm:pt modelId="{6DB36945-9B42-1F44-A8CF-54DA1FB003F8}">
      <dgm:prSet phldrT="[Texto]" custT="1"/>
      <dgm:spPr/>
      <dgm:t>
        <a:bodyPr/>
        <a:lstStyle/>
        <a:p>
          <a:r>
            <a:rPr lang="es-MX" sz="900" dirty="0">
              <a:latin typeface="Montserrat" pitchFamily="2" charset="77"/>
            </a:rPr>
            <a:t>Asignar responsables de la revisión.</a:t>
          </a:r>
        </a:p>
      </dgm:t>
    </dgm:pt>
    <dgm:pt modelId="{BEFBA918-E984-6E4D-B9A8-E1CFB3C0F1A9}" type="parTrans" cxnId="{056164D0-AED8-334F-9AD4-7F8207F4D527}">
      <dgm:prSet/>
      <dgm:spPr/>
      <dgm:t>
        <a:bodyPr/>
        <a:lstStyle/>
        <a:p>
          <a:endParaRPr lang="es-MX"/>
        </a:p>
      </dgm:t>
    </dgm:pt>
    <dgm:pt modelId="{4ABC0551-A780-6F4A-ACEF-BBD33844C501}" type="sibTrans" cxnId="{056164D0-AED8-334F-9AD4-7F8207F4D527}">
      <dgm:prSet/>
      <dgm:spPr/>
      <dgm:t>
        <a:bodyPr/>
        <a:lstStyle/>
        <a:p>
          <a:endParaRPr lang="es-MX"/>
        </a:p>
      </dgm:t>
    </dgm:pt>
    <dgm:pt modelId="{7430A8E9-6F9A-CB4B-87EF-D4DEE59986F3}">
      <dgm:prSet phldrT="[Texto]" custT="1"/>
      <dgm:spPr/>
      <dgm:t>
        <a:bodyPr/>
        <a:lstStyle/>
        <a:p>
          <a:r>
            <a:rPr lang="es-MX" sz="900" dirty="0">
              <a:latin typeface="Montserrat" pitchFamily="2" charset="77"/>
            </a:rPr>
            <a:t>Registrar acto de notificación</a:t>
          </a:r>
          <a:r>
            <a:rPr lang="es-MX" sz="900" dirty="0"/>
            <a:t>.</a:t>
          </a:r>
        </a:p>
      </dgm:t>
    </dgm:pt>
    <dgm:pt modelId="{96E21517-C2A9-2242-8553-649D8CDD598C}" type="parTrans" cxnId="{96B2F3C0-2F1E-6141-B4F7-A89E8269D8A7}">
      <dgm:prSet/>
      <dgm:spPr/>
      <dgm:t>
        <a:bodyPr/>
        <a:lstStyle/>
        <a:p>
          <a:endParaRPr lang="es-MX"/>
        </a:p>
      </dgm:t>
    </dgm:pt>
    <dgm:pt modelId="{275A6B73-4CDA-2846-A6A3-CCC575C4FBEE}" type="sibTrans" cxnId="{96B2F3C0-2F1E-6141-B4F7-A89E8269D8A7}">
      <dgm:prSet/>
      <dgm:spPr/>
      <dgm:t>
        <a:bodyPr/>
        <a:lstStyle/>
        <a:p>
          <a:endParaRPr lang="es-MX"/>
        </a:p>
      </dgm:t>
    </dgm:pt>
    <dgm:pt modelId="{3BA0E8BD-EB90-5241-9CA2-514D00A5071B}" type="pres">
      <dgm:prSet presAssocID="{E9A95D42-D1C8-D24C-BB01-E0711A92DA93}" presName="Name0" presStyleCnt="0">
        <dgm:presLayoutVars>
          <dgm:dir/>
          <dgm:animLvl val="lvl"/>
          <dgm:resizeHandles/>
        </dgm:presLayoutVars>
      </dgm:prSet>
      <dgm:spPr/>
    </dgm:pt>
    <dgm:pt modelId="{604A9025-1F31-2449-9ADF-7F20990F40CD}" type="pres">
      <dgm:prSet presAssocID="{DC9AED2B-8998-734F-B47D-C13BD229F21F}" presName="linNode" presStyleCnt="0"/>
      <dgm:spPr/>
    </dgm:pt>
    <dgm:pt modelId="{B41CAFDD-C19C-C143-A9BB-30F96585E0BA}" type="pres">
      <dgm:prSet presAssocID="{DC9AED2B-8998-734F-B47D-C13BD229F21F}" presName="parentShp" presStyleLbl="node1" presStyleIdx="0" presStyleCnt="1" custScaleX="117077">
        <dgm:presLayoutVars>
          <dgm:bulletEnabled val="1"/>
        </dgm:presLayoutVars>
      </dgm:prSet>
      <dgm:spPr/>
    </dgm:pt>
    <dgm:pt modelId="{F5B53F6F-A5FF-C942-B503-AAEBEBCB298E}" type="pres">
      <dgm:prSet presAssocID="{DC9AED2B-8998-734F-B47D-C13BD229F21F}" presName="childShp" presStyleLbl="bgAccFollowNode1" presStyleIdx="0" presStyleCnt="1">
        <dgm:presLayoutVars>
          <dgm:bulletEnabled val="1"/>
        </dgm:presLayoutVars>
      </dgm:prSet>
      <dgm:spPr/>
    </dgm:pt>
  </dgm:ptLst>
  <dgm:cxnLst>
    <dgm:cxn modelId="{0C80F713-61C6-0A4A-862B-F36B9070566E}" srcId="{E9A95D42-D1C8-D24C-BB01-E0711A92DA93}" destId="{DC9AED2B-8998-734F-B47D-C13BD229F21F}" srcOrd="0" destOrd="0" parTransId="{AD6192A5-641D-1445-8D1D-CDD0F3D3B0A8}" sibTransId="{0192D069-A70C-9B4D-801B-A5D37364942B}"/>
    <dgm:cxn modelId="{71FC731F-D523-304C-9494-2B48DEE15369}" srcId="{DC9AED2B-8998-734F-B47D-C13BD229F21F}" destId="{61FE9760-F910-884F-9215-08C93F4AFDE4}" srcOrd="0" destOrd="0" parTransId="{1DE9FC40-C4E4-7247-BFCD-A3F88D3698AD}" sibTransId="{D05F95ED-3684-E64B-B2FB-73A373FDD77F}"/>
    <dgm:cxn modelId="{A1765E59-E54A-2749-830A-900D89369916}" type="presOf" srcId="{7430A8E9-6F9A-CB4B-87EF-D4DEE59986F3}" destId="{F5B53F6F-A5FF-C942-B503-AAEBEBCB298E}" srcOrd="0" destOrd="3" presId="urn:microsoft.com/office/officeart/2005/8/layout/vList6"/>
    <dgm:cxn modelId="{E1E95B96-A1BA-6A4A-8B00-F1D406E7516A}" srcId="{DC9AED2B-8998-734F-B47D-C13BD229F21F}" destId="{65B25EEC-B6F0-A94F-9E1B-7B3A2E73BA45}" srcOrd="1" destOrd="0" parTransId="{0200D8AC-1279-1645-9154-2E6D95D31AC0}" sibTransId="{FC29C4B8-CD85-D643-8A5B-4B76049903E4}"/>
    <dgm:cxn modelId="{96B2F3C0-2F1E-6141-B4F7-A89E8269D8A7}" srcId="{DC9AED2B-8998-734F-B47D-C13BD229F21F}" destId="{7430A8E9-6F9A-CB4B-87EF-D4DEE59986F3}" srcOrd="3" destOrd="0" parTransId="{96E21517-C2A9-2242-8553-649D8CDD598C}" sibTransId="{275A6B73-4CDA-2846-A6A3-CCC575C4FBEE}"/>
    <dgm:cxn modelId="{6147BAC8-CE16-C24B-A156-D539A0BFAA4C}" type="presOf" srcId="{DC9AED2B-8998-734F-B47D-C13BD229F21F}" destId="{B41CAFDD-C19C-C143-A9BB-30F96585E0BA}" srcOrd="0" destOrd="0" presId="urn:microsoft.com/office/officeart/2005/8/layout/vList6"/>
    <dgm:cxn modelId="{056164D0-AED8-334F-9AD4-7F8207F4D527}" srcId="{DC9AED2B-8998-734F-B47D-C13BD229F21F}" destId="{6DB36945-9B42-1F44-A8CF-54DA1FB003F8}" srcOrd="2" destOrd="0" parTransId="{BEFBA918-E984-6E4D-B9A8-E1CFB3C0F1A9}" sibTransId="{4ABC0551-A780-6F4A-ACEF-BBD33844C501}"/>
    <dgm:cxn modelId="{F0FC75D3-B4B4-CA4D-B58B-EF9FB9318393}" type="presOf" srcId="{E9A95D42-D1C8-D24C-BB01-E0711A92DA93}" destId="{3BA0E8BD-EB90-5241-9CA2-514D00A5071B}" srcOrd="0" destOrd="0" presId="urn:microsoft.com/office/officeart/2005/8/layout/vList6"/>
    <dgm:cxn modelId="{7E014BDF-8DD3-434A-B8AC-4A4C3461C22E}" type="presOf" srcId="{65B25EEC-B6F0-A94F-9E1B-7B3A2E73BA45}" destId="{F5B53F6F-A5FF-C942-B503-AAEBEBCB298E}" srcOrd="0" destOrd="1" presId="urn:microsoft.com/office/officeart/2005/8/layout/vList6"/>
    <dgm:cxn modelId="{185DA0EF-5088-2848-826D-CEBB91416D5A}" type="presOf" srcId="{61FE9760-F910-884F-9215-08C93F4AFDE4}" destId="{F5B53F6F-A5FF-C942-B503-AAEBEBCB298E}" srcOrd="0" destOrd="0" presId="urn:microsoft.com/office/officeart/2005/8/layout/vList6"/>
    <dgm:cxn modelId="{638E8FFC-0034-9C46-A97C-89066976EA6E}" type="presOf" srcId="{6DB36945-9B42-1F44-A8CF-54DA1FB003F8}" destId="{F5B53F6F-A5FF-C942-B503-AAEBEBCB298E}" srcOrd="0" destOrd="2" presId="urn:microsoft.com/office/officeart/2005/8/layout/vList6"/>
    <dgm:cxn modelId="{14623896-0545-CC41-B226-A282CC18629F}" type="presParOf" srcId="{3BA0E8BD-EB90-5241-9CA2-514D00A5071B}" destId="{604A9025-1F31-2449-9ADF-7F20990F40CD}" srcOrd="0" destOrd="0" presId="urn:microsoft.com/office/officeart/2005/8/layout/vList6"/>
    <dgm:cxn modelId="{3FD369D8-8543-644C-8D14-DD92D906845A}" type="presParOf" srcId="{604A9025-1F31-2449-9ADF-7F20990F40CD}" destId="{B41CAFDD-C19C-C143-A9BB-30F96585E0BA}" srcOrd="0" destOrd="0" presId="urn:microsoft.com/office/officeart/2005/8/layout/vList6"/>
    <dgm:cxn modelId="{F702C391-7609-4B45-BE39-78C1FA55B6D2}" type="presParOf" srcId="{604A9025-1F31-2449-9ADF-7F20990F40CD}" destId="{F5B53F6F-A5FF-C942-B503-AAEBEBCB298E}"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1223C-382B-274E-9048-8DFB3929AE6C}">
      <dsp:nvSpPr>
        <dsp:cNvPr id="0" name=""/>
        <dsp:cNvSpPr/>
      </dsp:nvSpPr>
      <dsp:spPr>
        <a:xfrm>
          <a:off x="1906129" y="0"/>
          <a:ext cx="2859193" cy="1058396"/>
        </a:xfrm>
        <a:prstGeom prst="rightArrow">
          <a:avLst>
            <a:gd name="adj1" fmla="val 75000"/>
            <a:gd name="adj2" fmla="val 50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just" defTabSz="400050">
            <a:lnSpc>
              <a:spcPct val="90000"/>
            </a:lnSpc>
            <a:spcBef>
              <a:spcPct val="0"/>
            </a:spcBef>
            <a:spcAft>
              <a:spcPct val="15000"/>
            </a:spcAft>
            <a:buChar char="•"/>
          </a:pPr>
          <a:r>
            <a:rPr lang="es-MX" sz="900" kern="1200" dirty="0">
              <a:latin typeface="Montserrat" pitchFamily="2" charset="77"/>
            </a:rPr>
            <a:t>Importar prospectos para actos de fiscalización.</a:t>
          </a:r>
        </a:p>
        <a:p>
          <a:pPr marL="57150" lvl="1" indent="-57150" algn="just" defTabSz="400050">
            <a:lnSpc>
              <a:spcPct val="90000"/>
            </a:lnSpc>
            <a:spcBef>
              <a:spcPct val="0"/>
            </a:spcBef>
            <a:spcAft>
              <a:spcPct val="15000"/>
            </a:spcAft>
            <a:buChar char="•"/>
          </a:pPr>
          <a:r>
            <a:rPr lang="es-MX" sz="900" kern="1200" dirty="0">
              <a:latin typeface="Montserrat" pitchFamily="2" charset="77"/>
            </a:rPr>
            <a:t>Visualizar listado y detalle de los prospectos.</a:t>
          </a:r>
        </a:p>
        <a:p>
          <a:pPr marL="57150" lvl="1" indent="-57150" algn="just" defTabSz="400050">
            <a:lnSpc>
              <a:spcPct val="90000"/>
            </a:lnSpc>
            <a:spcBef>
              <a:spcPct val="0"/>
            </a:spcBef>
            <a:spcAft>
              <a:spcPct val="15000"/>
            </a:spcAft>
            <a:buChar char="•"/>
          </a:pPr>
          <a:r>
            <a:rPr lang="es-MX" sz="900" kern="1200" dirty="0">
              <a:latin typeface="Montserrat" pitchFamily="2" charset="77"/>
            </a:rPr>
            <a:t>Generar y enviar propuesta al grupo de trabajo.</a:t>
          </a:r>
        </a:p>
      </dsp:txBody>
      <dsp:txXfrm>
        <a:off x="1906129" y="132300"/>
        <a:ext cx="2462295" cy="793797"/>
      </dsp:txXfrm>
    </dsp:sp>
    <dsp:sp modelId="{7BB820F8-561C-A246-93FC-C5F3F2073FFE}">
      <dsp:nvSpPr>
        <dsp:cNvPr id="0" name=""/>
        <dsp:cNvSpPr/>
      </dsp:nvSpPr>
      <dsp:spPr>
        <a:xfrm>
          <a:off x="0" y="0"/>
          <a:ext cx="1906129" cy="1058396"/>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Montserrat" pitchFamily="2" charset="77"/>
            </a:rPr>
            <a:t>Módulo de Registro de Contribuyentes y Propuestas</a:t>
          </a:r>
        </a:p>
      </dsp:txBody>
      <dsp:txXfrm>
        <a:off x="51667" y="51667"/>
        <a:ext cx="1802795" cy="955062"/>
      </dsp:txXfrm>
    </dsp:sp>
    <dsp:sp modelId="{1379DCD7-6D00-1C46-A7EF-FA74D19B1720}">
      <dsp:nvSpPr>
        <dsp:cNvPr id="0" name=""/>
        <dsp:cNvSpPr/>
      </dsp:nvSpPr>
      <dsp:spPr>
        <a:xfrm>
          <a:off x="1906129" y="1164235"/>
          <a:ext cx="2859193" cy="1058396"/>
        </a:xfrm>
        <a:prstGeom prst="rightArrow">
          <a:avLst>
            <a:gd name="adj1" fmla="val 75000"/>
            <a:gd name="adj2" fmla="val 50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s-MX" sz="900" kern="1200" dirty="0">
              <a:latin typeface="Montserrat" pitchFamily="2" charset="77"/>
            </a:rPr>
            <a:t>Registrar sesión del grupo de trabajo.</a:t>
          </a:r>
        </a:p>
        <a:p>
          <a:pPr marL="57150" lvl="1" indent="-57150" algn="l" defTabSz="400050">
            <a:lnSpc>
              <a:spcPct val="90000"/>
            </a:lnSpc>
            <a:spcBef>
              <a:spcPct val="0"/>
            </a:spcBef>
            <a:spcAft>
              <a:spcPct val="15000"/>
            </a:spcAft>
            <a:buChar char="•"/>
          </a:pPr>
          <a:r>
            <a:rPr lang="es-MX" sz="900" kern="1200" dirty="0">
              <a:latin typeface="Montserrat" pitchFamily="2" charset="77"/>
            </a:rPr>
            <a:t>Evaluar proyecto de los prospectos.</a:t>
          </a:r>
        </a:p>
        <a:p>
          <a:pPr marL="57150" lvl="1" indent="-57150" algn="just" defTabSz="400050">
            <a:lnSpc>
              <a:spcPct val="90000"/>
            </a:lnSpc>
            <a:spcBef>
              <a:spcPct val="0"/>
            </a:spcBef>
            <a:spcAft>
              <a:spcPct val="15000"/>
            </a:spcAft>
            <a:buChar char="•"/>
          </a:pPr>
          <a:r>
            <a:rPr lang="es-MX" sz="900" kern="1200" dirty="0">
              <a:latin typeface="Montserrat" pitchFamily="2" charset="77"/>
            </a:rPr>
            <a:t>Registrar integrantes del grupo de trabajo</a:t>
          </a:r>
          <a:r>
            <a:rPr lang="es-MX" sz="900" kern="1200" dirty="0"/>
            <a:t>.</a:t>
          </a:r>
        </a:p>
      </dsp:txBody>
      <dsp:txXfrm>
        <a:off x="1906129" y="1296535"/>
        <a:ext cx="2462295" cy="793797"/>
      </dsp:txXfrm>
    </dsp:sp>
    <dsp:sp modelId="{54A64B8D-FB1F-0947-947D-7C645424C640}">
      <dsp:nvSpPr>
        <dsp:cNvPr id="0" name=""/>
        <dsp:cNvSpPr/>
      </dsp:nvSpPr>
      <dsp:spPr>
        <a:xfrm>
          <a:off x="0" y="1164235"/>
          <a:ext cx="1906129" cy="1058396"/>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Montserrat" pitchFamily="2" charset="77"/>
            </a:rPr>
            <a:t>Módulo de autorización de sesiones del Grupo de Trabajo</a:t>
          </a:r>
        </a:p>
      </dsp:txBody>
      <dsp:txXfrm>
        <a:off x="51667" y="1215902"/>
        <a:ext cx="1802795" cy="955062"/>
      </dsp:txXfrm>
    </dsp:sp>
    <dsp:sp modelId="{4D94E2DD-3A81-AB4A-9203-43216FA19A80}">
      <dsp:nvSpPr>
        <dsp:cNvPr id="0" name=""/>
        <dsp:cNvSpPr/>
      </dsp:nvSpPr>
      <dsp:spPr>
        <a:xfrm>
          <a:off x="1906129" y="2328471"/>
          <a:ext cx="2859193" cy="1058396"/>
        </a:xfrm>
        <a:prstGeom prst="rightArrow">
          <a:avLst>
            <a:gd name="adj1" fmla="val 75000"/>
            <a:gd name="adj2" fmla="val 50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s-MX" sz="900" kern="1200" dirty="0">
              <a:latin typeface="Montserrat" pitchFamily="2" charset="77"/>
            </a:rPr>
            <a:t>Registrar oficio y memorandum.</a:t>
          </a:r>
        </a:p>
        <a:p>
          <a:pPr marL="57150" lvl="1" indent="-57150" algn="just" defTabSz="400050">
            <a:lnSpc>
              <a:spcPct val="90000"/>
            </a:lnSpc>
            <a:spcBef>
              <a:spcPct val="0"/>
            </a:spcBef>
            <a:spcAft>
              <a:spcPct val="15000"/>
            </a:spcAft>
            <a:buChar char="•"/>
          </a:pPr>
          <a:r>
            <a:rPr lang="es-MX" sz="900" kern="1200" dirty="0">
              <a:latin typeface="Montserrat" pitchFamily="2" charset="77"/>
            </a:rPr>
            <a:t>Enviar listado de contribuyentes a áreas operativas </a:t>
          </a:r>
        </a:p>
      </dsp:txBody>
      <dsp:txXfrm>
        <a:off x="1906129" y="2460771"/>
        <a:ext cx="2462295" cy="793797"/>
      </dsp:txXfrm>
    </dsp:sp>
    <dsp:sp modelId="{7EBD816E-2082-9747-98CA-CCF19A7AE993}">
      <dsp:nvSpPr>
        <dsp:cNvPr id="0" name=""/>
        <dsp:cNvSpPr/>
      </dsp:nvSpPr>
      <dsp:spPr>
        <a:xfrm>
          <a:off x="0" y="2328471"/>
          <a:ext cx="1906129" cy="1058396"/>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Montserrat" pitchFamily="2" charset="77"/>
            </a:rPr>
            <a:t>Módulo de Revisiones</a:t>
          </a:r>
        </a:p>
      </dsp:txBody>
      <dsp:txXfrm>
        <a:off x="51667" y="2380138"/>
        <a:ext cx="1802795" cy="955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3F6F-A5FF-C942-B503-AAEBEBCB298E}">
      <dsp:nvSpPr>
        <dsp:cNvPr id="0" name=""/>
        <dsp:cNvSpPr/>
      </dsp:nvSpPr>
      <dsp:spPr>
        <a:xfrm>
          <a:off x="2089107" y="0"/>
          <a:ext cx="2674909" cy="1050497"/>
        </a:xfrm>
        <a:prstGeom prst="rightArrow">
          <a:avLst>
            <a:gd name="adj1" fmla="val 75000"/>
            <a:gd name="adj2" fmla="val 50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s-MX" sz="900" kern="1200" dirty="0">
              <a:latin typeface="Montserrat" pitchFamily="2" charset="77"/>
            </a:rPr>
            <a:t>Registrar informe de inicio a las órdenes.</a:t>
          </a:r>
        </a:p>
        <a:p>
          <a:pPr marL="57150" lvl="1" indent="-57150" algn="l" defTabSz="400050">
            <a:lnSpc>
              <a:spcPct val="90000"/>
            </a:lnSpc>
            <a:spcBef>
              <a:spcPct val="0"/>
            </a:spcBef>
            <a:spcAft>
              <a:spcPct val="15000"/>
            </a:spcAft>
            <a:buChar char="•"/>
          </a:pPr>
          <a:r>
            <a:rPr lang="es-MX" sz="900" kern="1200" dirty="0">
              <a:latin typeface="Montserrat" pitchFamily="2" charset="77"/>
            </a:rPr>
            <a:t>Registrar inicio de la revisión.</a:t>
          </a:r>
        </a:p>
        <a:p>
          <a:pPr marL="57150" lvl="1" indent="-57150" algn="l" defTabSz="400050">
            <a:lnSpc>
              <a:spcPct val="90000"/>
            </a:lnSpc>
            <a:spcBef>
              <a:spcPct val="0"/>
            </a:spcBef>
            <a:spcAft>
              <a:spcPct val="15000"/>
            </a:spcAft>
            <a:buChar char="•"/>
          </a:pPr>
          <a:r>
            <a:rPr lang="es-MX" sz="900" kern="1200" dirty="0">
              <a:latin typeface="Montserrat" pitchFamily="2" charset="77"/>
            </a:rPr>
            <a:t>Asignar responsables de la revisión.</a:t>
          </a:r>
        </a:p>
        <a:p>
          <a:pPr marL="57150" lvl="1" indent="-57150" algn="l" defTabSz="400050">
            <a:lnSpc>
              <a:spcPct val="90000"/>
            </a:lnSpc>
            <a:spcBef>
              <a:spcPct val="0"/>
            </a:spcBef>
            <a:spcAft>
              <a:spcPct val="15000"/>
            </a:spcAft>
            <a:buChar char="•"/>
          </a:pPr>
          <a:r>
            <a:rPr lang="es-MX" sz="900" kern="1200" dirty="0">
              <a:latin typeface="Montserrat" pitchFamily="2" charset="77"/>
            </a:rPr>
            <a:t>Registrar acto de notificación</a:t>
          </a:r>
          <a:r>
            <a:rPr lang="es-MX" sz="900" kern="1200" dirty="0"/>
            <a:t>.</a:t>
          </a:r>
        </a:p>
      </dsp:txBody>
      <dsp:txXfrm>
        <a:off x="2089107" y="131312"/>
        <a:ext cx="2280973" cy="787873"/>
      </dsp:txXfrm>
    </dsp:sp>
    <dsp:sp modelId="{B41CAFDD-C19C-C143-A9BB-30F96585E0BA}">
      <dsp:nvSpPr>
        <dsp:cNvPr id="0" name=""/>
        <dsp:cNvSpPr/>
      </dsp:nvSpPr>
      <dsp:spPr>
        <a:xfrm>
          <a:off x="1305" y="0"/>
          <a:ext cx="2087802" cy="1050497"/>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Montserrat" pitchFamily="2" charset="77"/>
            </a:rPr>
            <a:t>Módulo de Control y Seguimient</a:t>
          </a:r>
          <a:r>
            <a:rPr lang="es-MX" sz="1400" b="1" kern="1200" dirty="0"/>
            <a:t>o</a:t>
          </a:r>
        </a:p>
      </dsp:txBody>
      <dsp:txXfrm>
        <a:off x="52586" y="51281"/>
        <a:ext cx="1985240" cy="94793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FE55D-D1D5-8F40-98F6-8000633CCB66}" type="datetimeFigureOut">
              <a:rPr lang="es-MX" smtClean="0"/>
              <a:t>18/12/24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88934-56DC-A94B-9E57-F6EF7D32AFF4}" type="slidenum">
              <a:rPr lang="es-MX" smtClean="0"/>
              <a:t>‹Nº›</a:t>
            </a:fld>
            <a:endParaRPr lang="es-MX"/>
          </a:p>
        </p:txBody>
      </p:sp>
    </p:spTree>
    <p:extLst>
      <p:ext uri="{BB962C8B-B14F-4D97-AF65-F5344CB8AC3E}">
        <p14:creationId xmlns:p14="http://schemas.microsoft.com/office/powerpoint/2010/main" val="180192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288934-56DC-A94B-9E57-F6EF7D32AFF4}" type="slidenum">
              <a:rPr lang="es-MX" smtClean="0"/>
              <a:t>13</a:t>
            </a:fld>
            <a:endParaRPr lang="es-MX"/>
          </a:p>
        </p:txBody>
      </p:sp>
    </p:spTree>
    <p:extLst>
      <p:ext uri="{BB962C8B-B14F-4D97-AF65-F5344CB8AC3E}">
        <p14:creationId xmlns:p14="http://schemas.microsoft.com/office/powerpoint/2010/main" val="234944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569E5B7-6607-3940-9198-965F2D884F74}" type="datetime1">
              <a:rPr lang="es-MX" smtClean="0"/>
              <a:t>18/12/24</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s-MX"/>
              <a:t>Confidencial: La información contenida en este documento es para uso interno</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360F63E-805E-2F47-8FCC-773E86D70684}"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50768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269E403-7792-4445-B5B7-3AE6EF86DD56}" type="datetime1">
              <a:rPr lang="es-MX" smtClean="0"/>
              <a:t>18/12/24</a:t>
            </a:fld>
            <a:endParaRPr lang="es-MX"/>
          </a:p>
        </p:txBody>
      </p:sp>
      <p:sp>
        <p:nvSpPr>
          <p:cNvPr id="5" name="Footer Placeholder 4"/>
          <p:cNvSpPr>
            <a:spLocks noGrp="1"/>
          </p:cNvSpPr>
          <p:nvPr>
            <p:ph type="ftr" sz="quarter" idx="11"/>
          </p:nvPr>
        </p:nvSpPr>
        <p:spPr/>
        <p:txBody>
          <a:bodyPr/>
          <a:lstStyle/>
          <a:p>
            <a:r>
              <a:rPr lang="es-MX"/>
              <a:t>Confidencial: La información contenida en este documento es para uso interno</a:t>
            </a:r>
          </a:p>
        </p:txBody>
      </p:sp>
      <p:sp>
        <p:nvSpPr>
          <p:cNvPr id="6" name="Slide Number Placeholder 5"/>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273838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0E273CB-C2B6-9C46-8A6E-682C94CB9E95}" type="datetime1">
              <a:rPr lang="es-MX" smtClean="0"/>
              <a:t>18/12/24</a:t>
            </a:fld>
            <a:endParaRPr lang="es-MX"/>
          </a:p>
        </p:txBody>
      </p:sp>
      <p:sp>
        <p:nvSpPr>
          <p:cNvPr id="5" name="Footer Placeholder 4"/>
          <p:cNvSpPr>
            <a:spLocks noGrp="1"/>
          </p:cNvSpPr>
          <p:nvPr>
            <p:ph type="ftr" sz="quarter" idx="11"/>
          </p:nvPr>
        </p:nvSpPr>
        <p:spPr/>
        <p:txBody>
          <a:bodyPr/>
          <a:lstStyle/>
          <a:p>
            <a:r>
              <a:rPr lang="es-MX"/>
              <a:t>Confidencial: La información contenida en este documento es para uso interno</a:t>
            </a:r>
          </a:p>
        </p:txBody>
      </p:sp>
      <p:sp>
        <p:nvSpPr>
          <p:cNvPr id="6" name="Slide Number Placeholder 5"/>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225094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B8C77F-65C9-5240-B54E-AB5127B790B3}" type="datetime1">
              <a:rPr lang="es-MX" smtClean="0"/>
              <a:t>18/12/24</a:t>
            </a:fld>
            <a:endParaRPr lang="es-MX"/>
          </a:p>
        </p:txBody>
      </p:sp>
      <p:sp>
        <p:nvSpPr>
          <p:cNvPr id="5" name="Footer Placeholder 4"/>
          <p:cNvSpPr>
            <a:spLocks noGrp="1"/>
          </p:cNvSpPr>
          <p:nvPr>
            <p:ph type="ftr" sz="quarter" idx="11"/>
          </p:nvPr>
        </p:nvSpPr>
        <p:spPr/>
        <p:txBody>
          <a:bodyPr/>
          <a:lstStyle/>
          <a:p>
            <a:r>
              <a:rPr lang="es-MX"/>
              <a:t>Confidencial: La información contenida en este documento es para uso interno</a:t>
            </a:r>
          </a:p>
        </p:txBody>
      </p:sp>
      <p:sp>
        <p:nvSpPr>
          <p:cNvPr id="6" name="Slide Number Placeholder 5"/>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400336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D710B99-A149-7541-BB74-C914F3905795}" type="datetime1">
              <a:rPr lang="es-MX" smtClean="0"/>
              <a:t>18/12/24</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s-MX"/>
              <a:t>Confidencial: La información contenida en este documento es para uso interno</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360F63E-805E-2F47-8FCC-773E86D70684}"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73681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66CA3EF-568C-204E-8FE7-10DA5F55A93E}" type="datetime1">
              <a:rPr lang="es-MX" smtClean="0"/>
              <a:t>18/12/24</a:t>
            </a:fld>
            <a:endParaRPr lang="es-MX"/>
          </a:p>
        </p:txBody>
      </p:sp>
      <p:sp>
        <p:nvSpPr>
          <p:cNvPr id="6" name="Footer Placeholder 5"/>
          <p:cNvSpPr>
            <a:spLocks noGrp="1"/>
          </p:cNvSpPr>
          <p:nvPr>
            <p:ph type="ftr" sz="quarter" idx="11"/>
          </p:nvPr>
        </p:nvSpPr>
        <p:spPr/>
        <p:txBody>
          <a:bodyPr/>
          <a:lstStyle/>
          <a:p>
            <a:r>
              <a:rPr lang="es-MX"/>
              <a:t>Confidencial: La información contenida en este documento es para uso interno</a:t>
            </a:r>
          </a:p>
        </p:txBody>
      </p:sp>
      <p:sp>
        <p:nvSpPr>
          <p:cNvPr id="7" name="Slide Number Placeholder 6"/>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210501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FB27B6E-3BD6-DE4D-8BEB-9F220588BBAF}" type="datetime1">
              <a:rPr lang="es-MX" smtClean="0"/>
              <a:t>18/12/24</a:t>
            </a:fld>
            <a:endParaRPr lang="es-MX"/>
          </a:p>
        </p:txBody>
      </p:sp>
      <p:sp>
        <p:nvSpPr>
          <p:cNvPr id="8" name="Footer Placeholder 7"/>
          <p:cNvSpPr>
            <a:spLocks noGrp="1"/>
          </p:cNvSpPr>
          <p:nvPr>
            <p:ph type="ftr" sz="quarter" idx="11"/>
          </p:nvPr>
        </p:nvSpPr>
        <p:spPr/>
        <p:txBody>
          <a:bodyPr/>
          <a:lstStyle/>
          <a:p>
            <a:r>
              <a:rPr lang="es-MX"/>
              <a:t>Confidencial: La información contenida en este documento es para uso interno</a:t>
            </a:r>
          </a:p>
        </p:txBody>
      </p:sp>
      <p:sp>
        <p:nvSpPr>
          <p:cNvPr id="9" name="Slide Number Placeholder 8"/>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341577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F187B179-C1F8-F441-A90C-DA8B438550C8}" type="datetime1">
              <a:rPr lang="es-MX" smtClean="0"/>
              <a:t>18/12/24</a:t>
            </a:fld>
            <a:endParaRPr lang="es-MX"/>
          </a:p>
        </p:txBody>
      </p:sp>
      <p:sp>
        <p:nvSpPr>
          <p:cNvPr id="4" name="Footer Placeholder 3"/>
          <p:cNvSpPr>
            <a:spLocks noGrp="1"/>
          </p:cNvSpPr>
          <p:nvPr>
            <p:ph type="ftr" sz="quarter" idx="11"/>
          </p:nvPr>
        </p:nvSpPr>
        <p:spPr/>
        <p:txBody>
          <a:bodyPr/>
          <a:lstStyle/>
          <a:p>
            <a:r>
              <a:rPr lang="es-MX"/>
              <a:t>Confidencial: La información contenida en este documento es para uso interno</a:t>
            </a:r>
          </a:p>
        </p:txBody>
      </p:sp>
      <p:sp>
        <p:nvSpPr>
          <p:cNvPr id="5" name="Slide Number Placeholder 4"/>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241644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DB2C7-03D5-1346-89DF-455DA6EF1F95}" type="datetime1">
              <a:rPr lang="es-MX" smtClean="0"/>
              <a:t>18/12/24</a:t>
            </a:fld>
            <a:endParaRPr lang="es-MX"/>
          </a:p>
        </p:txBody>
      </p:sp>
      <p:sp>
        <p:nvSpPr>
          <p:cNvPr id="3" name="Footer Placeholder 2"/>
          <p:cNvSpPr>
            <a:spLocks noGrp="1"/>
          </p:cNvSpPr>
          <p:nvPr>
            <p:ph type="ftr" sz="quarter" idx="11"/>
          </p:nvPr>
        </p:nvSpPr>
        <p:spPr/>
        <p:txBody>
          <a:bodyPr/>
          <a:lstStyle/>
          <a:p>
            <a:r>
              <a:rPr lang="es-MX"/>
              <a:t>Confidencial: La información contenida en este documento es para uso interno</a:t>
            </a:r>
          </a:p>
        </p:txBody>
      </p:sp>
      <p:sp>
        <p:nvSpPr>
          <p:cNvPr id="4" name="Slide Number Placeholder 3"/>
          <p:cNvSpPr>
            <a:spLocks noGrp="1"/>
          </p:cNvSpPr>
          <p:nvPr>
            <p:ph type="sldNum" sz="quarter" idx="12"/>
          </p:nvPr>
        </p:nvSpPr>
        <p:spPr/>
        <p:txBody>
          <a:bodyPr/>
          <a:lstStyle/>
          <a:p>
            <a:fld id="{9360F63E-805E-2F47-8FCC-773E86D70684}" type="slidenum">
              <a:rPr lang="es-MX" smtClean="0"/>
              <a:t>‹Nº›</a:t>
            </a:fld>
            <a:endParaRPr lang="es-MX"/>
          </a:p>
        </p:txBody>
      </p:sp>
    </p:spTree>
    <p:extLst>
      <p:ext uri="{BB962C8B-B14F-4D97-AF65-F5344CB8AC3E}">
        <p14:creationId xmlns:p14="http://schemas.microsoft.com/office/powerpoint/2010/main" val="387751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A5FD7F2-8317-DB40-9BF8-0FD22AED91E0}" type="datetime1">
              <a:rPr lang="es-MX" smtClean="0"/>
              <a:t>18/12/24</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s-MX"/>
              <a:t>Confidencial: La información contenida en este documento es para uso interno</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360F63E-805E-2F47-8FCC-773E86D70684}"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873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136283-1C7E-9748-A8D7-B84DC19673B9}" type="datetime1">
              <a:rPr lang="es-MX" smtClean="0"/>
              <a:t>18/12/24</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s-MX"/>
              <a:t>Confidencial: La información contenida en este documento es para uso interno</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360F63E-805E-2F47-8FCC-773E86D70684}"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21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8D01418-56D3-0D42-BC7F-A5D241E595A4}" type="datetime1">
              <a:rPr lang="es-MX" smtClean="0"/>
              <a:t>18/12/24</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s-MX"/>
              <a:t>Confidencial: La información contenida en este documento es para uso interno</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360F63E-805E-2F47-8FCC-773E86D70684}"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1541733"/>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79E6A91-2BD2-7034-F943-15197769C1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126572" y="692784"/>
            <a:ext cx="3304535" cy="632433"/>
          </a:xfrm>
          <a:prstGeom prst="rect">
            <a:avLst/>
          </a:prstGeom>
          <a:ln>
            <a:noFill/>
          </a:ln>
          <a:extLst>
            <a:ext uri="{53640926-AAD7-44D8-BBD7-CCE9431645EC}">
              <a14:shadowObscured xmlns:a14="http://schemas.microsoft.com/office/drawing/2010/main"/>
            </a:ext>
          </a:extLst>
        </p:spPr>
      </p:pic>
      <p:sp>
        <p:nvSpPr>
          <p:cNvPr id="6" name="Título 1">
            <a:extLst>
              <a:ext uri="{FF2B5EF4-FFF2-40B4-BE49-F238E27FC236}">
                <a16:creationId xmlns:a16="http://schemas.microsoft.com/office/drawing/2014/main" id="{22394BF6-A567-5403-0F32-F510D1AAE77A}"/>
              </a:ext>
            </a:extLst>
          </p:cNvPr>
          <p:cNvSpPr txBox="1">
            <a:spLocks/>
          </p:cNvSpPr>
          <p:nvPr/>
        </p:nvSpPr>
        <p:spPr>
          <a:xfrm>
            <a:off x="1056349" y="2713123"/>
            <a:ext cx="9867362" cy="512417"/>
          </a:xfrm>
          <a:prstGeom prst="rect">
            <a:avLst/>
          </a:prstGeom>
        </p:spPr>
        <p:txBody>
          <a:bodyPr vert="horz" lIns="91440" tIns="45720" rIns="91440" bIns="45720" rtlCol="0" anchor="ctr">
            <a:norm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s-MX" sz="1800" b="1" cap="none" dirty="0">
                <a:ln w="0"/>
                <a:solidFill>
                  <a:schemeClr val="tx1"/>
                </a:solidFill>
                <a:effectLst>
                  <a:outerShdw blurRad="38100" dist="19050" dir="2700000" algn="tl" rotWithShape="0">
                    <a:schemeClr val="dk1">
                      <a:alpha val="40000"/>
                    </a:schemeClr>
                  </a:outerShdw>
                </a:effectLst>
                <a:latin typeface="Montserrat" pitchFamily="2" charset="77"/>
              </a:rPr>
              <a:t>Informe de Análisis de Control de Riesgos</a:t>
            </a:r>
          </a:p>
        </p:txBody>
      </p:sp>
      <p:graphicFrame>
        <p:nvGraphicFramePr>
          <p:cNvPr id="10" name="Tabla 9">
            <a:extLst>
              <a:ext uri="{FF2B5EF4-FFF2-40B4-BE49-F238E27FC236}">
                <a16:creationId xmlns:a16="http://schemas.microsoft.com/office/drawing/2014/main" id="{79658303-F806-3651-1735-12270B7950D7}"/>
              </a:ext>
            </a:extLst>
          </p:cNvPr>
          <p:cNvGraphicFramePr>
            <a:graphicFrameLocks noGrp="1"/>
          </p:cNvGraphicFramePr>
          <p:nvPr>
            <p:extLst>
              <p:ext uri="{D42A27DB-BD31-4B8C-83A1-F6EECF244321}">
                <p14:modId xmlns:p14="http://schemas.microsoft.com/office/powerpoint/2010/main" val="3603706828"/>
              </p:ext>
            </p:extLst>
          </p:nvPr>
        </p:nvGraphicFramePr>
        <p:xfrm>
          <a:off x="1682446" y="3888668"/>
          <a:ext cx="8827107" cy="1193800"/>
        </p:xfrm>
        <a:graphic>
          <a:graphicData uri="http://schemas.openxmlformats.org/drawingml/2006/table">
            <a:tbl>
              <a:tblPr firstRow="1" bandRow="1">
                <a:tableStyleId>{FABFCF23-3B69-468F-B69F-88F6DE6A72F2}</a:tableStyleId>
              </a:tblPr>
              <a:tblGrid>
                <a:gridCol w="2114336">
                  <a:extLst>
                    <a:ext uri="{9D8B030D-6E8A-4147-A177-3AD203B41FA5}">
                      <a16:colId xmlns:a16="http://schemas.microsoft.com/office/drawing/2014/main" val="3133987013"/>
                    </a:ext>
                  </a:extLst>
                </a:gridCol>
                <a:gridCol w="2775473">
                  <a:extLst>
                    <a:ext uri="{9D8B030D-6E8A-4147-A177-3AD203B41FA5}">
                      <a16:colId xmlns:a16="http://schemas.microsoft.com/office/drawing/2014/main" val="1331903844"/>
                    </a:ext>
                  </a:extLst>
                </a:gridCol>
                <a:gridCol w="3937298">
                  <a:extLst>
                    <a:ext uri="{9D8B030D-6E8A-4147-A177-3AD203B41FA5}">
                      <a16:colId xmlns:a16="http://schemas.microsoft.com/office/drawing/2014/main" val="1214395542"/>
                    </a:ext>
                  </a:extLst>
                </a:gridCol>
              </a:tblGrid>
              <a:tr h="370840">
                <a:tc>
                  <a:txBody>
                    <a:bodyPr/>
                    <a:lstStyle/>
                    <a:p>
                      <a:pPr algn="ctr"/>
                      <a:r>
                        <a:rPr lang="es-MX" sz="1200" dirty="0">
                          <a:latin typeface="Montserrat" pitchFamily="2" charset="77"/>
                        </a:rPr>
                        <a:t>No. de Contrato</a:t>
                      </a:r>
                    </a:p>
                  </a:txBody>
                  <a:tcPr anchor="ctr"/>
                </a:tc>
                <a:tc>
                  <a:txBody>
                    <a:bodyPr/>
                    <a:lstStyle/>
                    <a:p>
                      <a:pPr algn="ctr"/>
                      <a:r>
                        <a:rPr lang="es-MX" sz="1200" dirty="0">
                          <a:latin typeface="Montserrat" pitchFamily="2" charset="77"/>
                        </a:rPr>
                        <a:t>Acrónimo del Proyecto</a:t>
                      </a:r>
                    </a:p>
                  </a:txBody>
                  <a:tcPr anchor="ctr"/>
                </a:tc>
                <a:tc>
                  <a:txBody>
                    <a:bodyPr/>
                    <a:lstStyle/>
                    <a:p>
                      <a:pPr algn="ctr"/>
                      <a:r>
                        <a:rPr lang="es-MX" sz="1200" dirty="0">
                          <a:latin typeface="Montserrat" pitchFamily="2" charset="77"/>
                        </a:rPr>
                        <a:t>Nombre del Proyecto</a:t>
                      </a:r>
                    </a:p>
                  </a:txBody>
                  <a:tcPr anchor="ctr"/>
                </a:tc>
                <a:extLst>
                  <a:ext uri="{0D108BD9-81ED-4DB2-BD59-A6C34878D82A}">
                    <a16:rowId xmlns:a16="http://schemas.microsoft.com/office/drawing/2014/main" val="3984577955"/>
                  </a:ext>
                </a:extLst>
              </a:tr>
              <a:tr h="370840">
                <a:tc>
                  <a:txBody>
                    <a:bodyPr/>
                    <a:lstStyle/>
                    <a:p>
                      <a:pPr algn="ctr"/>
                      <a:r>
                        <a:rPr lang="es-MX" sz="1200" dirty="0">
                          <a:latin typeface="Montserrat" pitchFamily="2" charset="77"/>
                        </a:rPr>
                        <a:t>SF/DA/019-LPE/2024</a:t>
                      </a:r>
                    </a:p>
                  </a:txBody>
                  <a:tcPr anchor="ctr"/>
                </a:tc>
                <a:tc>
                  <a:txBody>
                    <a:bodyPr/>
                    <a:lstStyle/>
                    <a:p>
                      <a:pPr algn="ctr"/>
                      <a:r>
                        <a:rPr lang="es-MX" sz="1200" dirty="0">
                          <a:latin typeface="Montserrat" pitchFamily="2" charset="77"/>
                        </a:rPr>
                        <a:t>Auditoría</a:t>
                      </a:r>
                    </a:p>
                  </a:txBody>
                  <a:tcPr anchor="ctr"/>
                </a:tc>
                <a:tc>
                  <a:txBody>
                    <a:bodyPr/>
                    <a:lstStyle/>
                    <a:p>
                      <a:pPr algn="just"/>
                      <a:r>
                        <a:rPr lang="es-MX" sz="1200" dirty="0">
                          <a:latin typeface="Montserrat" pitchFamily="2" charset="77"/>
                        </a:rPr>
                        <a:t>Servicios profesionales para el desarrollo e implementación de un sistema para el control y seguimiento de auditoría a impuestos estatales conforme al programa operativo de fiscalización</a:t>
                      </a:r>
                    </a:p>
                  </a:txBody>
                  <a:tcPr anchor="ctr"/>
                </a:tc>
                <a:extLst>
                  <a:ext uri="{0D108BD9-81ED-4DB2-BD59-A6C34878D82A}">
                    <a16:rowId xmlns:a16="http://schemas.microsoft.com/office/drawing/2014/main" val="3453407484"/>
                  </a:ext>
                </a:extLst>
              </a:tr>
            </a:tbl>
          </a:graphicData>
        </a:graphic>
      </p:graphicFrame>
      <p:sp>
        <p:nvSpPr>
          <p:cNvPr id="2" name="Título 1">
            <a:extLst>
              <a:ext uri="{FF2B5EF4-FFF2-40B4-BE49-F238E27FC236}">
                <a16:creationId xmlns:a16="http://schemas.microsoft.com/office/drawing/2014/main" id="{CDAC513D-569A-BF9B-C0B6-8004B4E63BF1}"/>
              </a:ext>
            </a:extLst>
          </p:cNvPr>
          <p:cNvSpPr txBox="1">
            <a:spLocks/>
          </p:cNvSpPr>
          <p:nvPr/>
        </p:nvSpPr>
        <p:spPr>
          <a:xfrm>
            <a:off x="1056349" y="1645444"/>
            <a:ext cx="9867362" cy="512417"/>
          </a:xfrm>
          <a:prstGeom prst="rect">
            <a:avLst/>
          </a:prstGeom>
        </p:spPr>
        <p:txBody>
          <a:bodyPr vert="horz" lIns="91440" tIns="45720" rIns="91440" bIns="45720" rtlCol="0" anchor="ctr">
            <a:norm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s-MX" sz="2000" b="1" cap="none" dirty="0">
                <a:ln w="0"/>
                <a:solidFill>
                  <a:srgbClr val="C00000"/>
                </a:solidFill>
                <a:effectLst>
                  <a:outerShdw blurRad="38100" dist="19050" dir="2700000" algn="tl" rotWithShape="0">
                    <a:schemeClr val="dk1">
                      <a:alpha val="40000"/>
                    </a:schemeClr>
                  </a:outerShdw>
                </a:effectLst>
                <a:latin typeface="Montserrat" pitchFamily="2" charset="77"/>
              </a:rPr>
              <a:t>Secretaría de Finanzas del Poder Ejecutivo del Estado</a:t>
            </a:r>
          </a:p>
        </p:txBody>
      </p:sp>
    </p:spTree>
    <p:extLst>
      <p:ext uri="{BB962C8B-B14F-4D97-AF65-F5344CB8AC3E}">
        <p14:creationId xmlns:p14="http://schemas.microsoft.com/office/powerpoint/2010/main" val="29058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8B3BA9-A28B-BE8B-4FC2-669625F92D6E}"/>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8C19396C-1E6F-819C-3133-13FF9B395A5C}"/>
              </a:ext>
            </a:extLst>
          </p:cNvPr>
          <p:cNvSpPr txBox="1">
            <a:spLocks/>
          </p:cNvSpPr>
          <p:nvPr/>
        </p:nvSpPr>
        <p:spPr>
          <a:xfrm>
            <a:off x="919916" y="1121491"/>
            <a:ext cx="5838693"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Factores críticos de éxito:</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F4F9F7EC-8676-0509-EFBB-E6988E51E647}"/>
              </a:ext>
            </a:extLst>
          </p:cNvPr>
          <p:cNvGraphicFramePr>
            <a:graphicFrameLocks noGrp="1"/>
          </p:cNvGraphicFramePr>
          <p:nvPr>
            <p:extLst>
              <p:ext uri="{D42A27DB-BD31-4B8C-83A1-F6EECF244321}">
                <p14:modId xmlns:p14="http://schemas.microsoft.com/office/powerpoint/2010/main" val="839979468"/>
              </p:ext>
            </p:extLst>
          </p:nvPr>
        </p:nvGraphicFramePr>
        <p:xfrm>
          <a:off x="919916" y="2013795"/>
          <a:ext cx="11013073" cy="3940847"/>
        </p:xfrm>
        <a:graphic>
          <a:graphicData uri="http://schemas.openxmlformats.org/drawingml/2006/table">
            <a:tbl>
              <a:tblPr firstRow="1" bandRow="1">
                <a:tableStyleId>{FABFCF23-3B69-468F-B69F-88F6DE6A72F2}</a:tableStyleId>
              </a:tblPr>
              <a:tblGrid>
                <a:gridCol w="655965">
                  <a:extLst>
                    <a:ext uri="{9D8B030D-6E8A-4147-A177-3AD203B41FA5}">
                      <a16:colId xmlns:a16="http://schemas.microsoft.com/office/drawing/2014/main" val="89245872"/>
                    </a:ext>
                  </a:extLst>
                </a:gridCol>
                <a:gridCol w="2490281">
                  <a:extLst>
                    <a:ext uri="{9D8B030D-6E8A-4147-A177-3AD203B41FA5}">
                      <a16:colId xmlns:a16="http://schemas.microsoft.com/office/drawing/2014/main" val="2666367462"/>
                    </a:ext>
                  </a:extLst>
                </a:gridCol>
                <a:gridCol w="7866827">
                  <a:extLst>
                    <a:ext uri="{9D8B030D-6E8A-4147-A177-3AD203B41FA5}">
                      <a16:colId xmlns:a16="http://schemas.microsoft.com/office/drawing/2014/main" val="2719984809"/>
                    </a:ext>
                  </a:extLst>
                </a:gridCol>
              </a:tblGrid>
              <a:tr h="466127">
                <a:tc>
                  <a:txBody>
                    <a:bodyPr/>
                    <a:lstStyle/>
                    <a:p>
                      <a:pPr algn="ctr"/>
                      <a:r>
                        <a:rPr lang="es-MX" sz="1600" dirty="0">
                          <a:latin typeface="Montserrat" pitchFamily="2" charset="77"/>
                        </a:rPr>
                        <a:t>No.</a:t>
                      </a:r>
                    </a:p>
                  </a:txBody>
                  <a:tcPr anchor="ctr"/>
                </a:tc>
                <a:tc>
                  <a:txBody>
                    <a:bodyPr/>
                    <a:lstStyle/>
                    <a:p>
                      <a:pPr algn="ctr"/>
                      <a:r>
                        <a:rPr lang="es-MX" sz="1600" dirty="0">
                          <a:latin typeface="Montserrat" pitchFamily="2" charset="77"/>
                        </a:rPr>
                        <a:t>Factor</a:t>
                      </a:r>
                    </a:p>
                  </a:txBody>
                  <a:tcPr anchor="ctr"/>
                </a:tc>
                <a:tc>
                  <a:txBody>
                    <a:bodyPr/>
                    <a:lstStyle/>
                    <a:p>
                      <a:pPr algn="ctr"/>
                      <a:r>
                        <a:rPr lang="es-MX" sz="1600" dirty="0">
                          <a:latin typeface="Montserrat" pitchFamily="2" charset="77"/>
                        </a:rPr>
                        <a:t>Descripción</a:t>
                      </a: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Identificar los problemas a resolver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El primer paso en el proceso de desarrollo de software es conocer las necesidades del negocio, aquello a lo que esperas dar solución al implementar la nueva plataforma. Esto también incluye determinar quién es su audiencia, cuándo y dónde utilizará la plataforma. El software debe ser capaz de resolver las necesidades específicas del negocio.</a:t>
                      </a:r>
                    </a:p>
                  </a:txBody>
                  <a:tcPr/>
                </a:tc>
                <a:extLst>
                  <a:ext uri="{0D108BD9-81ED-4DB2-BD59-A6C34878D82A}">
                    <a16:rowId xmlns:a16="http://schemas.microsoft.com/office/drawing/2014/main" val="1431252919"/>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2</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Ciclo de vida de desarrollo de software</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El software en desarrollo debe cumplir con cada una de las etapas del Ciclo de Vida del Desarrollo de Software: planificación, análisis, diseño, desarrollo, integración y prueba, implementación y mantenimiento.</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MX" sz="1400" kern="1200" dirty="0">
                        <a:solidFill>
                          <a:schemeClr val="dk1"/>
                        </a:solidFill>
                        <a:latin typeface="Montserrat" pitchFamily="2" charset="77"/>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Esto asegura que cumpla con las características claves para su correcto funcionamiento y eficacia.</a:t>
                      </a:r>
                    </a:p>
                  </a:txBody>
                  <a:tcPr/>
                </a:tc>
                <a:extLst>
                  <a:ext uri="{0D108BD9-81ED-4DB2-BD59-A6C34878D82A}">
                    <a16:rowId xmlns:a16="http://schemas.microsoft.com/office/drawing/2014/main" val="4284933289"/>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3</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Comunicación confiable</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Debe existir una comunicación confiable durante el desarrollo de software entre la empresa y el proveedor, ya que de esta manera se evitan malentendidos y fallos en el desarrollo. Asigna a una persona que se dedique a este proyecto para que sea la contraparte directa de tu proveedor de software.</a:t>
                      </a:r>
                    </a:p>
                  </a:txBody>
                  <a:tcPr/>
                </a:tc>
                <a:extLst>
                  <a:ext uri="{0D108BD9-81ED-4DB2-BD59-A6C34878D82A}">
                    <a16:rowId xmlns:a16="http://schemas.microsoft.com/office/drawing/2014/main" val="20612982"/>
                  </a:ext>
                </a:extLst>
              </a:tr>
            </a:tbl>
          </a:graphicData>
        </a:graphic>
      </p:graphicFrame>
      <p:pic>
        <p:nvPicPr>
          <p:cNvPr id="5" name="Imagen 4">
            <a:extLst>
              <a:ext uri="{FF2B5EF4-FFF2-40B4-BE49-F238E27FC236}">
                <a16:creationId xmlns:a16="http://schemas.microsoft.com/office/drawing/2014/main" id="{CA3A871D-A7BF-B20D-79BB-EEFE57196B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79929A3F-0C3F-3C57-1FA2-FADB8DEE3F84}"/>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4" name="Marcador de número de diapositiva 1">
            <a:extLst>
              <a:ext uri="{FF2B5EF4-FFF2-40B4-BE49-F238E27FC236}">
                <a16:creationId xmlns:a16="http://schemas.microsoft.com/office/drawing/2014/main" id="{8AAF1218-51DD-757F-3011-711F42C086AB}"/>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8</a:t>
            </a:r>
          </a:p>
        </p:txBody>
      </p:sp>
    </p:spTree>
    <p:extLst>
      <p:ext uri="{BB962C8B-B14F-4D97-AF65-F5344CB8AC3E}">
        <p14:creationId xmlns:p14="http://schemas.microsoft.com/office/powerpoint/2010/main" val="242482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371C2-4461-3116-C5C0-BC4067B5D9EA}"/>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5F6AF31A-AE36-36B4-6508-97F911ADB961}"/>
              </a:ext>
            </a:extLst>
          </p:cNvPr>
          <p:cNvSpPr txBox="1">
            <a:spLocks/>
          </p:cNvSpPr>
          <p:nvPr/>
        </p:nvSpPr>
        <p:spPr>
          <a:xfrm>
            <a:off x="919916" y="1253677"/>
            <a:ext cx="5838693"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Factores críticos de éxito:</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B4D51E24-FF7B-1319-80EB-F50314F5981B}"/>
              </a:ext>
            </a:extLst>
          </p:cNvPr>
          <p:cNvGraphicFramePr>
            <a:graphicFrameLocks noGrp="1"/>
          </p:cNvGraphicFramePr>
          <p:nvPr>
            <p:extLst>
              <p:ext uri="{D42A27DB-BD31-4B8C-83A1-F6EECF244321}">
                <p14:modId xmlns:p14="http://schemas.microsoft.com/office/powerpoint/2010/main" val="3182816450"/>
              </p:ext>
            </p:extLst>
          </p:nvPr>
        </p:nvGraphicFramePr>
        <p:xfrm>
          <a:off x="919916" y="2287274"/>
          <a:ext cx="11013073" cy="3605567"/>
        </p:xfrm>
        <a:graphic>
          <a:graphicData uri="http://schemas.openxmlformats.org/drawingml/2006/table">
            <a:tbl>
              <a:tblPr firstRow="1" bandRow="1">
                <a:tableStyleId>{FABFCF23-3B69-468F-B69F-88F6DE6A72F2}</a:tableStyleId>
              </a:tblPr>
              <a:tblGrid>
                <a:gridCol w="655965">
                  <a:extLst>
                    <a:ext uri="{9D8B030D-6E8A-4147-A177-3AD203B41FA5}">
                      <a16:colId xmlns:a16="http://schemas.microsoft.com/office/drawing/2014/main" val="89245872"/>
                    </a:ext>
                  </a:extLst>
                </a:gridCol>
                <a:gridCol w="2859932">
                  <a:extLst>
                    <a:ext uri="{9D8B030D-6E8A-4147-A177-3AD203B41FA5}">
                      <a16:colId xmlns:a16="http://schemas.microsoft.com/office/drawing/2014/main" val="2666367462"/>
                    </a:ext>
                  </a:extLst>
                </a:gridCol>
                <a:gridCol w="7497176">
                  <a:extLst>
                    <a:ext uri="{9D8B030D-6E8A-4147-A177-3AD203B41FA5}">
                      <a16:colId xmlns:a16="http://schemas.microsoft.com/office/drawing/2014/main" val="2719984809"/>
                    </a:ext>
                  </a:extLst>
                </a:gridCol>
              </a:tblGrid>
              <a:tr h="466127">
                <a:tc>
                  <a:txBody>
                    <a:bodyPr/>
                    <a:lstStyle/>
                    <a:p>
                      <a:pPr algn="ctr"/>
                      <a:r>
                        <a:rPr lang="es-MX" sz="1600" dirty="0">
                          <a:latin typeface="Montserrat" pitchFamily="2" charset="77"/>
                        </a:rPr>
                        <a:t>No.</a:t>
                      </a:r>
                    </a:p>
                  </a:txBody>
                  <a:tcPr anchor="ctr"/>
                </a:tc>
                <a:tc>
                  <a:txBody>
                    <a:bodyPr/>
                    <a:lstStyle/>
                    <a:p>
                      <a:pPr algn="ctr"/>
                      <a:r>
                        <a:rPr lang="es-MX" sz="1600" dirty="0">
                          <a:latin typeface="Montserrat" pitchFamily="2" charset="77"/>
                        </a:rPr>
                        <a:t>Factor</a:t>
                      </a:r>
                    </a:p>
                  </a:txBody>
                  <a:tcPr anchor="ctr"/>
                </a:tc>
                <a:tc>
                  <a:txBody>
                    <a:bodyPr/>
                    <a:lstStyle/>
                    <a:p>
                      <a:pPr algn="ctr"/>
                      <a:endParaRPr lang="es-MX" sz="1600" dirty="0">
                        <a:latin typeface="Montserrat" pitchFamily="2" charset="77"/>
                      </a:endParaRP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4</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Seleccionar una metología</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Seleccionar una metodología permite establecer un marco en el que se aplican los pasos del desarrollo de software. Describe un proceso de trabajo general o una hoja de ruta para el proyecto. </a:t>
                      </a:r>
                    </a:p>
                  </a:txBody>
                  <a:tcPr/>
                </a:tc>
                <a:extLst>
                  <a:ext uri="{0D108BD9-81ED-4DB2-BD59-A6C34878D82A}">
                    <a16:rowId xmlns:a16="http://schemas.microsoft.com/office/drawing/2014/main" val="2514787164"/>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5</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Desarrollo y codificación del producto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Incluye escribir código y convertir la documentación de diseño en un software real. El  equipo de desarrollo trabaja para garantizar que su código cumpla con las especificaciones de requisitos del software. </a:t>
                      </a:r>
                    </a:p>
                  </a:txBody>
                  <a:tcPr/>
                </a:tc>
                <a:extLst>
                  <a:ext uri="{0D108BD9-81ED-4DB2-BD59-A6C34878D82A}">
                    <a16:rowId xmlns:a16="http://schemas.microsoft.com/office/drawing/2014/main" val="2370000549"/>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6</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Integración y pruebas</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Una vez que el software ya está listo y probado, se ha comprobado su correcto funcionamiento y que cumple con las expectativas del cliente ¡es hora de ponerlo en funcionamiento! En esta etapa es relevante que tu proveedor de software tenga experiencia con diferentes tecnologías para que logre conectarlas. </a:t>
                      </a:r>
                    </a:p>
                  </a:txBody>
                  <a:tcPr/>
                </a:tc>
                <a:extLst>
                  <a:ext uri="{0D108BD9-81ED-4DB2-BD59-A6C34878D82A}">
                    <a16:rowId xmlns:a16="http://schemas.microsoft.com/office/drawing/2014/main" val="367163145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7</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Implementación y despliegue</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Una vez integrado y probado se procede a su implementación y despliegue. Es importante capacitar al equipo de tu empresa que utilizará el software antes de empezar a darle uso.</a:t>
                      </a:r>
                    </a:p>
                  </a:txBody>
                  <a:tcPr/>
                </a:tc>
                <a:extLst>
                  <a:ext uri="{0D108BD9-81ED-4DB2-BD59-A6C34878D82A}">
                    <a16:rowId xmlns:a16="http://schemas.microsoft.com/office/drawing/2014/main" val="2326119390"/>
                  </a:ext>
                </a:extLst>
              </a:tr>
            </a:tbl>
          </a:graphicData>
        </a:graphic>
      </p:graphicFrame>
      <p:pic>
        <p:nvPicPr>
          <p:cNvPr id="5" name="Imagen 4">
            <a:extLst>
              <a:ext uri="{FF2B5EF4-FFF2-40B4-BE49-F238E27FC236}">
                <a16:creationId xmlns:a16="http://schemas.microsoft.com/office/drawing/2014/main" id="{C0C3F5AE-3B2D-E6C9-4728-F6CB217B81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9E875555-0A9D-1C79-5042-FB3D9DF937FD}"/>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4" name="Marcador de número de diapositiva 1">
            <a:extLst>
              <a:ext uri="{FF2B5EF4-FFF2-40B4-BE49-F238E27FC236}">
                <a16:creationId xmlns:a16="http://schemas.microsoft.com/office/drawing/2014/main" id="{EA4D9F96-7D9D-2D36-F14D-79331448169D}"/>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9</a:t>
            </a:r>
          </a:p>
        </p:txBody>
      </p:sp>
    </p:spTree>
    <p:extLst>
      <p:ext uri="{BB962C8B-B14F-4D97-AF65-F5344CB8AC3E}">
        <p14:creationId xmlns:p14="http://schemas.microsoft.com/office/powerpoint/2010/main" val="72083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EE7FA6-2DD2-36B2-8A6E-E056B3ACD8CE}"/>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81DEEAFA-E928-09D1-5CD4-D67CD685EBAE}"/>
              </a:ext>
            </a:extLst>
          </p:cNvPr>
          <p:cNvSpPr txBox="1">
            <a:spLocks/>
          </p:cNvSpPr>
          <p:nvPr/>
        </p:nvSpPr>
        <p:spPr>
          <a:xfrm>
            <a:off x="919916" y="1139025"/>
            <a:ext cx="5838693"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Factores críticos de éxito:</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0188AE5B-8D46-2955-CD60-643B620F2F92}"/>
              </a:ext>
            </a:extLst>
          </p:cNvPr>
          <p:cNvGraphicFramePr>
            <a:graphicFrameLocks noGrp="1"/>
          </p:cNvGraphicFramePr>
          <p:nvPr>
            <p:extLst>
              <p:ext uri="{D42A27DB-BD31-4B8C-83A1-F6EECF244321}">
                <p14:modId xmlns:p14="http://schemas.microsoft.com/office/powerpoint/2010/main" val="3184510235"/>
              </p:ext>
            </p:extLst>
          </p:nvPr>
        </p:nvGraphicFramePr>
        <p:xfrm>
          <a:off x="919916" y="2113408"/>
          <a:ext cx="11013073" cy="3605567"/>
        </p:xfrm>
        <a:graphic>
          <a:graphicData uri="http://schemas.openxmlformats.org/drawingml/2006/table">
            <a:tbl>
              <a:tblPr firstRow="1" bandRow="1">
                <a:tableStyleId>{FABFCF23-3B69-468F-B69F-88F6DE6A72F2}</a:tableStyleId>
              </a:tblPr>
              <a:tblGrid>
                <a:gridCol w="655965">
                  <a:extLst>
                    <a:ext uri="{9D8B030D-6E8A-4147-A177-3AD203B41FA5}">
                      <a16:colId xmlns:a16="http://schemas.microsoft.com/office/drawing/2014/main" val="89245872"/>
                    </a:ext>
                  </a:extLst>
                </a:gridCol>
                <a:gridCol w="2859932">
                  <a:extLst>
                    <a:ext uri="{9D8B030D-6E8A-4147-A177-3AD203B41FA5}">
                      <a16:colId xmlns:a16="http://schemas.microsoft.com/office/drawing/2014/main" val="2666367462"/>
                    </a:ext>
                  </a:extLst>
                </a:gridCol>
                <a:gridCol w="7497176">
                  <a:extLst>
                    <a:ext uri="{9D8B030D-6E8A-4147-A177-3AD203B41FA5}">
                      <a16:colId xmlns:a16="http://schemas.microsoft.com/office/drawing/2014/main" val="2719984809"/>
                    </a:ext>
                  </a:extLst>
                </a:gridCol>
              </a:tblGrid>
              <a:tr h="466127">
                <a:tc>
                  <a:txBody>
                    <a:bodyPr/>
                    <a:lstStyle/>
                    <a:p>
                      <a:pPr algn="ctr"/>
                      <a:r>
                        <a:rPr lang="es-MX" sz="1600" dirty="0">
                          <a:latin typeface="Montserrat" pitchFamily="2" charset="77"/>
                        </a:rPr>
                        <a:t>No.</a:t>
                      </a:r>
                    </a:p>
                  </a:txBody>
                  <a:tcPr anchor="ctr"/>
                </a:tc>
                <a:tc>
                  <a:txBody>
                    <a:bodyPr/>
                    <a:lstStyle/>
                    <a:p>
                      <a:pPr algn="ctr"/>
                      <a:r>
                        <a:rPr lang="es-MX" sz="1600" dirty="0">
                          <a:latin typeface="Montserrat" pitchFamily="2" charset="77"/>
                        </a:rPr>
                        <a:t>Factor</a:t>
                      </a:r>
                    </a:p>
                  </a:txBody>
                  <a:tcPr anchor="ctr"/>
                </a:tc>
                <a:tc>
                  <a:txBody>
                    <a:bodyPr/>
                    <a:lstStyle/>
                    <a:p>
                      <a:pPr algn="ctr"/>
                      <a:endParaRPr lang="es-MX" sz="1600" dirty="0">
                        <a:latin typeface="Montserrat" pitchFamily="2" charset="77"/>
                      </a:endParaRP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8</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Operaciones y mantenimiento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Seleccionar una metodología permite establecer un marco en el que se aplican los pasos del desarrollo de software. Describe un proceso de trabajo general o una hoja de ruta para el proyecto. </a:t>
                      </a:r>
                    </a:p>
                  </a:txBody>
                  <a:tcPr/>
                </a:tc>
                <a:extLst>
                  <a:ext uri="{0D108BD9-81ED-4DB2-BD59-A6C34878D82A}">
                    <a16:rowId xmlns:a16="http://schemas.microsoft.com/office/drawing/2014/main" val="2514787164"/>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9</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Desarrollo y codificación del producto</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Incluye escribir código y convertir la documentación de diseño en un software real. El  equipo de desarrollo trabaja para garantizar que su código cumpla con las especificaciones de requisitos del software. </a:t>
                      </a:r>
                    </a:p>
                  </a:txBody>
                  <a:tcPr/>
                </a:tc>
                <a:extLst>
                  <a:ext uri="{0D108BD9-81ED-4DB2-BD59-A6C34878D82A}">
                    <a16:rowId xmlns:a16="http://schemas.microsoft.com/office/drawing/2014/main" val="2370000549"/>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10</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Integración y pruebas</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Una vez que el software ya está listo y probado, se ha comprobado su correcto funcionamiento y que cumple con las expectativas del cliente ¡es hora de ponerlo en funcionamiento! En esta etapa es relevante que tu proveedor de software tenga experiencia con diferentes tecnologías para que logre conectarlas. </a:t>
                      </a:r>
                    </a:p>
                  </a:txBody>
                  <a:tcPr/>
                </a:tc>
                <a:extLst>
                  <a:ext uri="{0D108BD9-81ED-4DB2-BD59-A6C34878D82A}">
                    <a16:rowId xmlns:a16="http://schemas.microsoft.com/office/drawing/2014/main" val="367163145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11</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Implementación y despliegue</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El software requerirá actualizarse de acuerdo a los avances de la tecnología y a medida que tu negocio crece puede que necesites agregar nuevas funcionalidades. </a:t>
                      </a:r>
                    </a:p>
                  </a:txBody>
                  <a:tcPr/>
                </a:tc>
                <a:extLst>
                  <a:ext uri="{0D108BD9-81ED-4DB2-BD59-A6C34878D82A}">
                    <a16:rowId xmlns:a16="http://schemas.microsoft.com/office/drawing/2014/main" val="2326119390"/>
                  </a:ext>
                </a:extLst>
              </a:tr>
            </a:tbl>
          </a:graphicData>
        </a:graphic>
      </p:graphicFrame>
      <p:pic>
        <p:nvPicPr>
          <p:cNvPr id="5" name="Imagen 4">
            <a:extLst>
              <a:ext uri="{FF2B5EF4-FFF2-40B4-BE49-F238E27FC236}">
                <a16:creationId xmlns:a16="http://schemas.microsoft.com/office/drawing/2014/main" id="{B2E35E9B-2CD7-610A-AA7D-B549BC4349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1FB1343F-32F0-C0F2-D812-D5A14958F904}"/>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4" name="Marcador de número de diapositiva 1">
            <a:extLst>
              <a:ext uri="{FF2B5EF4-FFF2-40B4-BE49-F238E27FC236}">
                <a16:creationId xmlns:a16="http://schemas.microsoft.com/office/drawing/2014/main" id="{422C922B-23FB-0F9C-8D1B-EA2C53887EB9}"/>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10</a:t>
            </a:r>
          </a:p>
        </p:txBody>
      </p:sp>
    </p:spTree>
    <p:extLst>
      <p:ext uri="{BB962C8B-B14F-4D97-AF65-F5344CB8AC3E}">
        <p14:creationId xmlns:p14="http://schemas.microsoft.com/office/powerpoint/2010/main" val="224500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51C3E-BF40-3DA4-8162-6ECF8D915506}"/>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241C34D6-5F49-0F40-44CF-E2510DC3417D}"/>
              </a:ext>
            </a:extLst>
          </p:cNvPr>
          <p:cNvSpPr txBox="1">
            <a:spLocks/>
          </p:cNvSpPr>
          <p:nvPr/>
        </p:nvSpPr>
        <p:spPr>
          <a:xfrm>
            <a:off x="919916" y="1223955"/>
            <a:ext cx="5838693"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Siguientes pasos: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162F4D65-4B54-29F7-ED3C-3B144E443B65}"/>
              </a:ext>
            </a:extLst>
          </p:cNvPr>
          <p:cNvGraphicFramePr>
            <a:graphicFrameLocks noGrp="1"/>
          </p:cNvGraphicFramePr>
          <p:nvPr>
            <p:extLst>
              <p:ext uri="{D42A27DB-BD31-4B8C-83A1-F6EECF244321}">
                <p14:modId xmlns:p14="http://schemas.microsoft.com/office/powerpoint/2010/main" val="1169849109"/>
              </p:ext>
            </p:extLst>
          </p:nvPr>
        </p:nvGraphicFramePr>
        <p:xfrm>
          <a:off x="919916" y="2173139"/>
          <a:ext cx="10981075" cy="1450414"/>
        </p:xfrm>
        <a:graphic>
          <a:graphicData uri="http://schemas.openxmlformats.org/drawingml/2006/table">
            <a:tbl>
              <a:tblPr firstRow="1" bandRow="1">
                <a:tableStyleId>{FABFCF23-3B69-468F-B69F-88F6DE6A72F2}</a:tableStyleId>
              </a:tblPr>
              <a:tblGrid>
                <a:gridCol w="612185">
                  <a:extLst>
                    <a:ext uri="{9D8B030D-6E8A-4147-A177-3AD203B41FA5}">
                      <a16:colId xmlns:a16="http://schemas.microsoft.com/office/drawing/2014/main" val="89245872"/>
                    </a:ext>
                  </a:extLst>
                </a:gridCol>
                <a:gridCol w="1600301">
                  <a:extLst>
                    <a:ext uri="{9D8B030D-6E8A-4147-A177-3AD203B41FA5}">
                      <a16:colId xmlns:a16="http://schemas.microsoft.com/office/drawing/2014/main" val="2666367462"/>
                    </a:ext>
                  </a:extLst>
                </a:gridCol>
                <a:gridCol w="8768589">
                  <a:extLst>
                    <a:ext uri="{9D8B030D-6E8A-4147-A177-3AD203B41FA5}">
                      <a16:colId xmlns:a16="http://schemas.microsoft.com/office/drawing/2014/main" val="2657888970"/>
                    </a:ext>
                  </a:extLst>
                </a:gridCol>
              </a:tblGrid>
              <a:tr h="466127">
                <a:tc>
                  <a:txBody>
                    <a:bodyPr/>
                    <a:lstStyle/>
                    <a:p>
                      <a:pPr algn="ctr"/>
                      <a:r>
                        <a:rPr lang="es-MX" sz="1400" dirty="0">
                          <a:latin typeface="Montserrat" pitchFamily="2" charset="77"/>
                        </a:rPr>
                        <a:t>No.</a:t>
                      </a:r>
                    </a:p>
                  </a:txBody>
                  <a:tcPr anchor="ctr"/>
                </a:tc>
                <a:tc>
                  <a:txBody>
                    <a:bodyPr/>
                    <a:lstStyle/>
                    <a:p>
                      <a:pPr algn="ctr"/>
                      <a:r>
                        <a:rPr lang="es-MX" sz="1400" dirty="0">
                          <a:latin typeface="Montserrat" pitchFamily="2" charset="77"/>
                        </a:rPr>
                        <a:t>Etapa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Módulo</a:t>
                      </a: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1</a:t>
                      </a:r>
                      <a:endParaRPr lang="es-MX" sz="1400" kern="1200" dirty="0">
                        <a:solidFill>
                          <a:schemeClr val="dk1"/>
                        </a:solidFill>
                        <a:latin typeface="Montserrat" pitchFamily="2" charset="77"/>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Análisis</a:t>
                      </a: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kern="1200" dirty="0">
                          <a:solidFill>
                            <a:schemeClr val="dk1"/>
                          </a:solidFill>
                          <a:latin typeface="Montserrat" pitchFamily="2" charset="77"/>
                          <a:ea typeface="+mn-ea"/>
                          <a:cs typeface="+mn-cs"/>
                        </a:rPr>
                        <a:t>Módulo de Dictámenes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kern="1200" dirty="0">
                          <a:solidFill>
                            <a:schemeClr val="dk1"/>
                          </a:solidFill>
                          <a:latin typeface="Montserrat" pitchFamily="2" charset="77"/>
                          <a:ea typeface="+mn-ea"/>
                          <a:cs typeface="+mn-cs"/>
                        </a:rPr>
                        <a:t>Módulo de Consultas y Reportes</a:t>
                      </a:r>
                    </a:p>
                  </a:txBody>
                  <a:tcPr anchor="ctr"/>
                </a:tc>
                <a:extLst>
                  <a:ext uri="{0D108BD9-81ED-4DB2-BD59-A6C34878D82A}">
                    <a16:rowId xmlns:a16="http://schemas.microsoft.com/office/drawing/2014/main" val="3346682266"/>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2</a:t>
                      </a:r>
                      <a:endParaRPr lang="es-MX" sz="1400" kern="1200" dirty="0">
                        <a:solidFill>
                          <a:schemeClr val="dk1"/>
                        </a:solidFill>
                        <a:latin typeface="Montserrat" pitchFamily="2" charset="77"/>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Desarrollo</a:t>
                      </a: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kern="1200" dirty="0">
                          <a:solidFill>
                            <a:schemeClr val="dk1"/>
                          </a:solidFill>
                          <a:latin typeface="Montserrat" pitchFamily="2" charset="77"/>
                          <a:ea typeface="+mn-ea"/>
                          <a:cs typeface="+mn-cs"/>
                        </a:rPr>
                        <a:t>Módulo de Revisiones</a:t>
                      </a:r>
                    </a:p>
                  </a:txBody>
                  <a:tcPr anchor="ctr"/>
                </a:tc>
                <a:extLst>
                  <a:ext uri="{0D108BD9-81ED-4DB2-BD59-A6C34878D82A}">
                    <a16:rowId xmlns:a16="http://schemas.microsoft.com/office/drawing/2014/main" val="3797951128"/>
                  </a:ext>
                </a:extLst>
              </a:tr>
            </a:tbl>
          </a:graphicData>
        </a:graphic>
      </p:graphicFrame>
      <p:pic>
        <p:nvPicPr>
          <p:cNvPr id="4" name="Imagen 3">
            <a:extLst>
              <a:ext uri="{FF2B5EF4-FFF2-40B4-BE49-F238E27FC236}">
                <a16:creationId xmlns:a16="http://schemas.microsoft.com/office/drawing/2014/main" id="{E8FEFE53-90A0-B38B-195B-C26058A95B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F30F2CEE-5E0F-62AB-4206-AC5EF0192E9C}"/>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5" name="Marcador de número de diapositiva 1">
            <a:extLst>
              <a:ext uri="{FF2B5EF4-FFF2-40B4-BE49-F238E27FC236}">
                <a16:creationId xmlns:a16="http://schemas.microsoft.com/office/drawing/2014/main" id="{1E545AC2-27C9-A00F-821F-22F68C5D11B8}"/>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11</a:t>
            </a:r>
          </a:p>
        </p:txBody>
      </p:sp>
    </p:spTree>
    <p:extLst>
      <p:ext uri="{BB962C8B-B14F-4D97-AF65-F5344CB8AC3E}">
        <p14:creationId xmlns:p14="http://schemas.microsoft.com/office/powerpoint/2010/main" val="28870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827B91-1A9F-B46F-5F51-A9F19D4D36EE}"/>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65AAA958-3BB5-FA62-255B-ED26298F0550}"/>
              </a:ext>
            </a:extLst>
          </p:cNvPr>
          <p:cNvSpPr txBox="1">
            <a:spLocks/>
          </p:cNvSpPr>
          <p:nvPr/>
        </p:nvSpPr>
        <p:spPr>
          <a:xfrm>
            <a:off x="919916" y="1239780"/>
            <a:ext cx="5838693"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Firmas: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68DA24FB-7A81-160C-9EB0-0039D9BED598}"/>
              </a:ext>
            </a:extLst>
          </p:cNvPr>
          <p:cNvGraphicFramePr>
            <a:graphicFrameLocks noGrp="1"/>
          </p:cNvGraphicFramePr>
          <p:nvPr>
            <p:extLst>
              <p:ext uri="{D42A27DB-BD31-4B8C-83A1-F6EECF244321}">
                <p14:modId xmlns:p14="http://schemas.microsoft.com/office/powerpoint/2010/main" val="2798822584"/>
              </p:ext>
            </p:extLst>
          </p:nvPr>
        </p:nvGraphicFramePr>
        <p:xfrm>
          <a:off x="919916" y="2049145"/>
          <a:ext cx="10981075" cy="2316480"/>
        </p:xfrm>
        <a:graphic>
          <a:graphicData uri="http://schemas.openxmlformats.org/drawingml/2006/table">
            <a:tbl>
              <a:tblPr firstRow="1" bandRow="1">
                <a:tableStyleId>{FABFCF23-3B69-468F-B69F-88F6DE6A72F2}</a:tableStyleId>
              </a:tblPr>
              <a:tblGrid>
                <a:gridCol w="3694947">
                  <a:extLst>
                    <a:ext uri="{9D8B030D-6E8A-4147-A177-3AD203B41FA5}">
                      <a16:colId xmlns:a16="http://schemas.microsoft.com/office/drawing/2014/main" val="89245872"/>
                    </a:ext>
                  </a:extLst>
                </a:gridCol>
                <a:gridCol w="1424458">
                  <a:extLst>
                    <a:ext uri="{9D8B030D-6E8A-4147-A177-3AD203B41FA5}">
                      <a16:colId xmlns:a16="http://schemas.microsoft.com/office/drawing/2014/main" val="2666367462"/>
                    </a:ext>
                  </a:extLst>
                </a:gridCol>
                <a:gridCol w="2234713">
                  <a:extLst>
                    <a:ext uri="{9D8B030D-6E8A-4147-A177-3AD203B41FA5}">
                      <a16:colId xmlns:a16="http://schemas.microsoft.com/office/drawing/2014/main" val="174643852"/>
                    </a:ext>
                  </a:extLst>
                </a:gridCol>
                <a:gridCol w="3626957">
                  <a:extLst>
                    <a:ext uri="{9D8B030D-6E8A-4147-A177-3AD203B41FA5}">
                      <a16:colId xmlns:a16="http://schemas.microsoft.com/office/drawing/2014/main" val="2657888970"/>
                    </a:ext>
                  </a:extLst>
                </a:gridCol>
              </a:tblGrid>
              <a:tr h="466127">
                <a:tc>
                  <a:txBody>
                    <a:bodyPr/>
                    <a:lstStyle/>
                    <a:p>
                      <a:pPr algn="ctr"/>
                      <a:r>
                        <a:rPr lang="es-MX" sz="1400" dirty="0">
                          <a:latin typeface="Montserrat" pitchFamily="2" charset="77"/>
                        </a:rPr>
                        <a:t>Responsable / Rol / Puesto / Organización</a:t>
                      </a:r>
                    </a:p>
                  </a:txBody>
                  <a:tcPr anchor="ctr"/>
                </a:tc>
                <a:tc>
                  <a:txBody>
                    <a:bodyPr/>
                    <a:lstStyle/>
                    <a:p>
                      <a:pPr algn="ctr"/>
                      <a:r>
                        <a:rPr lang="es-MX" sz="1400" dirty="0">
                          <a:latin typeface="Montserrat" pitchFamily="2" charset="77"/>
                        </a:rPr>
                        <a:t>Estatus</a:t>
                      </a:r>
                    </a:p>
                  </a:txBody>
                  <a:tcPr anchor="ctr"/>
                </a:tc>
                <a:tc>
                  <a:txBody>
                    <a:bodyPr/>
                    <a:lstStyle/>
                    <a:p>
                      <a:pPr algn="ctr"/>
                      <a:r>
                        <a:rPr lang="es-MX" sz="1400" dirty="0">
                          <a:latin typeface="Montserrat" pitchFamily="2" charset="77"/>
                        </a:rPr>
                        <a:t>Fecha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Firma</a:t>
                      </a:r>
                    </a:p>
                  </a:txBody>
                  <a:tcPr anchor="ctr"/>
                </a:tc>
                <a:extLst>
                  <a:ext uri="{0D108BD9-81ED-4DB2-BD59-A6C34878D82A}">
                    <a16:rowId xmlns:a16="http://schemas.microsoft.com/office/drawing/2014/main" val="1171539238"/>
                  </a:ext>
                </a:extLst>
              </a:tr>
              <a:tr h="46612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400" kern="1200" dirty="0">
                          <a:solidFill>
                            <a:schemeClr val="dk1"/>
                          </a:solidFill>
                          <a:latin typeface="Montserrat" pitchFamily="2" charset="77"/>
                          <a:ea typeface="+mn-ea"/>
                          <a:cs typeface="+mn-cs"/>
                        </a:rPr>
                        <a:t>C. Javier Jiménez Aquino</a:t>
                      </a: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400" kern="1200" dirty="0">
                          <a:solidFill>
                            <a:schemeClr val="dk1"/>
                          </a:solidFill>
                          <a:latin typeface="Montserrat" pitchFamily="2" charset="77"/>
                          <a:ea typeface="+mn-ea"/>
                          <a:cs typeface="+mn-cs"/>
                        </a:rPr>
                        <a:t>Apoderado General</a:t>
                      </a:r>
                      <a:endParaRPr lang="es-MX" sz="1400" kern="1200" dirty="0">
                        <a:solidFill>
                          <a:schemeClr val="dk1"/>
                        </a:solidFill>
                        <a:latin typeface="Montserrat" pitchFamily="2" charset="77"/>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400" kern="1200" dirty="0">
                          <a:solidFill>
                            <a:schemeClr val="dk1"/>
                          </a:solidFill>
                          <a:latin typeface="Montserrat" pitchFamily="2" charset="77"/>
                          <a:ea typeface="+mn-ea"/>
                          <a:cs typeface="+mn-cs"/>
                        </a:rPr>
                        <a:t>Asistencia y Soluciones de Proyectos VANNY, S.A. de C.V.</a:t>
                      </a:r>
                      <a:r>
                        <a:rPr lang="es-MX" sz="1400" kern="1200" dirty="0">
                          <a:solidFill>
                            <a:schemeClr val="dk1"/>
                          </a:solidFill>
                          <a:latin typeface="Montserrat" pitchFamily="2" charset="77"/>
                          <a:ea typeface="+mn-ea"/>
                          <a:cs typeface="+mn-cs"/>
                        </a:rPr>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Entrega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22/11/2024</a:t>
                      </a: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400" kern="1200" dirty="0">
                        <a:solidFill>
                          <a:schemeClr val="dk1"/>
                        </a:solidFill>
                        <a:latin typeface="Montserrat" pitchFamily="2" charset="77"/>
                        <a:ea typeface="+mn-ea"/>
                        <a:cs typeface="+mn-cs"/>
                      </a:endParaRPr>
                    </a:p>
                  </a:txBody>
                  <a:tcPr anchor="ctr"/>
                </a:tc>
                <a:extLst>
                  <a:ext uri="{0D108BD9-81ED-4DB2-BD59-A6C34878D82A}">
                    <a16:rowId xmlns:a16="http://schemas.microsoft.com/office/drawing/2014/main" val="3346682266"/>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L.C.P. Grimaldo Santiago López</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Director de Auditoría e Inspección Fiscal</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Secretaría de Finanzas del Poder Ejecutivo del Estado</a:t>
                      </a:r>
                    </a:p>
                  </a:txBody>
                  <a:tcPr marL="44450" marR="4445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Recibe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a:solidFill>
                            <a:schemeClr val="dk1"/>
                          </a:solidFill>
                          <a:latin typeface="Montserrat" pitchFamily="2" charset="77"/>
                          <a:ea typeface="+mn-ea"/>
                          <a:cs typeface="+mn-cs"/>
                        </a:rPr>
                        <a:t>22/11/2024</a:t>
                      </a:r>
                      <a:endParaRPr lang="es-MX" sz="1400" kern="1200" dirty="0">
                        <a:solidFill>
                          <a:schemeClr val="dk1"/>
                        </a:solidFill>
                        <a:latin typeface="Montserrat" pitchFamily="2" charset="77"/>
                        <a:ea typeface="+mn-ea"/>
                        <a:cs typeface="+mn-cs"/>
                      </a:endParaRP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400" kern="1200" dirty="0">
                        <a:solidFill>
                          <a:schemeClr val="dk1"/>
                        </a:solidFill>
                        <a:latin typeface="Montserrat" pitchFamily="2" charset="77"/>
                        <a:ea typeface="+mn-ea"/>
                        <a:cs typeface="+mn-cs"/>
                      </a:endParaRPr>
                    </a:p>
                  </a:txBody>
                  <a:tcPr anchor="ctr"/>
                </a:tc>
                <a:extLst>
                  <a:ext uri="{0D108BD9-81ED-4DB2-BD59-A6C34878D82A}">
                    <a16:rowId xmlns:a16="http://schemas.microsoft.com/office/drawing/2014/main" val="1359441744"/>
                  </a:ext>
                </a:extLst>
              </a:tr>
            </a:tbl>
          </a:graphicData>
        </a:graphic>
      </p:graphicFrame>
      <p:pic>
        <p:nvPicPr>
          <p:cNvPr id="4" name="Imagen 3">
            <a:extLst>
              <a:ext uri="{FF2B5EF4-FFF2-40B4-BE49-F238E27FC236}">
                <a16:creationId xmlns:a16="http://schemas.microsoft.com/office/drawing/2014/main" id="{DCAB1E08-8F65-3F20-42EF-9E7F1EE4BF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D83795E8-63FD-4713-BF82-D6498CA3577E}"/>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5" name="Marcador de número de diapositiva 1">
            <a:extLst>
              <a:ext uri="{FF2B5EF4-FFF2-40B4-BE49-F238E27FC236}">
                <a16:creationId xmlns:a16="http://schemas.microsoft.com/office/drawing/2014/main" id="{29AE0C3F-5568-0DF8-89F9-0C60668666B0}"/>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12</a:t>
            </a:r>
          </a:p>
        </p:txBody>
      </p:sp>
      <p:pic>
        <p:nvPicPr>
          <p:cNvPr id="10" name="Imagen 9">
            <a:extLst>
              <a:ext uri="{FF2B5EF4-FFF2-40B4-BE49-F238E27FC236}">
                <a16:creationId xmlns:a16="http://schemas.microsoft.com/office/drawing/2014/main" id="{EF013728-A897-FA71-FEEA-2EEDA3EA3265}"/>
              </a:ext>
            </a:extLst>
          </p:cNvPr>
          <p:cNvPicPr>
            <a:picLocks noChangeAspect="1"/>
          </p:cNvPicPr>
          <p:nvPr/>
        </p:nvPicPr>
        <p:blipFill>
          <a:blip r:embed="rId3"/>
          <a:stretch>
            <a:fillRect/>
          </a:stretch>
        </p:blipFill>
        <p:spPr>
          <a:xfrm>
            <a:off x="8687891" y="2641600"/>
            <a:ext cx="3213100" cy="787400"/>
          </a:xfrm>
          <a:prstGeom prst="rect">
            <a:avLst/>
          </a:prstGeom>
        </p:spPr>
      </p:pic>
    </p:spTree>
    <p:extLst>
      <p:ext uri="{BB962C8B-B14F-4D97-AF65-F5344CB8AC3E}">
        <p14:creationId xmlns:p14="http://schemas.microsoft.com/office/powerpoint/2010/main" val="232309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5EC98-C585-4E96-F062-2C0B91D9CE15}"/>
              </a:ext>
            </a:extLst>
          </p:cNvPr>
          <p:cNvSpPr>
            <a:spLocks noGrp="1"/>
          </p:cNvSpPr>
          <p:nvPr>
            <p:ph type="title"/>
          </p:nvPr>
        </p:nvSpPr>
        <p:spPr>
          <a:xfrm>
            <a:off x="1419101" y="2799608"/>
            <a:ext cx="9601200" cy="1485900"/>
          </a:xfrm>
        </p:spPr>
        <p:txBody>
          <a:bodyPr>
            <a:normAutofit/>
          </a:bodyPr>
          <a:lstStyle/>
          <a:p>
            <a:pPr algn="ctr"/>
            <a:r>
              <a:rPr lang="es-MX" sz="6600" b="1" dirty="0">
                <a:ln w="0"/>
                <a:solidFill>
                  <a:srgbClr val="C00000"/>
                </a:solidFill>
                <a:effectLst>
                  <a:outerShdw blurRad="38100" dist="19050" dir="2700000" algn="tl" rotWithShape="0">
                    <a:schemeClr val="dk1">
                      <a:alpha val="40000"/>
                    </a:schemeClr>
                  </a:outerShdw>
                </a:effectLst>
                <a:latin typeface="Montserrat" pitchFamily="2" charset="77"/>
              </a:rPr>
              <a:t>Gracias</a:t>
            </a:r>
          </a:p>
        </p:txBody>
      </p:sp>
      <p:pic>
        <p:nvPicPr>
          <p:cNvPr id="7" name="Imagen 6">
            <a:extLst>
              <a:ext uri="{FF2B5EF4-FFF2-40B4-BE49-F238E27FC236}">
                <a16:creationId xmlns:a16="http://schemas.microsoft.com/office/drawing/2014/main" id="{6759FFAB-7709-E62D-EB6C-06FF2D27FC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126572" y="374729"/>
            <a:ext cx="3304535" cy="632433"/>
          </a:xfrm>
          <a:prstGeom prst="rect">
            <a:avLst/>
          </a:prstGeom>
          <a:ln>
            <a:noFill/>
          </a:ln>
          <a:extLst>
            <a:ext uri="{53640926-AAD7-44D8-BBD7-CCE9431645EC}">
              <a14:shadowObscured xmlns:a14="http://schemas.microsoft.com/office/drawing/2010/main"/>
            </a:ext>
          </a:extLst>
        </p:spPr>
      </p:pic>
      <p:sp>
        <p:nvSpPr>
          <p:cNvPr id="5" name="Marcador de pie de página 3">
            <a:extLst>
              <a:ext uri="{FF2B5EF4-FFF2-40B4-BE49-F238E27FC236}">
                <a16:creationId xmlns:a16="http://schemas.microsoft.com/office/drawing/2014/main" id="{7412B223-31BA-BD89-9EB6-508014044634}"/>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4" name="Marcador de número de diapositiva 1">
            <a:extLst>
              <a:ext uri="{FF2B5EF4-FFF2-40B4-BE49-F238E27FC236}">
                <a16:creationId xmlns:a16="http://schemas.microsoft.com/office/drawing/2014/main" id="{900B6E96-FD83-7C46-1569-B383F82396DF}"/>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13</a:t>
            </a:r>
          </a:p>
        </p:txBody>
      </p:sp>
    </p:spTree>
    <p:extLst>
      <p:ext uri="{BB962C8B-B14F-4D97-AF65-F5344CB8AC3E}">
        <p14:creationId xmlns:p14="http://schemas.microsoft.com/office/powerpoint/2010/main" val="397569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DA22284C-A7EA-652C-87EB-E8436248042B}"/>
              </a:ext>
            </a:extLst>
          </p:cNvPr>
          <p:cNvSpPr txBox="1">
            <a:spLocks/>
          </p:cNvSpPr>
          <p:nvPr/>
        </p:nvSpPr>
        <p:spPr>
          <a:xfrm>
            <a:off x="873813" y="1027040"/>
            <a:ext cx="3471316"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Orden del Día:</a:t>
            </a:r>
            <a:endParaRPr lang="es-MX" sz="3200" dirty="0">
              <a:solidFill>
                <a:srgbClr val="C00000"/>
              </a:solidFill>
              <a:latin typeface="Montserrat" panose="00000500000000000000" pitchFamily="2" charset="0"/>
              <a:ea typeface="Cambria Math" panose="02040503050406030204" pitchFamily="18" charset="0"/>
              <a:cs typeface="+mj-cs"/>
            </a:endParaRPr>
          </a:p>
        </p:txBody>
      </p:sp>
      <p:sp>
        <p:nvSpPr>
          <p:cNvPr id="7" name="Título 1">
            <a:extLst>
              <a:ext uri="{FF2B5EF4-FFF2-40B4-BE49-F238E27FC236}">
                <a16:creationId xmlns:a16="http://schemas.microsoft.com/office/drawing/2014/main" id="{E83C9BB1-D1D4-082E-2A80-52CA0DAAF4E1}"/>
              </a:ext>
            </a:extLst>
          </p:cNvPr>
          <p:cNvSpPr txBox="1">
            <a:spLocks/>
          </p:cNvSpPr>
          <p:nvPr/>
        </p:nvSpPr>
        <p:spPr>
          <a:xfrm>
            <a:off x="873813" y="1564574"/>
            <a:ext cx="7677151" cy="3524261"/>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defTabSz="457200">
              <a:spcAft>
                <a:spcPts val="600"/>
              </a:spcAft>
              <a:buFont typeface="Arial" panose="020B0604020202020204" pitchFamily="34" charset="0"/>
              <a:buChar char="•"/>
            </a:pPr>
            <a:r>
              <a:rPr lang="en-US" sz="2500" dirty="0">
                <a:ln/>
                <a:latin typeface="Montserrat" pitchFamily="2" charset="77"/>
                <a:cs typeface="Arial" panose="020B0604020202020204" pitchFamily="34" charset="0"/>
              </a:rPr>
              <a:t>Estatus General del Proyecto</a:t>
            </a:r>
          </a:p>
          <a:p>
            <a:pPr marL="457200" indent="-457200" algn="l" defTabSz="457200">
              <a:spcAft>
                <a:spcPts val="600"/>
              </a:spcAft>
              <a:buFont typeface="Arial" panose="020B0604020202020204" pitchFamily="34" charset="0"/>
              <a:buChar char="•"/>
            </a:pPr>
            <a:r>
              <a:rPr lang="en-US" sz="2500" dirty="0">
                <a:ln/>
                <a:latin typeface="Montserrat" pitchFamily="2" charset="77"/>
                <a:cs typeface="Arial" panose="020B0604020202020204" pitchFamily="34" charset="0"/>
              </a:rPr>
              <a:t>Estatus por Módulo</a:t>
            </a:r>
          </a:p>
          <a:p>
            <a:pPr marL="457200" indent="-457200" algn="l" defTabSz="457200">
              <a:spcAft>
                <a:spcPts val="600"/>
              </a:spcAft>
              <a:buFont typeface="Arial" panose="020B0604020202020204" pitchFamily="34" charset="0"/>
              <a:buChar char="•"/>
            </a:pPr>
            <a:r>
              <a:rPr lang="en-US" sz="2500" dirty="0">
                <a:ln/>
                <a:latin typeface="Montserrat" pitchFamily="2" charset="77"/>
                <a:cs typeface="Arial" panose="020B0604020202020204" pitchFamily="34" charset="0"/>
              </a:rPr>
              <a:t>Riesgos</a:t>
            </a:r>
          </a:p>
          <a:p>
            <a:pPr marL="457200" indent="-457200" algn="l" defTabSz="457200">
              <a:spcAft>
                <a:spcPts val="600"/>
              </a:spcAft>
              <a:buFont typeface="Arial" panose="020B0604020202020204" pitchFamily="34" charset="0"/>
              <a:buChar char="•"/>
            </a:pPr>
            <a:r>
              <a:rPr lang="en-US" sz="2500" dirty="0">
                <a:ln/>
                <a:latin typeface="Montserrat" pitchFamily="2" charset="77"/>
                <a:cs typeface="Arial" panose="020B0604020202020204" pitchFamily="34" charset="0"/>
              </a:rPr>
              <a:t>Asuntos Generales</a:t>
            </a:r>
          </a:p>
          <a:p>
            <a:pPr marL="457200" indent="-457200" algn="l" defTabSz="457200">
              <a:spcAft>
                <a:spcPts val="600"/>
              </a:spcAft>
              <a:buFont typeface="Arial" panose="020B0604020202020204" pitchFamily="34" charset="0"/>
              <a:buChar char="•"/>
            </a:pPr>
            <a:r>
              <a:rPr lang="en-US" sz="2500" dirty="0">
                <a:ln/>
                <a:latin typeface="Montserrat" pitchFamily="2" charset="77"/>
                <a:cs typeface="Arial" panose="020B0604020202020204" pitchFamily="34" charset="0"/>
              </a:rPr>
              <a:t>Factores críticos de éxito</a:t>
            </a:r>
          </a:p>
          <a:p>
            <a:pPr marL="457200" indent="-457200" algn="l" defTabSz="457200">
              <a:spcAft>
                <a:spcPts val="600"/>
              </a:spcAft>
              <a:buFont typeface="Arial" panose="020B0604020202020204" pitchFamily="34" charset="0"/>
              <a:buChar char="•"/>
            </a:pPr>
            <a:r>
              <a:rPr lang="en-US" sz="2500" dirty="0">
                <a:ln/>
                <a:latin typeface="Montserrat" pitchFamily="2" charset="77"/>
                <a:cs typeface="Arial" panose="020B0604020202020204" pitchFamily="34" charset="0"/>
              </a:rPr>
              <a:t>Siguientes pasos</a:t>
            </a:r>
            <a:endParaRPr lang="en-US" sz="2500" dirty="0">
              <a:ln/>
              <a:latin typeface="Arial" panose="020B0604020202020204" pitchFamily="34" charset="0"/>
              <a:cs typeface="Arial" panose="020B0604020202020204" pitchFamily="34" charset="0"/>
            </a:endParaRPr>
          </a:p>
        </p:txBody>
      </p:sp>
      <p:pic>
        <p:nvPicPr>
          <p:cNvPr id="11" name="Imagen 10">
            <a:extLst>
              <a:ext uri="{FF2B5EF4-FFF2-40B4-BE49-F238E27FC236}">
                <a16:creationId xmlns:a16="http://schemas.microsoft.com/office/drawing/2014/main" id="{649875AA-4FF1-034F-0F9A-75240ED5C2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D6368157-3ED7-B016-3BF7-B249EF460E76}"/>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Tree>
    <p:extLst>
      <p:ext uri="{BB962C8B-B14F-4D97-AF65-F5344CB8AC3E}">
        <p14:creationId xmlns:p14="http://schemas.microsoft.com/office/powerpoint/2010/main" val="137822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B690AD-42F8-BDBD-6A9A-665CC1593EC8}"/>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D677C334-DE9E-AE50-4CB2-817B0B3A4947}"/>
              </a:ext>
            </a:extLst>
          </p:cNvPr>
          <p:cNvSpPr txBox="1">
            <a:spLocks/>
          </p:cNvSpPr>
          <p:nvPr/>
        </p:nvSpPr>
        <p:spPr>
          <a:xfrm>
            <a:off x="906664" y="1351673"/>
            <a:ext cx="6462324"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Estatus General del Proyecto:</a:t>
            </a:r>
            <a:endParaRPr lang="es-MX" sz="3200" dirty="0">
              <a:solidFill>
                <a:srgbClr val="C00000"/>
              </a:solidFill>
              <a:latin typeface="Montserrat" panose="00000500000000000000" pitchFamily="2" charset="0"/>
              <a:ea typeface="Cambria Math" panose="02040503050406030204" pitchFamily="18" charset="0"/>
              <a:cs typeface="+mj-cs"/>
            </a:endParaRPr>
          </a:p>
        </p:txBody>
      </p:sp>
      <p:sp>
        <p:nvSpPr>
          <p:cNvPr id="4" name="CuadroTexto 3">
            <a:extLst>
              <a:ext uri="{FF2B5EF4-FFF2-40B4-BE49-F238E27FC236}">
                <a16:creationId xmlns:a16="http://schemas.microsoft.com/office/drawing/2014/main" id="{F8C5A9C7-5C98-E29F-51FA-A4B4C77A58B6}"/>
              </a:ext>
            </a:extLst>
          </p:cNvPr>
          <p:cNvSpPr txBox="1"/>
          <p:nvPr/>
        </p:nvSpPr>
        <p:spPr>
          <a:xfrm>
            <a:off x="910263" y="2172470"/>
            <a:ext cx="3228622" cy="276999"/>
          </a:xfrm>
          <a:prstGeom prst="rect">
            <a:avLst/>
          </a:prstGeom>
          <a:noFill/>
        </p:spPr>
        <p:txBody>
          <a:bodyPr wrap="square" rtlCol="0">
            <a:spAutoFit/>
          </a:bodyPr>
          <a:lstStyle/>
          <a:p>
            <a:r>
              <a:rPr lang="es-MX" sz="1200" b="1" dirty="0">
                <a:latin typeface="Montserrat" pitchFamily="2" charset="77"/>
              </a:rPr>
              <a:t>I. Análisis</a:t>
            </a:r>
          </a:p>
        </p:txBody>
      </p:sp>
      <p:graphicFrame>
        <p:nvGraphicFramePr>
          <p:cNvPr id="5" name="Tabla 7357">
            <a:extLst>
              <a:ext uri="{FF2B5EF4-FFF2-40B4-BE49-F238E27FC236}">
                <a16:creationId xmlns:a16="http://schemas.microsoft.com/office/drawing/2014/main" id="{34CCEAC4-22E3-BCCF-65E7-C00668D8F46E}"/>
              </a:ext>
            </a:extLst>
          </p:cNvPr>
          <p:cNvGraphicFramePr>
            <a:graphicFrameLocks noGrp="1"/>
          </p:cNvGraphicFramePr>
          <p:nvPr>
            <p:extLst>
              <p:ext uri="{D42A27DB-BD31-4B8C-83A1-F6EECF244321}">
                <p14:modId xmlns:p14="http://schemas.microsoft.com/office/powerpoint/2010/main" val="2652093963"/>
              </p:ext>
            </p:extLst>
          </p:nvPr>
        </p:nvGraphicFramePr>
        <p:xfrm>
          <a:off x="906664" y="2472060"/>
          <a:ext cx="10901631" cy="1597429"/>
        </p:xfrm>
        <a:graphic>
          <a:graphicData uri="http://schemas.openxmlformats.org/drawingml/2006/table">
            <a:tbl>
              <a:tblPr firstRow="1" bandRow="1">
                <a:tableStyleId>{FABFCF23-3B69-468F-B69F-88F6DE6A72F2}</a:tableStyleId>
              </a:tblPr>
              <a:tblGrid>
                <a:gridCol w="1306449">
                  <a:extLst>
                    <a:ext uri="{9D8B030D-6E8A-4147-A177-3AD203B41FA5}">
                      <a16:colId xmlns:a16="http://schemas.microsoft.com/office/drawing/2014/main" val="3721273014"/>
                    </a:ext>
                  </a:extLst>
                </a:gridCol>
                <a:gridCol w="940904">
                  <a:extLst>
                    <a:ext uri="{9D8B030D-6E8A-4147-A177-3AD203B41FA5}">
                      <a16:colId xmlns:a16="http://schemas.microsoft.com/office/drawing/2014/main" val="4026251465"/>
                    </a:ext>
                  </a:extLst>
                </a:gridCol>
                <a:gridCol w="1868557">
                  <a:extLst>
                    <a:ext uri="{9D8B030D-6E8A-4147-A177-3AD203B41FA5}">
                      <a16:colId xmlns:a16="http://schemas.microsoft.com/office/drawing/2014/main" val="1187158961"/>
                    </a:ext>
                  </a:extLst>
                </a:gridCol>
                <a:gridCol w="1851252">
                  <a:extLst>
                    <a:ext uri="{9D8B030D-6E8A-4147-A177-3AD203B41FA5}">
                      <a16:colId xmlns:a16="http://schemas.microsoft.com/office/drawing/2014/main" val="2317660656"/>
                    </a:ext>
                  </a:extLst>
                </a:gridCol>
                <a:gridCol w="1155821">
                  <a:extLst>
                    <a:ext uri="{9D8B030D-6E8A-4147-A177-3AD203B41FA5}">
                      <a16:colId xmlns:a16="http://schemas.microsoft.com/office/drawing/2014/main" val="179998228"/>
                    </a:ext>
                  </a:extLst>
                </a:gridCol>
                <a:gridCol w="1222504">
                  <a:extLst>
                    <a:ext uri="{9D8B030D-6E8A-4147-A177-3AD203B41FA5}">
                      <a16:colId xmlns:a16="http://schemas.microsoft.com/office/drawing/2014/main" val="4024329485"/>
                    </a:ext>
                  </a:extLst>
                </a:gridCol>
                <a:gridCol w="1244732">
                  <a:extLst>
                    <a:ext uri="{9D8B030D-6E8A-4147-A177-3AD203B41FA5}">
                      <a16:colId xmlns:a16="http://schemas.microsoft.com/office/drawing/2014/main" val="3317774602"/>
                    </a:ext>
                  </a:extLst>
                </a:gridCol>
                <a:gridCol w="1311412">
                  <a:extLst>
                    <a:ext uri="{9D8B030D-6E8A-4147-A177-3AD203B41FA5}">
                      <a16:colId xmlns:a16="http://schemas.microsoft.com/office/drawing/2014/main" val="413549570"/>
                    </a:ext>
                  </a:extLst>
                </a:gridCol>
              </a:tblGrid>
              <a:tr h="312962">
                <a:tc>
                  <a:txBody>
                    <a:bodyPr/>
                    <a:lstStyle/>
                    <a:p>
                      <a:pPr algn="ctr"/>
                      <a:r>
                        <a:rPr lang="es-MX" sz="1000" dirty="0">
                          <a:latin typeface="Montserrat" pitchFamily="2" charset="77"/>
                        </a:rPr>
                        <a:t>Proyecto</a:t>
                      </a:r>
                    </a:p>
                  </a:txBody>
                  <a:tcPr anchor="ctr"/>
                </a:tc>
                <a:tc>
                  <a:txBody>
                    <a:bodyPr/>
                    <a:lstStyle/>
                    <a:p>
                      <a:pPr algn="ctr"/>
                      <a:r>
                        <a:rPr lang="es-MX" sz="1000" dirty="0">
                          <a:latin typeface="Montserrat" pitchFamily="2" charset="77"/>
                        </a:rPr>
                        <a:t>%</a:t>
                      </a:r>
                    </a:p>
                  </a:txBody>
                  <a:tcPr anchor="ctr"/>
                </a:tc>
                <a:tc>
                  <a:txBody>
                    <a:bodyPr/>
                    <a:lstStyle/>
                    <a:p>
                      <a:pPr algn="ctr"/>
                      <a:r>
                        <a:rPr lang="es-MX" sz="1000" dirty="0">
                          <a:latin typeface="Montserrat" pitchFamily="2" charset="77"/>
                        </a:rPr>
                        <a:t>Módulo de Registro de Conrtibuyentes  y Propuestas</a:t>
                      </a: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Autorización  de Sesiones del Grupo de Trabajo</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Revisiones</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Control y Seguimiento</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Dictámenes</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Consultas y Reportes</a:t>
                      </a:r>
                      <a:endParaRPr lang="es-MX" sz="1000" b="1" kern="1200" dirty="0">
                        <a:solidFill>
                          <a:schemeClr val="lt1"/>
                        </a:solidFill>
                        <a:latin typeface="Montserrat" pitchFamily="2" charset="77"/>
                        <a:ea typeface="+mn-ea"/>
                        <a:cs typeface="+mn-cs"/>
                      </a:endParaRPr>
                    </a:p>
                  </a:txBody>
                  <a:tcPr anchor="ctr"/>
                </a:tc>
                <a:extLst>
                  <a:ext uri="{0D108BD9-81ED-4DB2-BD59-A6C34878D82A}">
                    <a16:rowId xmlns:a16="http://schemas.microsoft.com/office/drawing/2014/main" val="2182662863"/>
                  </a:ext>
                </a:extLst>
              </a:tr>
              <a:tr h="546138">
                <a:tc rowSpan="2">
                  <a:txBody>
                    <a:bodyPr/>
                    <a:lstStyle/>
                    <a:p>
                      <a:pPr algn="ctr"/>
                      <a:r>
                        <a:rPr lang="es-MX" sz="1000" b="1" dirty="0">
                          <a:solidFill>
                            <a:schemeClr val="tx1"/>
                          </a:solidFill>
                          <a:latin typeface="Montserrat" pitchFamily="2" charset="77"/>
                        </a:rPr>
                        <a:t>AUDITORIA</a:t>
                      </a:r>
                    </a:p>
                  </a:txBody>
                  <a:tcPr anchor="ctr"/>
                </a:tc>
                <a:tc>
                  <a:txBody>
                    <a:bodyPr/>
                    <a:lstStyle/>
                    <a:p>
                      <a:pPr algn="ctr"/>
                      <a:r>
                        <a:rPr lang="es-MX" sz="1000" b="1" kern="1200" dirty="0">
                          <a:solidFill>
                            <a:schemeClr val="tx1"/>
                          </a:solidFill>
                          <a:latin typeface="Montserrat" pitchFamily="2" charset="77"/>
                        </a:rPr>
                        <a:t>Planeado</a:t>
                      </a:r>
                      <a:endParaRPr lang="es-MX" sz="1000" b="1" kern="1200" dirty="0">
                        <a:solidFill>
                          <a:schemeClr val="tx1"/>
                        </a:solidFill>
                        <a:latin typeface="Montserrat" pitchFamily="2" charset="77"/>
                        <a:ea typeface="+mn-ea"/>
                        <a:cs typeface="+mn-cs"/>
                      </a:endParaRP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endParaRPr lang="es-MX" sz="1000" dirty="0">
                        <a:solidFill>
                          <a:schemeClr val="tx1"/>
                        </a:solidFill>
                        <a:latin typeface="Montserrat" pitchFamily="2" charset="77"/>
                      </a:endParaRPr>
                    </a:p>
                  </a:txBody>
                  <a:tcPr anchor="ctr"/>
                </a:tc>
                <a:tc>
                  <a:txBody>
                    <a:bodyPr/>
                    <a:lstStyle/>
                    <a:p>
                      <a:pPr algn="ctr"/>
                      <a:endParaRPr lang="es-MX" sz="1000" dirty="0">
                        <a:solidFill>
                          <a:schemeClr val="tx1"/>
                        </a:solidFill>
                        <a:latin typeface="Montserrat" pitchFamily="2" charset="77"/>
                      </a:endParaRPr>
                    </a:p>
                  </a:txBody>
                  <a:tcPr anchor="ctr"/>
                </a:tc>
                <a:extLst>
                  <a:ext uri="{0D108BD9-81ED-4DB2-BD59-A6C34878D82A}">
                    <a16:rowId xmlns:a16="http://schemas.microsoft.com/office/drawing/2014/main" val="2484328466"/>
                  </a:ext>
                </a:extLst>
              </a:tr>
              <a:tr h="502651">
                <a:tc vMerge="1">
                  <a:txBody>
                    <a:bodyPr/>
                    <a:lstStyle/>
                    <a:p>
                      <a:pPr algn="ctr"/>
                      <a:r>
                        <a:rPr lang="es-MX" sz="1000" b="1" dirty="0">
                          <a:solidFill>
                            <a:schemeClr val="bg2"/>
                          </a:solidFill>
                          <a:latin typeface="Montserrat" panose="00000500000000000000" pitchFamily="2" charset="0"/>
                        </a:rPr>
                        <a:t>SASAR</a:t>
                      </a:r>
                    </a:p>
                  </a:txBody>
                  <a:tcPr anchor="ctr">
                    <a:solidFill>
                      <a:schemeClr val="tx1"/>
                    </a:solidFill>
                  </a:tcPr>
                </a:tc>
                <a:tc>
                  <a:txBody>
                    <a:bodyPr/>
                    <a:lstStyle/>
                    <a:p>
                      <a:pPr algn="ctr"/>
                      <a:r>
                        <a:rPr lang="es-MX" sz="1000" b="1" kern="1200" dirty="0">
                          <a:solidFill>
                            <a:schemeClr val="tx1"/>
                          </a:solidFill>
                          <a:latin typeface="Montserrat" pitchFamily="2" charset="77"/>
                        </a:rPr>
                        <a:t>Real</a:t>
                      </a:r>
                      <a:endParaRPr lang="es-MX" sz="1000" b="1" kern="1200" dirty="0">
                        <a:solidFill>
                          <a:schemeClr val="tx1"/>
                        </a:solidFill>
                        <a:latin typeface="Montserrat" pitchFamily="2" charset="77"/>
                        <a:ea typeface="+mn-ea"/>
                        <a:cs typeface="+mn-cs"/>
                      </a:endParaRP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endParaRPr lang="es-MX" sz="1000" dirty="0">
                        <a:solidFill>
                          <a:schemeClr val="tx1"/>
                        </a:solidFill>
                        <a:latin typeface="Montserrat" pitchFamily="2" charset="77"/>
                      </a:endParaRPr>
                    </a:p>
                  </a:txBody>
                  <a:tcPr anchor="ctr"/>
                </a:tc>
                <a:tc>
                  <a:txBody>
                    <a:bodyPr/>
                    <a:lstStyle/>
                    <a:p>
                      <a:pPr algn="ctr"/>
                      <a:endParaRPr lang="es-MX" sz="1000" dirty="0">
                        <a:solidFill>
                          <a:schemeClr val="tx1"/>
                        </a:solidFill>
                        <a:latin typeface="Montserrat" pitchFamily="2" charset="77"/>
                      </a:endParaRPr>
                    </a:p>
                  </a:txBody>
                  <a:tcPr anchor="ctr"/>
                </a:tc>
                <a:extLst>
                  <a:ext uri="{0D108BD9-81ED-4DB2-BD59-A6C34878D82A}">
                    <a16:rowId xmlns:a16="http://schemas.microsoft.com/office/drawing/2014/main" val="1432378337"/>
                  </a:ext>
                </a:extLst>
              </a:tr>
            </a:tbl>
          </a:graphicData>
        </a:graphic>
      </p:graphicFrame>
      <p:sp>
        <p:nvSpPr>
          <p:cNvPr id="10" name="CuadroTexto 9">
            <a:extLst>
              <a:ext uri="{FF2B5EF4-FFF2-40B4-BE49-F238E27FC236}">
                <a16:creationId xmlns:a16="http://schemas.microsoft.com/office/drawing/2014/main" id="{9DBB2DD6-6F81-9FD7-1744-27980CB94C39}"/>
              </a:ext>
            </a:extLst>
          </p:cNvPr>
          <p:cNvSpPr txBox="1"/>
          <p:nvPr/>
        </p:nvSpPr>
        <p:spPr>
          <a:xfrm>
            <a:off x="910263" y="4284385"/>
            <a:ext cx="3228622" cy="276999"/>
          </a:xfrm>
          <a:prstGeom prst="rect">
            <a:avLst/>
          </a:prstGeom>
          <a:noFill/>
        </p:spPr>
        <p:txBody>
          <a:bodyPr wrap="square" rtlCol="0">
            <a:spAutoFit/>
          </a:bodyPr>
          <a:lstStyle/>
          <a:p>
            <a:r>
              <a:rPr lang="es-MX" sz="1200" b="1" dirty="0">
                <a:latin typeface="Montserrat" pitchFamily="2" charset="77"/>
              </a:rPr>
              <a:t>II. Desarrollo</a:t>
            </a:r>
          </a:p>
        </p:txBody>
      </p:sp>
      <p:graphicFrame>
        <p:nvGraphicFramePr>
          <p:cNvPr id="11" name="Tabla 7357">
            <a:extLst>
              <a:ext uri="{FF2B5EF4-FFF2-40B4-BE49-F238E27FC236}">
                <a16:creationId xmlns:a16="http://schemas.microsoft.com/office/drawing/2014/main" id="{DEA9FBE2-5846-C4CF-D4E8-A8033FBB3348}"/>
              </a:ext>
            </a:extLst>
          </p:cNvPr>
          <p:cNvGraphicFramePr>
            <a:graphicFrameLocks noGrp="1"/>
          </p:cNvGraphicFramePr>
          <p:nvPr>
            <p:extLst>
              <p:ext uri="{D42A27DB-BD31-4B8C-83A1-F6EECF244321}">
                <p14:modId xmlns:p14="http://schemas.microsoft.com/office/powerpoint/2010/main" val="3544986165"/>
              </p:ext>
            </p:extLst>
          </p:nvPr>
        </p:nvGraphicFramePr>
        <p:xfrm>
          <a:off x="906664" y="4580147"/>
          <a:ext cx="10901631" cy="1597429"/>
        </p:xfrm>
        <a:graphic>
          <a:graphicData uri="http://schemas.openxmlformats.org/drawingml/2006/table">
            <a:tbl>
              <a:tblPr firstRow="1" bandRow="1">
                <a:tableStyleId>{FABFCF23-3B69-468F-B69F-88F6DE6A72F2}</a:tableStyleId>
              </a:tblPr>
              <a:tblGrid>
                <a:gridCol w="1306449">
                  <a:extLst>
                    <a:ext uri="{9D8B030D-6E8A-4147-A177-3AD203B41FA5}">
                      <a16:colId xmlns:a16="http://schemas.microsoft.com/office/drawing/2014/main" val="3721273014"/>
                    </a:ext>
                  </a:extLst>
                </a:gridCol>
                <a:gridCol w="940904">
                  <a:extLst>
                    <a:ext uri="{9D8B030D-6E8A-4147-A177-3AD203B41FA5}">
                      <a16:colId xmlns:a16="http://schemas.microsoft.com/office/drawing/2014/main" val="4026251465"/>
                    </a:ext>
                  </a:extLst>
                </a:gridCol>
                <a:gridCol w="1868557">
                  <a:extLst>
                    <a:ext uri="{9D8B030D-6E8A-4147-A177-3AD203B41FA5}">
                      <a16:colId xmlns:a16="http://schemas.microsoft.com/office/drawing/2014/main" val="1187158961"/>
                    </a:ext>
                  </a:extLst>
                </a:gridCol>
                <a:gridCol w="1851252">
                  <a:extLst>
                    <a:ext uri="{9D8B030D-6E8A-4147-A177-3AD203B41FA5}">
                      <a16:colId xmlns:a16="http://schemas.microsoft.com/office/drawing/2014/main" val="2317660656"/>
                    </a:ext>
                  </a:extLst>
                </a:gridCol>
                <a:gridCol w="1155821">
                  <a:extLst>
                    <a:ext uri="{9D8B030D-6E8A-4147-A177-3AD203B41FA5}">
                      <a16:colId xmlns:a16="http://schemas.microsoft.com/office/drawing/2014/main" val="179998228"/>
                    </a:ext>
                  </a:extLst>
                </a:gridCol>
                <a:gridCol w="1222504">
                  <a:extLst>
                    <a:ext uri="{9D8B030D-6E8A-4147-A177-3AD203B41FA5}">
                      <a16:colId xmlns:a16="http://schemas.microsoft.com/office/drawing/2014/main" val="4024329485"/>
                    </a:ext>
                  </a:extLst>
                </a:gridCol>
                <a:gridCol w="1244732">
                  <a:extLst>
                    <a:ext uri="{9D8B030D-6E8A-4147-A177-3AD203B41FA5}">
                      <a16:colId xmlns:a16="http://schemas.microsoft.com/office/drawing/2014/main" val="3317774602"/>
                    </a:ext>
                  </a:extLst>
                </a:gridCol>
                <a:gridCol w="1311412">
                  <a:extLst>
                    <a:ext uri="{9D8B030D-6E8A-4147-A177-3AD203B41FA5}">
                      <a16:colId xmlns:a16="http://schemas.microsoft.com/office/drawing/2014/main" val="413549570"/>
                    </a:ext>
                  </a:extLst>
                </a:gridCol>
              </a:tblGrid>
              <a:tr h="312962">
                <a:tc>
                  <a:txBody>
                    <a:bodyPr/>
                    <a:lstStyle/>
                    <a:p>
                      <a:pPr algn="ctr"/>
                      <a:r>
                        <a:rPr lang="es-MX" sz="1000" b="1" dirty="0">
                          <a:latin typeface="Montserrat" pitchFamily="2" charset="77"/>
                        </a:rPr>
                        <a:t>Proyecto</a:t>
                      </a:r>
                    </a:p>
                  </a:txBody>
                  <a:tcPr anchor="ctr"/>
                </a:tc>
                <a:tc>
                  <a:txBody>
                    <a:bodyPr/>
                    <a:lstStyle/>
                    <a:p>
                      <a:pPr algn="ctr"/>
                      <a:r>
                        <a:rPr lang="es-MX" sz="1000" b="1" dirty="0">
                          <a:latin typeface="Montserrat" pitchFamily="2" charset="77"/>
                        </a:rPr>
                        <a:t>%</a:t>
                      </a:r>
                    </a:p>
                  </a:txBody>
                  <a:tcPr anchor="ctr"/>
                </a:tc>
                <a:tc>
                  <a:txBody>
                    <a:bodyPr/>
                    <a:lstStyle/>
                    <a:p>
                      <a:pPr algn="ctr"/>
                      <a:r>
                        <a:rPr lang="es-MX" sz="1000" b="1" dirty="0">
                          <a:latin typeface="Montserrat" pitchFamily="2" charset="77"/>
                        </a:rPr>
                        <a:t>Módulo de Registro de Conrtibuyentes  y Propuestas</a:t>
                      </a: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Autorización  de Sesiones del Grupo de Trabajo</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Revisiones</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Control y Seguimiento</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Dictámenes</a:t>
                      </a:r>
                      <a:endParaRPr lang="es-MX" sz="1000" b="1" kern="1200" dirty="0">
                        <a:solidFill>
                          <a:schemeClr val="lt1"/>
                        </a:solidFill>
                        <a:latin typeface="Montserrat" pitchFamily="2" charset="77"/>
                        <a:ea typeface="+mn-ea"/>
                        <a:cs typeface="+mn-cs"/>
                      </a:endParaRPr>
                    </a:p>
                  </a:txBody>
                  <a:tcPr anchor="ctr"/>
                </a:tc>
                <a:tc>
                  <a:txBody>
                    <a:bodyPr/>
                    <a:lstStyle/>
                    <a:p>
                      <a:pPr marL="0" algn="ctr" defTabSz="914400" rtl="0" eaLnBrk="1" latinLnBrk="0" hangingPunct="1"/>
                      <a:r>
                        <a:rPr lang="es-MX" sz="1000" b="1" kern="1200" dirty="0">
                          <a:solidFill>
                            <a:schemeClr val="lt1"/>
                          </a:solidFill>
                          <a:latin typeface="Montserrat" pitchFamily="2" charset="77"/>
                        </a:rPr>
                        <a:t>Módulo de Consultas y Reportes</a:t>
                      </a:r>
                      <a:endParaRPr lang="es-MX" sz="1000" b="1" kern="1200" dirty="0">
                        <a:solidFill>
                          <a:schemeClr val="lt1"/>
                        </a:solidFill>
                        <a:latin typeface="Montserrat" pitchFamily="2" charset="77"/>
                        <a:ea typeface="+mn-ea"/>
                        <a:cs typeface="+mn-cs"/>
                      </a:endParaRPr>
                    </a:p>
                  </a:txBody>
                  <a:tcPr anchor="ctr"/>
                </a:tc>
                <a:extLst>
                  <a:ext uri="{0D108BD9-81ED-4DB2-BD59-A6C34878D82A}">
                    <a16:rowId xmlns:a16="http://schemas.microsoft.com/office/drawing/2014/main" val="2182662863"/>
                  </a:ext>
                </a:extLst>
              </a:tr>
              <a:tr h="546138">
                <a:tc rowSpan="2">
                  <a:txBody>
                    <a:bodyPr/>
                    <a:lstStyle/>
                    <a:p>
                      <a:pPr algn="ctr"/>
                      <a:r>
                        <a:rPr lang="es-MX" sz="1000" b="1" dirty="0">
                          <a:solidFill>
                            <a:schemeClr val="tx1"/>
                          </a:solidFill>
                          <a:latin typeface="Montserrat" pitchFamily="2" charset="77"/>
                        </a:rPr>
                        <a:t>AUDITORIA</a:t>
                      </a:r>
                    </a:p>
                  </a:txBody>
                  <a:tcPr anchor="ctr"/>
                </a:tc>
                <a:tc>
                  <a:txBody>
                    <a:bodyPr/>
                    <a:lstStyle/>
                    <a:p>
                      <a:pPr algn="ctr"/>
                      <a:r>
                        <a:rPr lang="es-MX" sz="1000" b="1" kern="1200" dirty="0">
                          <a:solidFill>
                            <a:schemeClr val="tx1"/>
                          </a:solidFill>
                          <a:latin typeface="Montserrat" pitchFamily="2" charset="77"/>
                        </a:rPr>
                        <a:t>Planeado</a:t>
                      </a:r>
                      <a:endParaRPr lang="es-MX" sz="1000" b="1" kern="1200" dirty="0">
                        <a:solidFill>
                          <a:schemeClr val="tx1"/>
                        </a:solidFill>
                        <a:latin typeface="Montserrat" pitchFamily="2" charset="77"/>
                        <a:ea typeface="+mn-ea"/>
                        <a:cs typeface="+mn-cs"/>
                      </a:endParaRP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endParaRPr lang="es-MX" sz="1000" dirty="0">
                        <a:solidFill>
                          <a:schemeClr val="tx1"/>
                        </a:solidFill>
                        <a:latin typeface="Montserrat" pitchFamily="2" charset="77"/>
                      </a:endParaRPr>
                    </a:p>
                  </a:txBody>
                  <a:tcPr anchor="ctr"/>
                </a:tc>
                <a:tc>
                  <a:txBody>
                    <a:bodyPr/>
                    <a:lstStyle/>
                    <a:p>
                      <a:pPr algn="ctr"/>
                      <a:endParaRPr lang="es-MX" sz="1000" dirty="0">
                        <a:solidFill>
                          <a:schemeClr val="tx1"/>
                        </a:solidFill>
                        <a:latin typeface="Montserrat" pitchFamily="2" charset="77"/>
                      </a:endParaRPr>
                    </a:p>
                  </a:txBody>
                  <a:tcPr anchor="ctr"/>
                </a:tc>
                <a:tc>
                  <a:txBody>
                    <a:bodyPr/>
                    <a:lstStyle/>
                    <a:p>
                      <a:endParaRPr lang="es-MX" sz="1000" dirty="0">
                        <a:solidFill>
                          <a:schemeClr val="tx1"/>
                        </a:solidFill>
                        <a:latin typeface="Montserrat" pitchFamily="2" charset="77"/>
                      </a:endParaRPr>
                    </a:p>
                  </a:txBody>
                  <a:tcPr/>
                </a:tc>
                <a:tc>
                  <a:txBody>
                    <a:bodyPr/>
                    <a:lstStyle/>
                    <a:p>
                      <a:endParaRPr lang="es-MX" sz="1000" dirty="0">
                        <a:solidFill>
                          <a:schemeClr val="tx1"/>
                        </a:solidFill>
                        <a:latin typeface="Montserrat" pitchFamily="2" charset="77"/>
                      </a:endParaRPr>
                    </a:p>
                  </a:txBody>
                  <a:tcPr/>
                </a:tc>
                <a:extLst>
                  <a:ext uri="{0D108BD9-81ED-4DB2-BD59-A6C34878D82A}">
                    <a16:rowId xmlns:a16="http://schemas.microsoft.com/office/drawing/2014/main" val="2484328466"/>
                  </a:ext>
                </a:extLst>
              </a:tr>
              <a:tr h="502651">
                <a:tc vMerge="1">
                  <a:txBody>
                    <a:bodyPr/>
                    <a:lstStyle/>
                    <a:p>
                      <a:pPr algn="ctr"/>
                      <a:r>
                        <a:rPr lang="es-MX" sz="1000" b="1" dirty="0">
                          <a:solidFill>
                            <a:schemeClr val="bg2"/>
                          </a:solidFill>
                          <a:latin typeface="Montserrat" panose="00000500000000000000" pitchFamily="2" charset="0"/>
                        </a:rPr>
                        <a:t>SASAR</a:t>
                      </a:r>
                    </a:p>
                  </a:txBody>
                  <a:tcPr anchor="ctr">
                    <a:solidFill>
                      <a:schemeClr val="tx1"/>
                    </a:solidFill>
                  </a:tcPr>
                </a:tc>
                <a:tc>
                  <a:txBody>
                    <a:bodyPr/>
                    <a:lstStyle/>
                    <a:p>
                      <a:pPr algn="ctr"/>
                      <a:r>
                        <a:rPr lang="es-MX" sz="1000" b="1" kern="1200" dirty="0">
                          <a:solidFill>
                            <a:schemeClr val="tx1"/>
                          </a:solidFill>
                          <a:latin typeface="Montserrat" pitchFamily="2" charset="77"/>
                        </a:rPr>
                        <a:t>Real</a:t>
                      </a:r>
                      <a:endParaRPr lang="es-MX" sz="1000" b="1" kern="1200" dirty="0">
                        <a:solidFill>
                          <a:schemeClr val="tx1"/>
                        </a:solidFill>
                        <a:latin typeface="Montserrat" pitchFamily="2" charset="77"/>
                        <a:ea typeface="+mn-ea"/>
                        <a:cs typeface="+mn-cs"/>
                      </a:endParaRP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r>
                        <a:rPr lang="es-MX" sz="1000" dirty="0">
                          <a:solidFill>
                            <a:schemeClr val="tx1"/>
                          </a:solidFill>
                          <a:latin typeface="Montserrat" pitchFamily="2" charset="77"/>
                        </a:rPr>
                        <a:t>100%</a:t>
                      </a:r>
                    </a:p>
                  </a:txBody>
                  <a:tcPr anchor="ctr"/>
                </a:tc>
                <a:tc>
                  <a:txBody>
                    <a:bodyPr/>
                    <a:lstStyle/>
                    <a:p>
                      <a:pPr algn="ctr"/>
                      <a:endParaRPr lang="es-MX" sz="1000" dirty="0">
                        <a:solidFill>
                          <a:schemeClr val="tx1"/>
                        </a:solidFill>
                        <a:latin typeface="Montserrat" pitchFamily="2" charset="77"/>
                      </a:endParaRPr>
                    </a:p>
                  </a:txBody>
                  <a:tcPr anchor="ctr"/>
                </a:tc>
                <a:tc>
                  <a:txBody>
                    <a:bodyPr/>
                    <a:lstStyle/>
                    <a:p>
                      <a:pPr algn="ctr"/>
                      <a:endParaRPr lang="es-MX" sz="1000" dirty="0">
                        <a:solidFill>
                          <a:schemeClr val="tx1"/>
                        </a:solidFill>
                        <a:latin typeface="Montserrat" pitchFamily="2" charset="77"/>
                      </a:endParaRPr>
                    </a:p>
                  </a:txBody>
                  <a:tcPr anchor="ctr"/>
                </a:tc>
                <a:tc>
                  <a:txBody>
                    <a:bodyPr/>
                    <a:lstStyle/>
                    <a:p>
                      <a:endParaRPr lang="es-MX" sz="1000" dirty="0">
                        <a:solidFill>
                          <a:schemeClr val="tx1"/>
                        </a:solidFill>
                        <a:latin typeface="Montserrat" pitchFamily="2" charset="77"/>
                      </a:endParaRPr>
                    </a:p>
                  </a:txBody>
                  <a:tcPr/>
                </a:tc>
                <a:tc>
                  <a:txBody>
                    <a:bodyPr/>
                    <a:lstStyle/>
                    <a:p>
                      <a:endParaRPr lang="es-MX" sz="1000" dirty="0">
                        <a:solidFill>
                          <a:schemeClr val="tx1"/>
                        </a:solidFill>
                        <a:latin typeface="Montserrat" pitchFamily="2" charset="77"/>
                      </a:endParaRPr>
                    </a:p>
                  </a:txBody>
                  <a:tcPr/>
                </a:tc>
                <a:extLst>
                  <a:ext uri="{0D108BD9-81ED-4DB2-BD59-A6C34878D82A}">
                    <a16:rowId xmlns:a16="http://schemas.microsoft.com/office/drawing/2014/main" val="1432378337"/>
                  </a:ext>
                </a:extLst>
              </a:tr>
            </a:tbl>
          </a:graphicData>
        </a:graphic>
      </p:graphicFrame>
      <p:pic>
        <p:nvPicPr>
          <p:cNvPr id="12" name="Imagen 11">
            <a:extLst>
              <a:ext uri="{FF2B5EF4-FFF2-40B4-BE49-F238E27FC236}">
                <a16:creationId xmlns:a16="http://schemas.microsoft.com/office/drawing/2014/main" id="{D4FB10D0-BBAA-3C4C-9EE6-52033DD8AE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7">
            <a:extLst>
              <a:ext uri="{FF2B5EF4-FFF2-40B4-BE49-F238E27FC236}">
                <a16:creationId xmlns:a16="http://schemas.microsoft.com/office/drawing/2014/main" id="{63C34066-4AD6-A7FA-EA47-13BE96A3CCC8}"/>
              </a:ext>
            </a:extLst>
          </p:cNvPr>
          <p:cNvSpPr>
            <a:spLocks noGrp="1"/>
          </p:cNvSpPr>
          <p:nvPr>
            <p:ph type="ftr" sz="quarter" idx="11"/>
          </p:nvPr>
        </p:nvSpPr>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dirty="0"/>
          </a:p>
        </p:txBody>
      </p:sp>
      <p:sp>
        <p:nvSpPr>
          <p:cNvPr id="2" name="Marcador de número de diapositiva 1">
            <a:extLst>
              <a:ext uri="{FF2B5EF4-FFF2-40B4-BE49-F238E27FC236}">
                <a16:creationId xmlns:a16="http://schemas.microsoft.com/office/drawing/2014/main" id="{F1DA3926-820A-4DE6-89A6-998E90C966BC}"/>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1</a:t>
            </a:r>
          </a:p>
        </p:txBody>
      </p:sp>
    </p:spTree>
    <p:extLst>
      <p:ext uri="{BB962C8B-B14F-4D97-AF65-F5344CB8AC3E}">
        <p14:creationId xmlns:p14="http://schemas.microsoft.com/office/powerpoint/2010/main" val="31074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C3A29F-CB1D-BB72-C955-8F0512989C2A}"/>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4CDD1772-1C5D-FDE5-44E4-36B83645FA19}"/>
              </a:ext>
            </a:extLst>
          </p:cNvPr>
          <p:cNvSpPr txBox="1">
            <a:spLocks/>
          </p:cNvSpPr>
          <p:nvPr/>
        </p:nvSpPr>
        <p:spPr>
          <a:xfrm>
            <a:off x="867754" y="1151906"/>
            <a:ext cx="6462324"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Estatus por Módulo:</a:t>
            </a:r>
            <a:endParaRPr lang="es-MX" sz="3200" dirty="0">
              <a:solidFill>
                <a:srgbClr val="C00000"/>
              </a:solidFill>
              <a:latin typeface="Montserrat" panose="00000500000000000000" pitchFamily="2" charset="0"/>
              <a:ea typeface="Cambria Math" panose="02040503050406030204" pitchFamily="18" charset="0"/>
              <a:cs typeface="+mj-cs"/>
            </a:endParaRPr>
          </a:p>
        </p:txBody>
      </p:sp>
      <p:pic>
        <p:nvPicPr>
          <p:cNvPr id="12" name="Imagen 11">
            <a:extLst>
              <a:ext uri="{FF2B5EF4-FFF2-40B4-BE49-F238E27FC236}">
                <a16:creationId xmlns:a16="http://schemas.microsoft.com/office/drawing/2014/main" id="{4A4AE020-4E02-6174-11DC-0C8D31BC1A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graphicFrame>
        <p:nvGraphicFramePr>
          <p:cNvPr id="8" name="Diagrama 7">
            <a:extLst>
              <a:ext uri="{FF2B5EF4-FFF2-40B4-BE49-F238E27FC236}">
                <a16:creationId xmlns:a16="http://schemas.microsoft.com/office/drawing/2014/main" id="{FA673E34-BD74-8CE2-2773-1319BA46AAF2}"/>
              </a:ext>
            </a:extLst>
          </p:cNvPr>
          <p:cNvGraphicFramePr/>
          <p:nvPr>
            <p:extLst>
              <p:ext uri="{D42A27DB-BD31-4B8C-83A1-F6EECF244321}">
                <p14:modId xmlns:p14="http://schemas.microsoft.com/office/powerpoint/2010/main" val="2904305536"/>
              </p:ext>
            </p:extLst>
          </p:nvPr>
        </p:nvGraphicFramePr>
        <p:xfrm>
          <a:off x="1330677" y="2319226"/>
          <a:ext cx="4765323" cy="3386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a 12">
            <a:extLst>
              <a:ext uri="{FF2B5EF4-FFF2-40B4-BE49-F238E27FC236}">
                <a16:creationId xmlns:a16="http://schemas.microsoft.com/office/drawing/2014/main" id="{DF3277BD-B232-E883-25B5-12042D1C9DF8}"/>
              </a:ext>
            </a:extLst>
          </p:cNvPr>
          <p:cNvGraphicFramePr/>
          <p:nvPr>
            <p:extLst>
              <p:ext uri="{D42A27DB-BD31-4B8C-83A1-F6EECF244321}">
                <p14:modId xmlns:p14="http://schemas.microsoft.com/office/powerpoint/2010/main" val="3766882139"/>
              </p:ext>
            </p:extLst>
          </p:nvPr>
        </p:nvGraphicFramePr>
        <p:xfrm>
          <a:off x="6988526" y="2319226"/>
          <a:ext cx="4765322" cy="1050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Marcador de pie de página 1">
            <a:extLst>
              <a:ext uri="{FF2B5EF4-FFF2-40B4-BE49-F238E27FC236}">
                <a16:creationId xmlns:a16="http://schemas.microsoft.com/office/drawing/2014/main" id="{2011B30A-4593-EAD0-3F11-135A1E822152}"/>
              </a:ext>
            </a:extLst>
          </p:cNvPr>
          <p:cNvSpPr>
            <a:spLocks noGrp="1"/>
          </p:cNvSpPr>
          <p:nvPr>
            <p:ph type="ftr" sz="quarter" idx="11"/>
          </p:nvPr>
        </p:nvSpPr>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p>
        </p:txBody>
      </p:sp>
      <p:sp>
        <p:nvSpPr>
          <p:cNvPr id="4" name="Marcador de número de diapositiva 1">
            <a:extLst>
              <a:ext uri="{FF2B5EF4-FFF2-40B4-BE49-F238E27FC236}">
                <a16:creationId xmlns:a16="http://schemas.microsoft.com/office/drawing/2014/main" id="{956DE164-9203-230C-3645-6A9D7A50DB5F}"/>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2</a:t>
            </a:r>
          </a:p>
        </p:txBody>
      </p:sp>
    </p:spTree>
    <p:extLst>
      <p:ext uri="{BB962C8B-B14F-4D97-AF65-F5344CB8AC3E}">
        <p14:creationId xmlns:p14="http://schemas.microsoft.com/office/powerpoint/2010/main" val="152554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D76321-3477-C495-FD96-B99AFF27E83B}"/>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C5231860-F741-60A5-CA36-9359FDCD7A5D}"/>
              </a:ext>
            </a:extLst>
          </p:cNvPr>
          <p:cNvSpPr txBox="1">
            <a:spLocks/>
          </p:cNvSpPr>
          <p:nvPr/>
        </p:nvSpPr>
        <p:spPr>
          <a:xfrm>
            <a:off x="919916" y="1296912"/>
            <a:ext cx="5335107"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Riesgos: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545517EB-34F3-E68E-D154-C7EFDFC891B3}"/>
              </a:ext>
            </a:extLst>
          </p:cNvPr>
          <p:cNvGraphicFramePr>
            <a:graphicFrameLocks noGrp="1"/>
          </p:cNvGraphicFramePr>
          <p:nvPr>
            <p:extLst>
              <p:ext uri="{D42A27DB-BD31-4B8C-83A1-F6EECF244321}">
                <p14:modId xmlns:p14="http://schemas.microsoft.com/office/powerpoint/2010/main" val="3013243515"/>
              </p:ext>
            </p:extLst>
          </p:nvPr>
        </p:nvGraphicFramePr>
        <p:xfrm>
          <a:off x="919916" y="2163409"/>
          <a:ext cx="10844131" cy="4001807"/>
        </p:xfrm>
        <a:graphic>
          <a:graphicData uri="http://schemas.openxmlformats.org/drawingml/2006/table">
            <a:tbl>
              <a:tblPr firstRow="1" bandRow="1">
                <a:tableStyleId>{FABFCF23-3B69-468F-B69F-88F6DE6A72F2}</a:tableStyleId>
              </a:tblPr>
              <a:tblGrid>
                <a:gridCol w="683597">
                  <a:extLst>
                    <a:ext uri="{9D8B030D-6E8A-4147-A177-3AD203B41FA5}">
                      <a16:colId xmlns:a16="http://schemas.microsoft.com/office/drawing/2014/main" val="89245872"/>
                    </a:ext>
                  </a:extLst>
                </a:gridCol>
                <a:gridCol w="2793988">
                  <a:extLst>
                    <a:ext uri="{9D8B030D-6E8A-4147-A177-3AD203B41FA5}">
                      <a16:colId xmlns:a16="http://schemas.microsoft.com/office/drawing/2014/main" val="2666367462"/>
                    </a:ext>
                  </a:extLst>
                </a:gridCol>
                <a:gridCol w="2506882">
                  <a:extLst>
                    <a:ext uri="{9D8B030D-6E8A-4147-A177-3AD203B41FA5}">
                      <a16:colId xmlns:a16="http://schemas.microsoft.com/office/drawing/2014/main" val="2113983199"/>
                    </a:ext>
                  </a:extLst>
                </a:gridCol>
                <a:gridCol w="4859664">
                  <a:extLst>
                    <a:ext uri="{9D8B030D-6E8A-4147-A177-3AD203B41FA5}">
                      <a16:colId xmlns:a16="http://schemas.microsoft.com/office/drawing/2014/main" val="1147098523"/>
                    </a:ext>
                  </a:extLst>
                </a:gridCol>
              </a:tblGrid>
              <a:tr h="466127">
                <a:tc>
                  <a:txBody>
                    <a:bodyPr/>
                    <a:lstStyle/>
                    <a:p>
                      <a:pPr algn="ctr"/>
                      <a:r>
                        <a:rPr lang="es-MX" sz="1400" dirty="0">
                          <a:latin typeface="Montserrat" pitchFamily="2" charset="77"/>
                        </a:rPr>
                        <a:t>No.</a:t>
                      </a:r>
                    </a:p>
                  </a:txBody>
                  <a:tcPr anchor="ctr"/>
                </a:tc>
                <a:tc>
                  <a:txBody>
                    <a:bodyPr/>
                    <a:lstStyle/>
                    <a:p>
                      <a:pPr algn="ctr"/>
                      <a:r>
                        <a:rPr lang="es-MX" sz="1400" dirty="0">
                          <a:latin typeface="Montserrat" pitchFamily="2" charset="77"/>
                        </a:rPr>
                        <a:t>Riesgo</a:t>
                      </a:r>
                    </a:p>
                  </a:txBody>
                  <a:tcPr anchor="ctr"/>
                </a:tc>
                <a:tc>
                  <a:txBody>
                    <a:bodyPr/>
                    <a:lstStyle/>
                    <a:p>
                      <a:pPr algn="ctr"/>
                      <a:r>
                        <a:rPr lang="es-MX" sz="1400" dirty="0">
                          <a:latin typeface="Montserrat" pitchFamily="2" charset="77"/>
                        </a:rPr>
                        <a:t>Responsable</a:t>
                      </a:r>
                    </a:p>
                  </a:txBody>
                  <a:tcPr anchor="ctr"/>
                </a:tc>
                <a:tc>
                  <a:txBody>
                    <a:bodyPr/>
                    <a:lstStyle/>
                    <a:p>
                      <a:pPr algn="ctr"/>
                      <a:r>
                        <a:rPr lang="es-MX" sz="1400" dirty="0">
                          <a:latin typeface="Montserrat" pitchFamily="2" charset="77"/>
                        </a:rPr>
                        <a:t>Mitigación</a:t>
                      </a:r>
                    </a:p>
                  </a:txBody>
                  <a:tcPr anchor="ctr"/>
                </a:tc>
                <a:extLst>
                  <a:ext uri="{0D108BD9-81ED-4DB2-BD59-A6C34878D82A}">
                    <a16:rowId xmlns:a16="http://schemas.microsoft.com/office/drawing/2014/main" val="1171539238"/>
                  </a:ext>
                </a:extLst>
              </a:tr>
              <a:tr h="466127">
                <a:tc>
                  <a:txBody>
                    <a:bodyPr/>
                    <a:lstStyle/>
                    <a:p>
                      <a:pPr algn="ctr"/>
                      <a:r>
                        <a:rPr lang="es-MX" sz="1400" dirty="0">
                          <a:latin typeface="Montserrat" pitchFamily="2" charset="77"/>
                        </a:rPr>
                        <a:t>1</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Canales de comunicación adecuados</a:t>
                      </a:r>
                    </a:p>
                  </a:txBody>
                  <a:tcPr anchor="ctr"/>
                </a:tc>
                <a:tc>
                  <a:txBody>
                    <a:bodyPr/>
                    <a:lstStyle/>
                    <a:p>
                      <a:pPr algn="ctr"/>
                      <a:r>
                        <a:rPr lang="es-MX" sz="1400" dirty="0">
                          <a:latin typeface="Montserrat" pitchFamily="2" charset="77"/>
                        </a:rPr>
                        <a:t>Cliente - Proveedor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Reforzar la comunicación (Establecimiento de canales adecuados que de manera oportuna comunicaban la información necesaria)</a:t>
                      </a:r>
                      <a:endParaRPr lang="es-MX" sz="1400" kern="1200" dirty="0">
                        <a:solidFill>
                          <a:schemeClr val="dk1"/>
                        </a:solidFill>
                        <a:latin typeface="Montserrat" pitchFamily="2" charset="77"/>
                        <a:ea typeface="+mn-ea"/>
                        <a:cs typeface="+mn-cs"/>
                      </a:endParaRPr>
                    </a:p>
                  </a:txBody>
                  <a:tcPr/>
                </a:tc>
                <a:extLst>
                  <a:ext uri="{0D108BD9-81ED-4DB2-BD59-A6C34878D82A}">
                    <a16:rowId xmlns:a16="http://schemas.microsoft.com/office/drawing/2014/main" val="3346682266"/>
                  </a:ext>
                </a:extLst>
              </a:tr>
              <a:tr h="466127">
                <a:tc>
                  <a:txBody>
                    <a:bodyPr/>
                    <a:lstStyle/>
                    <a:p>
                      <a:pPr algn="ctr"/>
                      <a:r>
                        <a:rPr lang="es-MX" sz="1400" dirty="0">
                          <a:latin typeface="Montserrat" pitchFamily="2" charset="77"/>
                        </a:rPr>
                        <a:t>2</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Cumplimiento de acuerdos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Cliente - Proveedor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Respetar acuerdos y compromisos (Seguimiento y atención de cada acuerdo y compromiso conforme a las prioridades)</a:t>
                      </a:r>
                      <a:endParaRPr lang="es-MX" sz="1400" kern="1200" dirty="0">
                        <a:solidFill>
                          <a:schemeClr val="dk1"/>
                        </a:solidFill>
                        <a:latin typeface="Montserrat" pitchFamily="2" charset="77"/>
                        <a:ea typeface="+mn-ea"/>
                        <a:cs typeface="+mn-cs"/>
                      </a:endParaRPr>
                    </a:p>
                  </a:txBody>
                  <a:tcPr/>
                </a:tc>
                <a:extLst>
                  <a:ext uri="{0D108BD9-81ED-4DB2-BD59-A6C34878D82A}">
                    <a16:rowId xmlns:a16="http://schemas.microsoft.com/office/drawing/2014/main" val="3403367810"/>
                  </a:ext>
                </a:extLst>
              </a:tr>
              <a:tr h="466127">
                <a:tc>
                  <a:txBody>
                    <a:bodyPr/>
                    <a:lstStyle/>
                    <a:p>
                      <a:pPr algn="ctr"/>
                      <a:r>
                        <a:rPr lang="es-MX" sz="1400" dirty="0">
                          <a:latin typeface="Montserrat" pitchFamily="2" charset="77"/>
                        </a:rPr>
                        <a:t>3</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Validaciones con usuarios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Cliente - Proveedor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Establecer tiempos adecuados para validar la información</a:t>
                      </a:r>
                      <a:endParaRPr lang="es-MX" sz="1400" kern="1200" dirty="0">
                        <a:solidFill>
                          <a:schemeClr val="dk1"/>
                        </a:solidFill>
                        <a:latin typeface="Montserrat" pitchFamily="2" charset="77"/>
                        <a:ea typeface="+mn-ea"/>
                        <a:cs typeface="+mn-cs"/>
                      </a:endParaRPr>
                    </a:p>
                  </a:txBody>
                  <a:tcPr/>
                </a:tc>
                <a:extLst>
                  <a:ext uri="{0D108BD9-81ED-4DB2-BD59-A6C34878D82A}">
                    <a16:rowId xmlns:a16="http://schemas.microsoft.com/office/drawing/2014/main" val="158372392"/>
                  </a:ext>
                </a:extLst>
              </a:tr>
              <a:tr h="466127">
                <a:tc>
                  <a:txBody>
                    <a:bodyPr/>
                    <a:lstStyle/>
                    <a:p>
                      <a:pPr algn="ctr"/>
                      <a:r>
                        <a:rPr lang="es-MX" sz="1400" dirty="0">
                          <a:latin typeface="Montserrat" pitchFamily="2" charset="77"/>
                        </a:rPr>
                        <a:t>4</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0"/>
                        </a:rPr>
                        <a:t>Modificación de alcance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0"/>
                        </a:rPr>
                        <a:t>Cliente</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Definición correcta de las funcionalidades para evitar cambios en el dimensionamiento del sprint</a:t>
                      </a:r>
                    </a:p>
                  </a:txBody>
                  <a:tcPr/>
                </a:tc>
                <a:extLst>
                  <a:ext uri="{0D108BD9-81ED-4DB2-BD59-A6C34878D82A}">
                    <a16:rowId xmlns:a16="http://schemas.microsoft.com/office/drawing/2014/main" val="503576183"/>
                  </a:ext>
                </a:extLst>
              </a:tr>
              <a:tr h="466127">
                <a:tc>
                  <a:txBody>
                    <a:bodyPr/>
                    <a:lstStyle/>
                    <a:p>
                      <a:pPr algn="ctr"/>
                      <a:r>
                        <a:rPr lang="es-MX" sz="1400" dirty="0">
                          <a:latin typeface="Montserrat" pitchFamily="2" charset="77"/>
                        </a:rPr>
                        <a:t>5</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Revisión de propuesta de plantillas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Cliente - Proveedor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Sesión de revisión y aprobación de plantillas para entregables</a:t>
                      </a:r>
                    </a:p>
                  </a:txBody>
                  <a:tcPr/>
                </a:tc>
                <a:extLst>
                  <a:ext uri="{0D108BD9-81ED-4DB2-BD59-A6C34878D82A}">
                    <a16:rowId xmlns:a16="http://schemas.microsoft.com/office/drawing/2014/main" val="2259941491"/>
                  </a:ext>
                </a:extLst>
              </a:tr>
              <a:tr h="466127">
                <a:tc>
                  <a:txBody>
                    <a:bodyPr/>
                    <a:lstStyle/>
                    <a:p>
                      <a:pPr algn="ctr"/>
                      <a:r>
                        <a:rPr lang="es-MX" sz="1400" dirty="0">
                          <a:latin typeface="Montserrat" pitchFamily="2" charset="77"/>
                        </a:rPr>
                        <a:t>6</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Definición de perfiles para firma de documentos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dirty="0">
                          <a:latin typeface="Montserrat" pitchFamily="2" charset="77"/>
                        </a:rPr>
                        <a:t>Cliente</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Definición de perfiles para firma de documentos por parte del cliente</a:t>
                      </a:r>
                    </a:p>
                  </a:txBody>
                  <a:tcPr anchor="ctr"/>
                </a:tc>
                <a:extLst>
                  <a:ext uri="{0D108BD9-81ED-4DB2-BD59-A6C34878D82A}">
                    <a16:rowId xmlns:a16="http://schemas.microsoft.com/office/drawing/2014/main" val="3431974643"/>
                  </a:ext>
                </a:extLst>
              </a:tr>
            </a:tbl>
          </a:graphicData>
        </a:graphic>
      </p:graphicFrame>
      <p:pic>
        <p:nvPicPr>
          <p:cNvPr id="4" name="Imagen 3">
            <a:extLst>
              <a:ext uri="{FF2B5EF4-FFF2-40B4-BE49-F238E27FC236}">
                <a16:creationId xmlns:a16="http://schemas.microsoft.com/office/drawing/2014/main" id="{CEC7A1DC-FA92-E28F-4BBA-57D5E76F4C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5" name="Marcador de pie de página 4">
            <a:extLst>
              <a:ext uri="{FF2B5EF4-FFF2-40B4-BE49-F238E27FC236}">
                <a16:creationId xmlns:a16="http://schemas.microsoft.com/office/drawing/2014/main" id="{91DE89A6-A1B5-D68B-724A-52EB9677B634}"/>
              </a:ext>
            </a:extLst>
          </p:cNvPr>
          <p:cNvSpPr>
            <a:spLocks noGrp="1"/>
          </p:cNvSpPr>
          <p:nvPr>
            <p:ph type="ftr" sz="quarter" idx="11"/>
          </p:nvPr>
        </p:nvSpPr>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p>
        </p:txBody>
      </p:sp>
      <p:sp>
        <p:nvSpPr>
          <p:cNvPr id="7" name="Marcador de número de diapositiva 1">
            <a:extLst>
              <a:ext uri="{FF2B5EF4-FFF2-40B4-BE49-F238E27FC236}">
                <a16:creationId xmlns:a16="http://schemas.microsoft.com/office/drawing/2014/main" id="{89872B4D-7EA9-7F78-F35F-652FE39B786F}"/>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3</a:t>
            </a:r>
          </a:p>
        </p:txBody>
      </p:sp>
    </p:spTree>
    <p:extLst>
      <p:ext uri="{BB962C8B-B14F-4D97-AF65-F5344CB8AC3E}">
        <p14:creationId xmlns:p14="http://schemas.microsoft.com/office/powerpoint/2010/main" val="207983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239A01-65C0-D4CC-5939-2E49A8865353}"/>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EB289877-741D-3EE7-7F13-35BE456208B2}"/>
              </a:ext>
            </a:extLst>
          </p:cNvPr>
          <p:cNvSpPr txBox="1">
            <a:spLocks/>
          </p:cNvSpPr>
          <p:nvPr/>
        </p:nvSpPr>
        <p:spPr>
          <a:xfrm>
            <a:off x="905713" y="1280660"/>
            <a:ext cx="5335107"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Asuntos Generales: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7A063B14-4D64-BEEC-5486-A70769EE385D}"/>
              </a:ext>
            </a:extLst>
          </p:cNvPr>
          <p:cNvGraphicFramePr>
            <a:graphicFrameLocks noGrp="1"/>
          </p:cNvGraphicFramePr>
          <p:nvPr>
            <p:extLst>
              <p:ext uri="{D42A27DB-BD31-4B8C-83A1-F6EECF244321}">
                <p14:modId xmlns:p14="http://schemas.microsoft.com/office/powerpoint/2010/main" val="3614040815"/>
              </p:ext>
            </p:extLst>
          </p:nvPr>
        </p:nvGraphicFramePr>
        <p:xfrm>
          <a:off x="905713" y="2089161"/>
          <a:ext cx="10982593" cy="4076055"/>
        </p:xfrm>
        <a:graphic>
          <a:graphicData uri="http://schemas.openxmlformats.org/drawingml/2006/table">
            <a:tbl>
              <a:tblPr firstRow="1" bandRow="1">
                <a:tableStyleId>{FABFCF23-3B69-468F-B69F-88F6DE6A72F2}</a:tableStyleId>
              </a:tblPr>
              <a:tblGrid>
                <a:gridCol w="744500">
                  <a:extLst>
                    <a:ext uri="{9D8B030D-6E8A-4147-A177-3AD203B41FA5}">
                      <a16:colId xmlns:a16="http://schemas.microsoft.com/office/drawing/2014/main" val="89245872"/>
                    </a:ext>
                  </a:extLst>
                </a:gridCol>
                <a:gridCol w="4606511">
                  <a:extLst>
                    <a:ext uri="{9D8B030D-6E8A-4147-A177-3AD203B41FA5}">
                      <a16:colId xmlns:a16="http://schemas.microsoft.com/office/drawing/2014/main" val="2666367462"/>
                    </a:ext>
                  </a:extLst>
                </a:gridCol>
                <a:gridCol w="2562764">
                  <a:extLst>
                    <a:ext uri="{9D8B030D-6E8A-4147-A177-3AD203B41FA5}">
                      <a16:colId xmlns:a16="http://schemas.microsoft.com/office/drawing/2014/main" val="2113983199"/>
                    </a:ext>
                  </a:extLst>
                </a:gridCol>
                <a:gridCol w="1837186">
                  <a:extLst>
                    <a:ext uri="{9D8B030D-6E8A-4147-A177-3AD203B41FA5}">
                      <a16:colId xmlns:a16="http://schemas.microsoft.com/office/drawing/2014/main" val="1147098523"/>
                    </a:ext>
                  </a:extLst>
                </a:gridCol>
                <a:gridCol w="1231632">
                  <a:extLst>
                    <a:ext uri="{9D8B030D-6E8A-4147-A177-3AD203B41FA5}">
                      <a16:colId xmlns:a16="http://schemas.microsoft.com/office/drawing/2014/main" val="25675527"/>
                    </a:ext>
                  </a:extLst>
                </a:gridCol>
              </a:tblGrid>
              <a:tr h="466127">
                <a:tc>
                  <a:txBody>
                    <a:bodyPr/>
                    <a:lstStyle/>
                    <a:p>
                      <a:pPr algn="ctr"/>
                      <a:r>
                        <a:rPr lang="es-MX" sz="1400" dirty="0">
                          <a:latin typeface="Montserrat" pitchFamily="2" charset="77"/>
                        </a:rPr>
                        <a:t>No.</a:t>
                      </a:r>
                    </a:p>
                  </a:txBody>
                  <a:tcPr anchor="ctr"/>
                </a:tc>
                <a:tc>
                  <a:txBody>
                    <a:bodyPr/>
                    <a:lstStyle/>
                    <a:p>
                      <a:pPr algn="ctr"/>
                      <a:r>
                        <a:rPr lang="es-MX" sz="1400" dirty="0">
                          <a:latin typeface="Montserrat" pitchFamily="2" charset="77"/>
                        </a:rPr>
                        <a:t>Acuerdos</a:t>
                      </a:r>
                    </a:p>
                  </a:txBody>
                  <a:tcPr anchor="ctr"/>
                </a:tc>
                <a:tc>
                  <a:txBody>
                    <a:bodyPr/>
                    <a:lstStyle/>
                    <a:p>
                      <a:pPr algn="ctr"/>
                      <a:r>
                        <a:rPr lang="es-MX" sz="1400" dirty="0">
                          <a:latin typeface="Montserrat" pitchFamily="2" charset="77"/>
                        </a:rPr>
                        <a:t>Responsable</a:t>
                      </a:r>
                    </a:p>
                  </a:txBody>
                  <a:tcPr anchor="ctr"/>
                </a:tc>
                <a:tc>
                  <a:txBody>
                    <a:bodyPr/>
                    <a:lstStyle/>
                    <a:p>
                      <a:pPr algn="ctr"/>
                      <a:r>
                        <a:rPr lang="es-MX" sz="1400" dirty="0">
                          <a:latin typeface="Montserrat" pitchFamily="2" charset="77"/>
                        </a:rPr>
                        <a:t>Fecha Límite</a:t>
                      </a:r>
                    </a:p>
                  </a:txBody>
                  <a:tcPr anchor="ctr"/>
                </a:tc>
                <a:tc>
                  <a:txBody>
                    <a:bodyPr/>
                    <a:lstStyle/>
                    <a:p>
                      <a:pPr algn="ctr"/>
                      <a:r>
                        <a:rPr lang="es-MX" sz="1400" dirty="0">
                          <a:latin typeface="Montserrat" pitchFamily="2" charset="77"/>
                        </a:rPr>
                        <a:t>Estado</a:t>
                      </a: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1</a:t>
                      </a:r>
                      <a:endParaRPr lang="es-MX" sz="1400" kern="1200" dirty="0">
                        <a:solidFill>
                          <a:schemeClr val="dk1"/>
                        </a:solidFill>
                        <a:latin typeface="Montserrat" pitchFamily="2" charset="77"/>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Enviar manual de procedimientos.</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Zobeida Cortés</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Por definir</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Concluido</a:t>
                      </a:r>
                      <a:endParaRPr lang="es-MX" sz="1400" kern="1200" dirty="0">
                        <a:solidFill>
                          <a:schemeClr val="dk1"/>
                        </a:solidFill>
                        <a:latin typeface="Montserrat" pitchFamily="2" charset="77"/>
                        <a:ea typeface="+mn-ea"/>
                        <a:cs typeface="+mn-cs"/>
                      </a:endParaRPr>
                    </a:p>
                  </a:txBody>
                  <a:tcPr marL="17780" marR="17780" marT="0" marB="0" anchor="ctr"/>
                </a:tc>
                <a:extLst>
                  <a:ext uri="{0D108BD9-81ED-4DB2-BD59-A6C34878D82A}">
                    <a16:rowId xmlns:a16="http://schemas.microsoft.com/office/drawing/2014/main" val="3346682266"/>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2</a:t>
                      </a:r>
                      <a:endParaRPr lang="es-MX" sz="1400" kern="1200" dirty="0">
                        <a:solidFill>
                          <a:schemeClr val="dk1"/>
                        </a:solidFill>
                        <a:latin typeface="Montserrat" pitchFamily="2" charset="77"/>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Analizar la información que envíe el personal del área de Auditoría, el cual será insumo para programar sesiones futuras.</a:t>
                      </a:r>
                      <a:endParaRPr lang="es-MX" sz="1400" kern="1200" dirty="0">
                        <a:solidFill>
                          <a:schemeClr val="dk1"/>
                        </a:solidFill>
                        <a:latin typeface="Montserrat" pitchFamily="2" charset="77"/>
                        <a:ea typeface="+mn-ea"/>
                        <a:cs typeface="+mn-cs"/>
                      </a:endParaRPr>
                    </a:p>
                  </a:txBody>
                  <a:tcPr marL="9525" marR="9525" marT="9525"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Darío Acosta</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Por definir</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400" b="0" u="none" strike="noStrike" kern="1200" cap="none" spc="0" normalizeH="0" baseline="0" noProof="0">
                          <a:ln>
                            <a:noFill/>
                          </a:ln>
                          <a:solidFill>
                            <a:prstClr val="black"/>
                          </a:solidFill>
                          <a:effectLst/>
                          <a:uLnTx/>
                          <a:uFillTx/>
                          <a:latin typeface="Montserrat" pitchFamily="2" charset="77"/>
                        </a:rPr>
                        <a:t>Concluido</a:t>
                      </a:r>
                      <a:endParaRPr kumimoji="0" lang="es-MX" sz="1400" b="0" i="0" u="none" strike="noStrike" kern="1200" cap="none" spc="0" normalizeH="0" baseline="0" noProof="0" dirty="0">
                        <a:ln>
                          <a:noFill/>
                        </a:ln>
                        <a:solidFill>
                          <a:prstClr val="black"/>
                        </a:solidFill>
                        <a:effectLst/>
                        <a:uLnTx/>
                        <a:uFillTx/>
                        <a:latin typeface="Montserrat" pitchFamily="2" charset="77"/>
                        <a:ea typeface="+mn-ea"/>
                        <a:cs typeface="+mn-cs"/>
                      </a:endParaRPr>
                    </a:p>
                  </a:txBody>
                  <a:tcPr marL="17780" marR="17780" marT="0" marB="0" anchor="ctr"/>
                </a:tc>
                <a:extLst>
                  <a:ext uri="{0D108BD9-81ED-4DB2-BD59-A6C34878D82A}">
                    <a16:rowId xmlns:a16="http://schemas.microsoft.com/office/drawing/2014/main" val="1960008048"/>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3</a:t>
                      </a:r>
                      <a:endParaRPr lang="es-MX" sz="1400" kern="1200" dirty="0">
                        <a:solidFill>
                          <a:schemeClr val="dk1"/>
                        </a:solidFill>
                        <a:latin typeface="Montserrat" pitchFamily="2" charset="77"/>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Se excluye como rol la Coordinación de Visitas Domiciliarias, pero la funcionalidad se incluirá en la Coordinación de Revisión de Gabinete Masiva</a:t>
                      </a:r>
                      <a:endParaRPr lang="es-MX" sz="1400" kern="1200" dirty="0">
                        <a:solidFill>
                          <a:schemeClr val="dk1"/>
                        </a:solidFill>
                        <a:latin typeface="Montserrat" pitchFamily="2" charset="77"/>
                        <a:ea typeface="+mn-ea"/>
                        <a:cs typeface="+mn-cs"/>
                      </a:endParaRPr>
                    </a:p>
                  </a:txBody>
                  <a:tcPr marL="9525" marR="9525" marT="9525"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Zobeida Cortés / Darío Acosta</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Por definir</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400" b="0" u="none" strike="noStrike" kern="1200" cap="none" spc="0" normalizeH="0" baseline="0" noProof="0">
                          <a:ln>
                            <a:noFill/>
                          </a:ln>
                          <a:solidFill>
                            <a:prstClr val="black"/>
                          </a:solidFill>
                          <a:effectLst/>
                          <a:uLnTx/>
                          <a:uFillTx/>
                          <a:latin typeface="Montserrat" pitchFamily="2" charset="77"/>
                        </a:rPr>
                        <a:t>Concluido</a:t>
                      </a:r>
                      <a:endParaRPr kumimoji="0" lang="es-MX" sz="1400" b="0" i="0" u="none" strike="noStrike" kern="1200" cap="none" spc="0" normalizeH="0" baseline="0" noProof="0" dirty="0">
                        <a:ln>
                          <a:noFill/>
                        </a:ln>
                        <a:solidFill>
                          <a:prstClr val="black"/>
                        </a:solidFill>
                        <a:effectLst/>
                        <a:uLnTx/>
                        <a:uFillTx/>
                        <a:latin typeface="Montserrat" pitchFamily="2" charset="77"/>
                        <a:ea typeface="+mn-ea"/>
                        <a:cs typeface="+mn-cs"/>
                      </a:endParaRPr>
                    </a:p>
                  </a:txBody>
                  <a:tcPr marL="17780" marR="17780" marT="0" marB="0" anchor="ctr"/>
                </a:tc>
                <a:extLst>
                  <a:ext uri="{0D108BD9-81ED-4DB2-BD59-A6C34878D82A}">
                    <a16:rowId xmlns:a16="http://schemas.microsoft.com/office/drawing/2014/main" val="455870291"/>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4</a:t>
                      </a:r>
                      <a:endParaRPr lang="es-MX" sz="1400" kern="1200" dirty="0">
                        <a:solidFill>
                          <a:schemeClr val="dk1"/>
                        </a:solidFill>
                        <a:latin typeface="Montserrat" pitchFamily="2" charset="77"/>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Realizar y enviar calendario para agendar futuras sesiones, para revisar a detalle cada uno de los temas vistos en la presente sesión.</a:t>
                      </a:r>
                      <a:endParaRPr lang="es-MX" sz="1400" kern="1200" dirty="0">
                        <a:solidFill>
                          <a:schemeClr val="dk1"/>
                        </a:solidFill>
                        <a:latin typeface="Montserrat" pitchFamily="2" charset="77"/>
                        <a:ea typeface="+mn-ea"/>
                        <a:cs typeface="+mn-cs"/>
                      </a:endParaRPr>
                    </a:p>
                  </a:txBody>
                  <a:tcPr marL="9525" marR="9525" marT="9525"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Darío Acosta</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rPr>
                        <a:t>19-nov-24</a:t>
                      </a:r>
                      <a:endParaRPr lang="es-MX" sz="1400" kern="1200" dirty="0">
                        <a:solidFill>
                          <a:schemeClr val="dk1"/>
                        </a:solidFill>
                        <a:latin typeface="Montserrat" pitchFamily="2" charset="77"/>
                        <a:ea typeface="+mn-ea"/>
                        <a:cs typeface="+mn-cs"/>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400" b="0" u="none" strike="noStrike" kern="1200" cap="none" spc="0" normalizeH="0" baseline="0" noProof="0" dirty="0">
                          <a:ln>
                            <a:noFill/>
                          </a:ln>
                          <a:solidFill>
                            <a:prstClr val="black"/>
                          </a:solidFill>
                          <a:effectLst/>
                          <a:uLnTx/>
                          <a:uFillTx/>
                          <a:latin typeface="Montserrat" pitchFamily="2" charset="77"/>
                        </a:rPr>
                        <a:t>Concluido</a:t>
                      </a:r>
                      <a:endParaRPr kumimoji="0" lang="es-MX" sz="1400" b="0" i="0" u="none" strike="noStrike" kern="1200" cap="none" spc="0" normalizeH="0" baseline="0" noProof="0" dirty="0">
                        <a:ln>
                          <a:noFill/>
                        </a:ln>
                        <a:solidFill>
                          <a:prstClr val="black"/>
                        </a:solidFill>
                        <a:effectLst/>
                        <a:uLnTx/>
                        <a:uFillTx/>
                        <a:latin typeface="Montserrat" pitchFamily="2" charset="77"/>
                        <a:ea typeface="+mn-ea"/>
                        <a:cs typeface="+mn-cs"/>
                      </a:endParaRPr>
                    </a:p>
                  </a:txBody>
                  <a:tcPr marL="17780" marR="17780" marT="0" marB="0" anchor="ctr"/>
                </a:tc>
                <a:extLst>
                  <a:ext uri="{0D108BD9-81ED-4DB2-BD59-A6C34878D82A}">
                    <a16:rowId xmlns:a16="http://schemas.microsoft.com/office/drawing/2014/main" val="2854420744"/>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5</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Formato de oficio de la información que se solicita al área de Ingresos</a:t>
                      </a:r>
                    </a:p>
                  </a:txBody>
                  <a:tcPr marL="9525" marR="9525" marT="9525" marB="0" anchor="ctr"/>
                </a:tc>
                <a:tc>
                  <a:txBody>
                    <a:bodyPr/>
                    <a:lstStyle/>
                    <a:p>
                      <a:pPr algn="ctr" fontAlgn="b"/>
                      <a:r>
                        <a:rPr lang="es-MX" sz="1400" kern="1200" dirty="0">
                          <a:solidFill>
                            <a:schemeClr val="dk1"/>
                          </a:solidFill>
                          <a:latin typeface="Montserrat" pitchFamily="2" charset="77"/>
                        </a:rPr>
                        <a:t>Zobeida Cortés </a:t>
                      </a:r>
                      <a:endParaRPr lang="es-MX" sz="1400" kern="1200" dirty="0">
                        <a:solidFill>
                          <a:schemeClr val="dk1"/>
                        </a:solidFill>
                        <a:latin typeface="Montserrat" pitchFamily="2" charset="0"/>
                        <a:ea typeface="+mn-ea"/>
                        <a:cs typeface="+mn-cs"/>
                      </a:endParaRPr>
                    </a:p>
                  </a:txBody>
                  <a:tcPr marL="9525" marR="9525" marT="9525" marB="0" anchor="ctr"/>
                </a:tc>
                <a:tc>
                  <a:txBody>
                    <a:bodyPr/>
                    <a:lstStyle/>
                    <a:p>
                      <a:pPr marL="0" algn="ctr" defTabSz="914400" rtl="0" eaLnBrk="1" fontAlgn="b" latinLnBrk="0" hangingPunct="1"/>
                      <a:r>
                        <a:rPr lang="es-MX" sz="1400" kern="1200" dirty="0">
                          <a:solidFill>
                            <a:schemeClr val="dk1"/>
                          </a:solidFill>
                          <a:latin typeface="Montserrat" pitchFamily="2" charset="0"/>
                          <a:ea typeface="+mn-ea"/>
                          <a:cs typeface="+mn-cs"/>
                        </a:rPr>
                        <a:t>20-nov-24</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Pendiente</a:t>
                      </a:r>
                    </a:p>
                  </a:txBody>
                  <a:tcPr marL="17780" marR="17780" marT="0" marB="0" anchor="ctr"/>
                </a:tc>
                <a:extLst>
                  <a:ext uri="{0D108BD9-81ED-4DB2-BD59-A6C34878D82A}">
                    <a16:rowId xmlns:a16="http://schemas.microsoft.com/office/drawing/2014/main" val="1006073420"/>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6</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Enviar el anexo del visto bueno, del expediente autorizado.</a:t>
                      </a:r>
                    </a:p>
                  </a:txBody>
                  <a:tcPr marL="9525" marR="9525" marT="9525" marB="0" anchor="ctr"/>
                </a:tc>
                <a:tc>
                  <a:txBody>
                    <a:bodyPr/>
                    <a:lstStyle/>
                    <a:p>
                      <a:pPr algn="ctr" fontAlgn="b"/>
                      <a:r>
                        <a:rPr lang="es-MX" sz="1400" kern="1200" dirty="0">
                          <a:solidFill>
                            <a:schemeClr val="dk1"/>
                          </a:solidFill>
                          <a:latin typeface="Montserrat" pitchFamily="2" charset="77"/>
                        </a:rPr>
                        <a:t>Zobeida Cortés </a:t>
                      </a:r>
                      <a:endParaRPr lang="es-MX" sz="1400" kern="1200" dirty="0">
                        <a:solidFill>
                          <a:schemeClr val="dk1"/>
                        </a:solidFill>
                        <a:latin typeface="Montserrat" pitchFamily="2" charset="0"/>
                        <a:ea typeface="+mn-ea"/>
                        <a:cs typeface="+mn-cs"/>
                      </a:endParaRPr>
                    </a:p>
                  </a:txBody>
                  <a:tcPr marL="9525" marR="9525" marT="9525" marB="0" anchor="ctr"/>
                </a:tc>
                <a:tc>
                  <a:txBody>
                    <a:bodyPr/>
                    <a:lstStyle/>
                    <a:p>
                      <a:pPr marL="0" algn="ctr" defTabSz="914400" rtl="0" eaLnBrk="1" fontAlgn="b" latinLnBrk="0" hangingPunct="1"/>
                      <a:r>
                        <a:rPr lang="es-MX" sz="1400" kern="1200" dirty="0">
                          <a:solidFill>
                            <a:schemeClr val="dk1"/>
                          </a:solidFill>
                          <a:latin typeface="Montserrat" pitchFamily="2" charset="0"/>
                          <a:ea typeface="+mn-ea"/>
                          <a:cs typeface="+mn-cs"/>
                        </a:rPr>
                        <a:t>20-nov-24</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Concluido</a:t>
                      </a:r>
                    </a:p>
                  </a:txBody>
                  <a:tcPr marL="17780" marR="17780" marT="0" marB="0" anchor="ctr"/>
                </a:tc>
                <a:extLst>
                  <a:ext uri="{0D108BD9-81ED-4DB2-BD59-A6C34878D82A}">
                    <a16:rowId xmlns:a16="http://schemas.microsoft.com/office/drawing/2014/main" val="3124010586"/>
                  </a:ext>
                </a:extLst>
              </a:tr>
            </a:tbl>
          </a:graphicData>
        </a:graphic>
      </p:graphicFrame>
      <p:pic>
        <p:nvPicPr>
          <p:cNvPr id="5" name="Imagen 4">
            <a:extLst>
              <a:ext uri="{FF2B5EF4-FFF2-40B4-BE49-F238E27FC236}">
                <a16:creationId xmlns:a16="http://schemas.microsoft.com/office/drawing/2014/main" id="{1A97D51F-9C29-9ECC-98A0-E3E3B1054D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4" name="Marcador de pie de página 3">
            <a:extLst>
              <a:ext uri="{FF2B5EF4-FFF2-40B4-BE49-F238E27FC236}">
                <a16:creationId xmlns:a16="http://schemas.microsoft.com/office/drawing/2014/main" id="{4FCE4ABD-BCBE-103C-FACF-3C0D88C0A66E}"/>
              </a:ext>
            </a:extLst>
          </p:cNvPr>
          <p:cNvSpPr>
            <a:spLocks noGrp="1"/>
          </p:cNvSpPr>
          <p:nvPr>
            <p:ph type="ftr" sz="quarter" idx="11"/>
          </p:nvPr>
        </p:nvSpPr>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7" name="Marcador de número de diapositiva 1">
            <a:extLst>
              <a:ext uri="{FF2B5EF4-FFF2-40B4-BE49-F238E27FC236}">
                <a16:creationId xmlns:a16="http://schemas.microsoft.com/office/drawing/2014/main" id="{FE9CCD31-1BEB-E24E-C562-1359651C4779}"/>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4</a:t>
            </a:r>
          </a:p>
        </p:txBody>
      </p:sp>
    </p:spTree>
    <p:extLst>
      <p:ext uri="{BB962C8B-B14F-4D97-AF65-F5344CB8AC3E}">
        <p14:creationId xmlns:p14="http://schemas.microsoft.com/office/powerpoint/2010/main" val="267146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DA8DF2-2CFF-7CC1-30A1-DE43B085753A}"/>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02A8EF4C-64F4-50A4-0B2E-620FA047B97D}"/>
              </a:ext>
            </a:extLst>
          </p:cNvPr>
          <p:cNvSpPr txBox="1">
            <a:spLocks/>
          </p:cNvSpPr>
          <p:nvPr/>
        </p:nvSpPr>
        <p:spPr>
          <a:xfrm>
            <a:off x="905713" y="1439352"/>
            <a:ext cx="5335107"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Asuntos Generales: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E3F0B07A-0011-6440-577B-148DF4749EA3}"/>
              </a:ext>
            </a:extLst>
          </p:cNvPr>
          <p:cNvGraphicFramePr>
            <a:graphicFrameLocks noGrp="1"/>
          </p:cNvGraphicFramePr>
          <p:nvPr>
            <p:extLst>
              <p:ext uri="{D42A27DB-BD31-4B8C-83A1-F6EECF244321}">
                <p14:modId xmlns:p14="http://schemas.microsoft.com/office/powerpoint/2010/main" val="3033254225"/>
              </p:ext>
            </p:extLst>
          </p:nvPr>
        </p:nvGraphicFramePr>
        <p:xfrm>
          <a:off x="905713" y="2289816"/>
          <a:ext cx="10982593" cy="3875400"/>
        </p:xfrm>
        <a:graphic>
          <a:graphicData uri="http://schemas.openxmlformats.org/drawingml/2006/table">
            <a:tbl>
              <a:tblPr firstRow="1" bandRow="1">
                <a:tableStyleId>{FABFCF23-3B69-468F-B69F-88F6DE6A72F2}</a:tableStyleId>
              </a:tblPr>
              <a:tblGrid>
                <a:gridCol w="744500">
                  <a:extLst>
                    <a:ext uri="{9D8B030D-6E8A-4147-A177-3AD203B41FA5}">
                      <a16:colId xmlns:a16="http://schemas.microsoft.com/office/drawing/2014/main" val="89245872"/>
                    </a:ext>
                  </a:extLst>
                </a:gridCol>
                <a:gridCol w="4606511">
                  <a:extLst>
                    <a:ext uri="{9D8B030D-6E8A-4147-A177-3AD203B41FA5}">
                      <a16:colId xmlns:a16="http://schemas.microsoft.com/office/drawing/2014/main" val="2666367462"/>
                    </a:ext>
                  </a:extLst>
                </a:gridCol>
                <a:gridCol w="2562764">
                  <a:extLst>
                    <a:ext uri="{9D8B030D-6E8A-4147-A177-3AD203B41FA5}">
                      <a16:colId xmlns:a16="http://schemas.microsoft.com/office/drawing/2014/main" val="2113983199"/>
                    </a:ext>
                  </a:extLst>
                </a:gridCol>
                <a:gridCol w="1837186">
                  <a:extLst>
                    <a:ext uri="{9D8B030D-6E8A-4147-A177-3AD203B41FA5}">
                      <a16:colId xmlns:a16="http://schemas.microsoft.com/office/drawing/2014/main" val="1147098523"/>
                    </a:ext>
                  </a:extLst>
                </a:gridCol>
                <a:gridCol w="1231632">
                  <a:extLst>
                    <a:ext uri="{9D8B030D-6E8A-4147-A177-3AD203B41FA5}">
                      <a16:colId xmlns:a16="http://schemas.microsoft.com/office/drawing/2014/main" val="25675527"/>
                    </a:ext>
                  </a:extLst>
                </a:gridCol>
              </a:tblGrid>
              <a:tr h="466127">
                <a:tc>
                  <a:txBody>
                    <a:bodyPr/>
                    <a:lstStyle/>
                    <a:p>
                      <a:pPr algn="ctr"/>
                      <a:r>
                        <a:rPr lang="es-MX" sz="1400" dirty="0">
                          <a:latin typeface="Montserrat" pitchFamily="2" charset="77"/>
                        </a:rPr>
                        <a:t>No.</a:t>
                      </a:r>
                    </a:p>
                  </a:txBody>
                  <a:tcPr anchor="ctr"/>
                </a:tc>
                <a:tc>
                  <a:txBody>
                    <a:bodyPr/>
                    <a:lstStyle/>
                    <a:p>
                      <a:pPr algn="ctr"/>
                      <a:r>
                        <a:rPr lang="es-MX" sz="1400" dirty="0">
                          <a:latin typeface="Montserrat" pitchFamily="2" charset="77"/>
                        </a:rPr>
                        <a:t>Acuerdos</a:t>
                      </a:r>
                    </a:p>
                  </a:txBody>
                  <a:tcPr anchor="ctr"/>
                </a:tc>
                <a:tc>
                  <a:txBody>
                    <a:bodyPr/>
                    <a:lstStyle/>
                    <a:p>
                      <a:pPr algn="ctr"/>
                      <a:r>
                        <a:rPr lang="es-MX" sz="1400" dirty="0">
                          <a:latin typeface="Montserrat" pitchFamily="2" charset="77"/>
                        </a:rPr>
                        <a:t>Responsable</a:t>
                      </a:r>
                    </a:p>
                  </a:txBody>
                  <a:tcPr anchor="ctr"/>
                </a:tc>
                <a:tc>
                  <a:txBody>
                    <a:bodyPr/>
                    <a:lstStyle/>
                    <a:p>
                      <a:pPr algn="ctr"/>
                      <a:r>
                        <a:rPr lang="es-MX" sz="1400" dirty="0">
                          <a:latin typeface="Montserrat" pitchFamily="2" charset="77"/>
                        </a:rPr>
                        <a:t>Fecha Límite</a:t>
                      </a:r>
                    </a:p>
                  </a:txBody>
                  <a:tcPr anchor="ctr"/>
                </a:tc>
                <a:tc>
                  <a:txBody>
                    <a:bodyPr/>
                    <a:lstStyle/>
                    <a:p>
                      <a:pPr algn="ctr"/>
                      <a:r>
                        <a:rPr lang="es-MX" sz="1400" dirty="0">
                          <a:latin typeface="Montserrat" pitchFamily="2" charset="77"/>
                        </a:rPr>
                        <a:t>Estado</a:t>
                      </a: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7</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Agendar sesión para el martes 15/Octubre para iniciar con el levantamiento de información, de las funcionalidades definidos en el alcance en el módulo de revisiones.</a:t>
                      </a:r>
                      <a:endParaRPr lang="es-MX" sz="1400" dirty="0"/>
                    </a:p>
                  </a:txBody>
                  <a:tcPr marL="9525" marR="9525" marT="9525" marB="0" anchor="b"/>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Zobeida Cortés / Ana Laura Ortega</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Concluido</a:t>
                      </a:r>
                      <a:endParaRPr lang="es-MX" sz="1400" dirty="0"/>
                    </a:p>
                  </a:txBody>
                  <a:tcPr marL="17775" marR="17775" marT="0" marB="0" anchor="ctr"/>
                </a:tc>
                <a:extLst>
                  <a:ext uri="{0D108BD9-81ED-4DB2-BD59-A6C34878D82A}">
                    <a16:rowId xmlns:a16="http://schemas.microsoft.com/office/drawing/2014/main" val="3346682266"/>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8</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Enviar vía correo documentación (diagramas, casos de uso) acerca de las funcionalidades que se analizarán en el módulo de revisiones. </a:t>
                      </a:r>
                      <a:endParaRPr sz="1400" dirty="0"/>
                    </a:p>
                  </a:txBody>
                  <a:tcPr marL="9525" marR="9525" marT="9525" marB="0" anchor="b"/>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Ana Laura Ortega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25-nov-24</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Concluido</a:t>
                      </a:r>
                      <a:endParaRPr sz="1400"/>
                    </a:p>
                  </a:txBody>
                  <a:tcPr marL="17775" marR="17775" marT="0" marB="0" anchor="ctr"/>
                </a:tc>
                <a:extLst>
                  <a:ext uri="{0D108BD9-81ED-4DB2-BD59-A6C34878D82A}">
                    <a16:rowId xmlns:a16="http://schemas.microsoft.com/office/drawing/2014/main" val="1960008048"/>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9</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Agendar sesión para el día 16 de octubre a las 16 hrs. para presentar el diagrama del flujo visto en la sesión.</a:t>
                      </a:r>
                      <a:endParaRPr sz="1400"/>
                    </a:p>
                  </a:txBody>
                  <a:tcPr marL="9525" marR="9525" marT="9525" marB="0" anchor="b"/>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Ana Laura Ortega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Concluido</a:t>
                      </a:r>
                      <a:endParaRPr sz="1400"/>
                    </a:p>
                  </a:txBody>
                  <a:tcPr marL="17775" marR="17775" marT="0" marB="0" anchor="ctr"/>
                </a:tc>
                <a:extLst>
                  <a:ext uri="{0D108BD9-81ED-4DB2-BD59-A6C34878D82A}">
                    <a16:rowId xmlns:a16="http://schemas.microsoft.com/office/drawing/2014/main" val="455870291"/>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10</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Enviar oficios de métodos de revisión para los casos de persona física y persona moral, y el formato de memorándum.</a:t>
                      </a:r>
                      <a:endParaRPr sz="1400"/>
                    </a:p>
                  </a:txBody>
                  <a:tcPr marL="9525" marR="9525" marT="9525" marB="0" anchor="b"/>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Ramiro García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Pendiente</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Pendiente</a:t>
                      </a:r>
                      <a:endParaRPr sz="1400" dirty="0"/>
                    </a:p>
                  </a:txBody>
                  <a:tcPr marL="17775" marR="17775" marT="0" marB="0" anchor="ctr"/>
                </a:tc>
                <a:extLst>
                  <a:ext uri="{0D108BD9-81ED-4DB2-BD59-A6C34878D82A}">
                    <a16:rowId xmlns:a16="http://schemas.microsoft.com/office/drawing/2014/main" val="2854420744"/>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11</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Se generan los cambios y se les hace llegar por parte de Dario.</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Ana Laura Ortega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Concluido</a:t>
                      </a:r>
                      <a:endParaRPr sz="1400" dirty="0"/>
                    </a:p>
                  </a:txBody>
                  <a:tcPr marL="17775" marR="17775" marT="0" marB="0" anchor="ctr"/>
                </a:tc>
                <a:extLst>
                  <a:ext uri="{0D108BD9-81ED-4DB2-BD59-A6C34878D82A}">
                    <a16:rowId xmlns:a16="http://schemas.microsoft.com/office/drawing/2014/main" val="188826471"/>
                  </a:ext>
                </a:extLst>
              </a:tr>
            </a:tbl>
          </a:graphicData>
        </a:graphic>
      </p:graphicFrame>
      <p:pic>
        <p:nvPicPr>
          <p:cNvPr id="5" name="Imagen 4">
            <a:extLst>
              <a:ext uri="{FF2B5EF4-FFF2-40B4-BE49-F238E27FC236}">
                <a16:creationId xmlns:a16="http://schemas.microsoft.com/office/drawing/2014/main" id="{040B20BA-5924-5CBA-EC8F-B67706FE7CD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4" name="Marcador de pie de página 3">
            <a:extLst>
              <a:ext uri="{FF2B5EF4-FFF2-40B4-BE49-F238E27FC236}">
                <a16:creationId xmlns:a16="http://schemas.microsoft.com/office/drawing/2014/main" id="{A263A4C2-A5A4-7A8D-990C-96D73618733E}"/>
              </a:ext>
            </a:extLst>
          </p:cNvPr>
          <p:cNvSpPr>
            <a:spLocks noGrp="1"/>
          </p:cNvSpPr>
          <p:nvPr>
            <p:ph type="ftr" sz="quarter" idx="11"/>
          </p:nvPr>
        </p:nvSpPr>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7" name="Marcador de número de diapositiva 1">
            <a:extLst>
              <a:ext uri="{FF2B5EF4-FFF2-40B4-BE49-F238E27FC236}">
                <a16:creationId xmlns:a16="http://schemas.microsoft.com/office/drawing/2014/main" id="{5F3E2443-CCB6-2A07-E573-DB38F077626B}"/>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5</a:t>
            </a:r>
          </a:p>
        </p:txBody>
      </p:sp>
    </p:spTree>
    <p:extLst>
      <p:ext uri="{BB962C8B-B14F-4D97-AF65-F5344CB8AC3E}">
        <p14:creationId xmlns:p14="http://schemas.microsoft.com/office/powerpoint/2010/main" val="341091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FB5FF4-E80A-E86C-8259-D97237980E56}"/>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E28D420F-C760-D777-D207-3248E330F532}"/>
              </a:ext>
            </a:extLst>
          </p:cNvPr>
          <p:cNvSpPr txBox="1">
            <a:spLocks/>
          </p:cNvSpPr>
          <p:nvPr/>
        </p:nvSpPr>
        <p:spPr>
          <a:xfrm>
            <a:off x="905713" y="1222584"/>
            <a:ext cx="5335107"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Asuntos Generales: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9192E432-2BD2-1FEE-6323-F40FB0B903F6}"/>
              </a:ext>
            </a:extLst>
          </p:cNvPr>
          <p:cNvGraphicFramePr>
            <a:graphicFrameLocks noGrp="1"/>
          </p:cNvGraphicFramePr>
          <p:nvPr>
            <p:extLst>
              <p:ext uri="{D42A27DB-BD31-4B8C-83A1-F6EECF244321}">
                <p14:modId xmlns:p14="http://schemas.microsoft.com/office/powerpoint/2010/main" val="100291872"/>
              </p:ext>
            </p:extLst>
          </p:nvPr>
        </p:nvGraphicFramePr>
        <p:xfrm>
          <a:off x="905713" y="1957795"/>
          <a:ext cx="10982593" cy="4207421"/>
        </p:xfrm>
        <a:graphic>
          <a:graphicData uri="http://schemas.openxmlformats.org/drawingml/2006/table">
            <a:tbl>
              <a:tblPr firstRow="1" bandRow="1">
                <a:tableStyleId>{FABFCF23-3B69-468F-B69F-88F6DE6A72F2}</a:tableStyleId>
              </a:tblPr>
              <a:tblGrid>
                <a:gridCol w="744500">
                  <a:extLst>
                    <a:ext uri="{9D8B030D-6E8A-4147-A177-3AD203B41FA5}">
                      <a16:colId xmlns:a16="http://schemas.microsoft.com/office/drawing/2014/main" val="89245872"/>
                    </a:ext>
                  </a:extLst>
                </a:gridCol>
                <a:gridCol w="4606511">
                  <a:extLst>
                    <a:ext uri="{9D8B030D-6E8A-4147-A177-3AD203B41FA5}">
                      <a16:colId xmlns:a16="http://schemas.microsoft.com/office/drawing/2014/main" val="2666367462"/>
                    </a:ext>
                  </a:extLst>
                </a:gridCol>
                <a:gridCol w="2562764">
                  <a:extLst>
                    <a:ext uri="{9D8B030D-6E8A-4147-A177-3AD203B41FA5}">
                      <a16:colId xmlns:a16="http://schemas.microsoft.com/office/drawing/2014/main" val="2113983199"/>
                    </a:ext>
                  </a:extLst>
                </a:gridCol>
                <a:gridCol w="1837186">
                  <a:extLst>
                    <a:ext uri="{9D8B030D-6E8A-4147-A177-3AD203B41FA5}">
                      <a16:colId xmlns:a16="http://schemas.microsoft.com/office/drawing/2014/main" val="1147098523"/>
                    </a:ext>
                  </a:extLst>
                </a:gridCol>
                <a:gridCol w="1231632">
                  <a:extLst>
                    <a:ext uri="{9D8B030D-6E8A-4147-A177-3AD203B41FA5}">
                      <a16:colId xmlns:a16="http://schemas.microsoft.com/office/drawing/2014/main" val="25675527"/>
                    </a:ext>
                  </a:extLst>
                </a:gridCol>
              </a:tblGrid>
              <a:tr h="466127">
                <a:tc>
                  <a:txBody>
                    <a:bodyPr/>
                    <a:lstStyle/>
                    <a:p>
                      <a:pPr algn="ctr"/>
                      <a:r>
                        <a:rPr lang="es-MX" sz="1400" dirty="0">
                          <a:latin typeface="Montserrat" pitchFamily="2" charset="77"/>
                        </a:rPr>
                        <a:t>No.</a:t>
                      </a:r>
                    </a:p>
                  </a:txBody>
                  <a:tcPr anchor="ctr"/>
                </a:tc>
                <a:tc>
                  <a:txBody>
                    <a:bodyPr/>
                    <a:lstStyle/>
                    <a:p>
                      <a:pPr algn="ctr"/>
                      <a:r>
                        <a:rPr lang="es-MX" sz="1400" dirty="0">
                          <a:latin typeface="Montserrat" pitchFamily="2" charset="77"/>
                        </a:rPr>
                        <a:t>Acuerdos</a:t>
                      </a:r>
                    </a:p>
                  </a:txBody>
                  <a:tcPr anchor="ctr"/>
                </a:tc>
                <a:tc>
                  <a:txBody>
                    <a:bodyPr/>
                    <a:lstStyle/>
                    <a:p>
                      <a:pPr algn="ctr"/>
                      <a:r>
                        <a:rPr lang="es-MX" sz="1400" dirty="0">
                          <a:latin typeface="Montserrat" pitchFamily="2" charset="77"/>
                        </a:rPr>
                        <a:t>Responsable</a:t>
                      </a:r>
                    </a:p>
                  </a:txBody>
                  <a:tcPr anchor="ctr"/>
                </a:tc>
                <a:tc>
                  <a:txBody>
                    <a:bodyPr/>
                    <a:lstStyle/>
                    <a:p>
                      <a:pPr algn="ctr"/>
                      <a:r>
                        <a:rPr lang="es-MX" sz="1400" dirty="0">
                          <a:latin typeface="Montserrat" pitchFamily="2" charset="77"/>
                        </a:rPr>
                        <a:t>Fecha Límite</a:t>
                      </a:r>
                    </a:p>
                  </a:txBody>
                  <a:tcPr anchor="ctr"/>
                </a:tc>
                <a:tc>
                  <a:txBody>
                    <a:bodyPr/>
                    <a:lstStyle/>
                    <a:p>
                      <a:pPr algn="ctr"/>
                      <a:r>
                        <a:rPr lang="es-MX" sz="1400" dirty="0">
                          <a:latin typeface="Montserrat" pitchFamily="2" charset="77"/>
                        </a:rPr>
                        <a:t>Estado</a:t>
                      </a: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11</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Agendar sesión para el día 17 de octubre a las 16 hrs. para presentar el diagrama del flujo visto en la sesión.</a:t>
                      </a:r>
                      <a:endParaRPr sz="1400" dirty="0"/>
                    </a:p>
                  </a:txBody>
                  <a:tcPr marL="9525" marR="9525" marT="9525" marB="0" anchor="b"/>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Ana Laura Ortega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Concluido</a:t>
                      </a:r>
                      <a:endParaRPr sz="1400"/>
                    </a:p>
                  </a:txBody>
                  <a:tcPr marL="17775" marR="17775" marT="0" marB="0" anchor="ctr"/>
                </a:tc>
                <a:extLst>
                  <a:ext uri="{0D108BD9-81ED-4DB2-BD59-A6C34878D82A}">
                    <a16:rowId xmlns:a16="http://schemas.microsoft.com/office/drawing/2014/main" val="3346682266"/>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12</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Enviar el formato, de los informes, para los sustantivos (Gabinete y Visitas), Cartas y Revisión de papeles de trabajo.</a:t>
                      </a:r>
                      <a:endParaRPr sz="1400" dirty="0"/>
                    </a:p>
                  </a:txBody>
                  <a:tcPr marL="9525" marR="9525" marT="9525" marB="0" anchor="b"/>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Lic. Zobeida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Por definir</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Concluido</a:t>
                      </a:r>
                      <a:endParaRPr sz="1400"/>
                    </a:p>
                  </a:txBody>
                  <a:tcPr marL="17775" marR="17775" marT="0" marB="0" anchor="ctr"/>
                </a:tc>
                <a:extLst>
                  <a:ext uri="{0D108BD9-81ED-4DB2-BD59-A6C34878D82A}">
                    <a16:rowId xmlns:a16="http://schemas.microsoft.com/office/drawing/2014/main" val="1960008048"/>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13</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Enviarán los Exceles de los formatos de pagos y de proceso.</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Lic. Zobeida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Por definir</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Concluido</a:t>
                      </a:r>
                      <a:endParaRPr sz="1400"/>
                    </a:p>
                  </a:txBody>
                  <a:tcPr marL="17775" marR="17775" marT="0" marB="0" anchor="ctr"/>
                </a:tc>
                <a:extLst>
                  <a:ext uri="{0D108BD9-81ED-4DB2-BD59-A6C34878D82A}">
                    <a16:rowId xmlns:a16="http://schemas.microsoft.com/office/drawing/2014/main" val="455870291"/>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14</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Compartir el memorándum y archivo de consulta de registro</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Lic. Zobeida</a:t>
                      </a:r>
                      <a:endParaRPr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Concluido</a:t>
                      </a:r>
                      <a:endParaRPr sz="1400" dirty="0"/>
                    </a:p>
                  </a:txBody>
                  <a:tcPr marL="17775" marR="17775" marT="0" marB="0" anchor="ctr"/>
                </a:tc>
                <a:extLst>
                  <a:ext uri="{0D108BD9-81ED-4DB2-BD59-A6C34878D82A}">
                    <a16:rowId xmlns:a16="http://schemas.microsoft.com/office/drawing/2014/main" val="2854420744"/>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15</a:t>
                      </a:r>
                    </a:p>
                  </a:txBody>
                  <a:tcPr anchor="ctr"/>
                </a:tc>
                <a:tc>
                  <a:txBody>
                    <a:bodyPr/>
                    <a:lstStyle/>
                    <a:p>
                      <a:pPr marL="0" marR="0" lvl="0" indent="0" algn="just"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Se generan los cambios y se les hace llegar por parte de Dario.</a:t>
                      </a:r>
                      <a:endParaRPr sz="140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a:solidFill>
                            <a:schemeClr val="dk1"/>
                          </a:solidFill>
                          <a:latin typeface="Montserrat"/>
                          <a:ea typeface="Montserrat"/>
                          <a:cs typeface="Montserrat"/>
                          <a:sym typeface="Montserrat"/>
                        </a:rPr>
                        <a:t>Ana Laura Ortega</a:t>
                      </a:r>
                      <a:endParaRPr sz="140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Concluido</a:t>
                      </a:r>
                      <a:endParaRPr sz="1400" dirty="0"/>
                    </a:p>
                  </a:txBody>
                  <a:tcPr marL="17775" marR="17775" marT="0" marB="0" anchor="ctr"/>
                </a:tc>
                <a:extLst>
                  <a:ext uri="{0D108BD9-81ED-4DB2-BD59-A6C34878D82A}">
                    <a16:rowId xmlns:a16="http://schemas.microsoft.com/office/drawing/2014/main" val="3553775165"/>
                  </a:ext>
                </a:extLst>
              </a:tr>
              <a:tr h="5974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16</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Enviar el formato, de los informes, para los sustantivos (Gabinete y Visitas), Cartas y Revisión de papeles de trabajo.</a:t>
                      </a:r>
                    </a:p>
                  </a:txBody>
                  <a:tcPr marL="9525" marR="9525" marT="9525"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Lic. Zobeida</a:t>
                      </a:r>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Pendiente</a:t>
                      </a:r>
                    </a:p>
                  </a:txBody>
                  <a:tcPr marL="17780" marR="17780" marT="0" marB="0" anchor="ctr"/>
                </a:tc>
                <a:extLst>
                  <a:ext uri="{0D108BD9-81ED-4DB2-BD59-A6C34878D82A}">
                    <a16:rowId xmlns:a16="http://schemas.microsoft.com/office/drawing/2014/main" val="4035949625"/>
                  </a:ext>
                </a:extLst>
              </a:tr>
            </a:tbl>
          </a:graphicData>
        </a:graphic>
      </p:graphicFrame>
      <p:pic>
        <p:nvPicPr>
          <p:cNvPr id="5" name="Imagen 4">
            <a:extLst>
              <a:ext uri="{FF2B5EF4-FFF2-40B4-BE49-F238E27FC236}">
                <a16:creationId xmlns:a16="http://schemas.microsoft.com/office/drawing/2014/main" id="{0502427C-149A-BCFB-5C3C-C180CFD2CEC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4" name="Marcador de pie de página 3">
            <a:extLst>
              <a:ext uri="{FF2B5EF4-FFF2-40B4-BE49-F238E27FC236}">
                <a16:creationId xmlns:a16="http://schemas.microsoft.com/office/drawing/2014/main" id="{00097FD3-5663-34DA-F77E-0F938C3C234C}"/>
              </a:ext>
            </a:extLst>
          </p:cNvPr>
          <p:cNvSpPr>
            <a:spLocks noGrp="1"/>
          </p:cNvSpPr>
          <p:nvPr>
            <p:ph type="ftr" sz="quarter" idx="11"/>
          </p:nvPr>
        </p:nvSpPr>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7" name="Marcador de número de diapositiva 1">
            <a:extLst>
              <a:ext uri="{FF2B5EF4-FFF2-40B4-BE49-F238E27FC236}">
                <a16:creationId xmlns:a16="http://schemas.microsoft.com/office/drawing/2014/main" id="{AE1B1DC1-FDB6-D5B7-793E-475DCCCD41E6}"/>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6</a:t>
            </a:r>
          </a:p>
        </p:txBody>
      </p:sp>
    </p:spTree>
    <p:extLst>
      <p:ext uri="{BB962C8B-B14F-4D97-AF65-F5344CB8AC3E}">
        <p14:creationId xmlns:p14="http://schemas.microsoft.com/office/powerpoint/2010/main" val="325218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FF5882-6811-E477-7F80-6B98B91F066C}"/>
            </a:ext>
          </a:extLst>
        </p:cNvPr>
        <p:cNvGrpSpPr/>
        <p:nvPr/>
      </p:nvGrpSpPr>
      <p:grpSpPr>
        <a:xfrm>
          <a:off x="0" y="0"/>
          <a:ext cx="0" cy="0"/>
          <a:chOff x="0" y="0"/>
          <a:chExt cx="0" cy="0"/>
        </a:xfrm>
      </p:grpSpPr>
      <p:sp>
        <p:nvSpPr>
          <p:cNvPr id="6" name="Subtítulo 2">
            <a:extLst>
              <a:ext uri="{FF2B5EF4-FFF2-40B4-BE49-F238E27FC236}">
                <a16:creationId xmlns:a16="http://schemas.microsoft.com/office/drawing/2014/main" id="{A7B179A9-01A8-0B54-6BF5-56A48C3C61CC}"/>
              </a:ext>
            </a:extLst>
          </p:cNvPr>
          <p:cNvSpPr txBox="1">
            <a:spLocks/>
          </p:cNvSpPr>
          <p:nvPr/>
        </p:nvSpPr>
        <p:spPr>
          <a:xfrm>
            <a:off x="905713" y="1548818"/>
            <a:ext cx="5335107" cy="5396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200" b="1"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eaLnBrk="0" fontAlgn="base" hangingPunct="0">
              <a:spcBef>
                <a:spcPct val="0"/>
              </a:spcBef>
              <a:spcAft>
                <a:spcPct val="0"/>
              </a:spcAft>
            </a:pPr>
            <a:r>
              <a:rPr lang="es-ES" sz="3200" dirty="0">
                <a:solidFill>
                  <a:srgbClr val="C00000"/>
                </a:solidFill>
                <a:latin typeface="Montserrat" panose="00000500000000000000" pitchFamily="2" charset="0"/>
                <a:ea typeface="Cambria Math" panose="02040503050406030204" pitchFamily="18" charset="0"/>
                <a:cs typeface="+mj-cs"/>
              </a:rPr>
              <a:t>Asuntos Generales:</a:t>
            </a:r>
            <a:endParaRPr lang="es-MX" sz="3200" dirty="0">
              <a:solidFill>
                <a:srgbClr val="C00000"/>
              </a:solidFill>
              <a:latin typeface="Montserrat" panose="00000500000000000000" pitchFamily="2" charset="0"/>
              <a:ea typeface="Cambria Math" panose="02040503050406030204" pitchFamily="18" charset="0"/>
              <a:cs typeface="+mj-cs"/>
            </a:endParaRPr>
          </a:p>
        </p:txBody>
      </p:sp>
      <p:graphicFrame>
        <p:nvGraphicFramePr>
          <p:cNvPr id="2" name="Tabla 1">
            <a:extLst>
              <a:ext uri="{FF2B5EF4-FFF2-40B4-BE49-F238E27FC236}">
                <a16:creationId xmlns:a16="http://schemas.microsoft.com/office/drawing/2014/main" id="{46D37B91-80E2-3DB8-D5DC-591C2E3182E9}"/>
              </a:ext>
            </a:extLst>
          </p:cNvPr>
          <p:cNvGraphicFramePr>
            <a:graphicFrameLocks noGrp="1"/>
          </p:cNvGraphicFramePr>
          <p:nvPr>
            <p:extLst>
              <p:ext uri="{D42A27DB-BD31-4B8C-83A1-F6EECF244321}">
                <p14:modId xmlns:p14="http://schemas.microsoft.com/office/powerpoint/2010/main" val="1075347155"/>
              </p:ext>
            </p:extLst>
          </p:nvPr>
        </p:nvGraphicFramePr>
        <p:xfrm>
          <a:off x="905713" y="2324812"/>
          <a:ext cx="10982593" cy="1398381"/>
        </p:xfrm>
        <a:graphic>
          <a:graphicData uri="http://schemas.openxmlformats.org/drawingml/2006/table">
            <a:tbl>
              <a:tblPr firstRow="1" bandRow="1">
                <a:tableStyleId>{FABFCF23-3B69-468F-B69F-88F6DE6A72F2}</a:tableStyleId>
              </a:tblPr>
              <a:tblGrid>
                <a:gridCol w="744500">
                  <a:extLst>
                    <a:ext uri="{9D8B030D-6E8A-4147-A177-3AD203B41FA5}">
                      <a16:colId xmlns:a16="http://schemas.microsoft.com/office/drawing/2014/main" val="89245872"/>
                    </a:ext>
                  </a:extLst>
                </a:gridCol>
                <a:gridCol w="4606511">
                  <a:extLst>
                    <a:ext uri="{9D8B030D-6E8A-4147-A177-3AD203B41FA5}">
                      <a16:colId xmlns:a16="http://schemas.microsoft.com/office/drawing/2014/main" val="2666367462"/>
                    </a:ext>
                  </a:extLst>
                </a:gridCol>
                <a:gridCol w="2562764">
                  <a:extLst>
                    <a:ext uri="{9D8B030D-6E8A-4147-A177-3AD203B41FA5}">
                      <a16:colId xmlns:a16="http://schemas.microsoft.com/office/drawing/2014/main" val="2113983199"/>
                    </a:ext>
                  </a:extLst>
                </a:gridCol>
                <a:gridCol w="1837186">
                  <a:extLst>
                    <a:ext uri="{9D8B030D-6E8A-4147-A177-3AD203B41FA5}">
                      <a16:colId xmlns:a16="http://schemas.microsoft.com/office/drawing/2014/main" val="1147098523"/>
                    </a:ext>
                  </a:extLst>
                </a:gridCol>
                <a:gridCol w="1231632">
                  <a:extLst>
                    <a:ext uri="{9D8B030D-6E8A-4147-A177-3AD203B41FA5}">
                      <a16:colId xmlns:a16="http://schemas.microsoft.com/office/drawing/2014/main" val="25675527"/>
                    </a:ext>
                  </a:extLst>
                </a:gridCol>
              </a:tblGrid>
              <a:tr h="466127">
                <a:tc>
                  <a:txBody>
                    <a:bodyPr/>
                    <a:lstStyle/>
                    <a:p>
                      <a:pPr algn="ctr"/>
                      <a:r>
                        <a:rPr lang="es-MX" sz="1400" dirty="0">
                          <a:latin typeface="Montserrat" pitchFamily="2" charset="77"/>
                        </a:rPr>
                        <a:t>No.</a:t>
                      </a:r>
                    </a:p>
                  </a:txBody>
                  <a:tcPr anchor="ctr"/>
                </a:tc>
                <a:tc>
                  <a:txBody>
                    <a:bodyPr/>
                    <a:lstStyle/>
                    <a:p>
                      <a:pPr algn="ctr"/>
                      <a:r>
                        <a:rPr lang="es-MX" sz="1400" dirty="0">
                          <a:latin typeface="Montserrat" pitchFamily="2" charset="77"/>
                        </a:rPr>
                        <a:t>Acuerdos</a:t>
                      </a:r>
                    </a:p>
                  </a:txBody>
                  <a:tcPr anchor="ctr"/>
                </a:tc>
                <a:tc>
                  <a:txBody>
                    <a:bodyPr/>
                    <a:lstStyle/>
                    <a:p>
                      <a:pPr algn="ctr"/>
                      <a:r>
                        <a:rPr lang="es-MX" sz="1400" dirty="0">
                          <a:latin typeface="Montserrat" pitchFamily="2" charset="77"/>
                        </a:rPr>
                        <a:t>Responsable</a:t>
                      </a:r>
                    </a:p>
                  </a:txBody>
                  <a:tcPr anchor="ctr"/>
                </a:tc>
                <a:tc>
                  <a:txBody>
                    <a:bodyPr/>
                    <a:lstStyle/>
                    <a:p>
                      <a:pPr algn="ctr"/>
                      <a:r>
                        <a:rPr lang="es-MX" sz="1400" dirty="0">
                          <a:latin typeface="Montserrat" pitchFamily="2" charset="77"/>
                        </a:rPr>
                        <a:t>Fecha Límite</a:t>
                      </a:r>
                    </a:p>
                  </a:txBody>
                  <a:tcPr anchor="ctr"/>
                </a:tc>
                <a:tc>
                  <a:txBody>
                    <a:bodyPr/>
                    <a:lstStyle/>
                    <a:p>
                      <a:pPr algn="ctr"/>
                      <a:r>
                        <a:rPr lang="es-MX" sz="1400" dirty="0">
                          <a:latin typeface="Montserrat" pitchFamily="2" charset="77"/>
                        </a:rPr>
                        <a:t>Estado</a:t>
                      </a:r>
                    </a:p>
                  </a:txBody>
                  <a:tcPr anchor="ctr"/>
                </a:tc>
                <a:extLst>
                  <a:ext uri="{0D108BD9-81ED-4DB2-BD59-A6C34878D82A}">
                    <a16:rowId xmlns:a16="http://schemas.microsoft.com/office/drawing/2014/main" val="1171539238"/>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17</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Listado  de cómo se forma el número de orden de acuerdo al método que corresponde.</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Lic. Zobeida</a:t>
                      </a:r>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Pendiente</a:t>
                      </a:r>
                    </a:p>
                  </a:txBody>
                  <a:tcPr marL="17780" marR="17780" marT="0" marB="0" anchor="ctr"/>
                </a:tc>
                <a:extLst>
                  <a:ext uri="{0D108BD9-81ED-4DB2-BD59-A6C34878D82A}">
                    <a16:rowId xmlns:a16="http://schemas.microsoft.com/office/drawing/2014/main" val="3346682266"/>
                  </a:ext>
                </a:extLst>
              </a:tr>
              <a:tr h="4661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77"/>
                          <a:ea typeface="+mn-ea"/>
                          <a:cs typeface="+mn-cs"/>
                        </a:rPr>
                        <a:t>18</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Se enviará el documento de Casos de Uso con los ajustes que se vieron.</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Ana Laura Ortega</a:t>
                      </a:r>
                    </a:p>
                  </a:txBody>
                  <a:tcPr marL="9525" marR="9525" marT="9525" marB="0" anchor="ctr"/>
                </a:tc>
                <a:tc>
                  <a:txBody>
                    <a:bodyPr/>
                    <a:lstStyle/>
                    <a:p>
                      <a:pPr marL="0" marR="0" lvl="0" indent="0" algn="ctr" rtl="0">
                        <a:lnSpc>
                          <a:spcPct val="100000"/>
                        </a:lnSpc>
                        <a:spcBef>
                          <a:spcPts val="0"/>
                        </a:spcBef>
                        <a:spcAft>
                          <a:spcPts val="0"/>
                        </a:spcAft>
                        <a:buClr>
                          <a:schemeClr val="dk1"/>
                        </a:buClr>
                        <a:buSzPts val="1600"/>
                        <a:buFont typeface="Montserrat"/>
                        <a:buNone/>
                      </a:pPr>
                      <a:r>
                        <a:rPr lang="es-MX" sz="1400" dirty="0">
                          <a:solidFill>
                            <a:schemeClr val="dk1"/>
                          </a:solidFill>
                          <a:latin typeface="Montserrat"/>
                          <a:ea typeface="Montserrat"/>
                          <a:cs typeface="Montserrat"/>
                          <a:sym typeface="Montserrat"/>
                        </a:rPr>
                        <a:t>22-nov-24</a:t>
                      </a:r>
                      <a:endParaRPr lang="es-MX" sz="1400" dirty="0"/>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kern="1200" dirty="0">
                          <a:solidFill>
                            <a:schemeClr val="dk1"/>
                          </a:solidFill>
                          <a:latin typeface="Montserrat" pitchFamily="2" charset="0"/>
                          <a:ea typeface="+mn-ea"/>
                          <a:cs typeface="+mn-cs"/>
                        </a:rPr>
                        <a:t>Pendiente</a:t>
                      </a:r>
                    </a:p>
                  </a:txBody>
                  <a:tcPr marL="17780" marR="17780" marT="0" marB="0" anchor="ctr"/>
                </a:tc>
                <a:extLst>
                  <a:ext uri="{0D108BD9-81ED-4DB2-BD59-A6C34878D82A}">
                    <a16:rowId xmlns:a16="http://schemas.microsoft.com/office/drawing/2014/main" val="1960008048"/>
                  </a:ext>
                </a:extLst>
              </a:tr>
            </a:tbl>
          </a:graphicData>
        </a:graphic>
      </p:graphicFrame>
      <p:pic>
        <p:nvPicPr>
          <p:cNvPr id="5" name="Imagen 4">
            <a:extLst>
              <a:ext uri="{FF2B5EF4-FFF2-40B4-BE49-F238E27FC236}">
                <a16:creationId xmlns:a16="http://schemas.microsoft.com/office/drawing/2014/main" id="{FEC9E0EA-CA20-54A9-4077-24E0ED06C1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42" r="58175" b="94167"/>
          <a:stretch/>
        </p:blipFill>
        <p:spPr bwMode="auto">
          <a:xfrm>
            <a:off x="8583771" y="394607"/>
            <a:ext cx="3304535" cy="632433"/>
          </a:xfrm>
          <a:prstGeom prst="rect">
            <a:avLst/>
          </a:prstGeom>
          <a:ln>
            <a:noFill/>
          </a:ln>
          <a:extLst>
            <a:ext uri="{53640926-AAD7-44D8-BBD7-CCE9431645EC}">
              <a14:shadowObscured xmlns:a14="http://schemas.microsoft.com/office/drawing/2010/main"/>
            </a:ext>
          </a:extLst>
        </p:spPr>
      </p:pic>
      <p:sp>
        <p:nvSpPr>
          <p:cNvPr id="8" name="Marcador de pie de página 3">
            <a:extLst>
              <a:ext uri="{FF2B5EF4-FFF2-40B4-BE49-F238E27FC236}">
                <a16:creationId xmlns:a16="http://schemas.microsoft.com/office/drawing/2014/main" id="{1B214526-E860-F1E4-AAEC-A0552255D93F}"/>
              </a:ext>
            </a:extLst>
          </p:cNvPr>
          <p:cNvSpPr>
            <a:spLocks noGrp="1"/>
          </p:cNvSpPr>
          <p:nvPr>
            <p:ph type="ftr" sz="quarter" idx="11"/>
          </p:nvPr>
        </p:nvSpPr>
        <p:spPr>
          <a:xfrm>
            <a:off x="2893564" y="6453386"/>
            <a:ext cx="6280830" cy="404614"/>
          </a:xfrm>
        </p:spPr>
        <p:txBody>
          <a:bodyPr/>
          <a:lstStyle/>
          <a:p>
            <a:pPr algn="ctr"/>
            <a:r>
              <a:rPr lang="es-MX" sz="900" b="1" dirty="0">
                <a:latin typeface="Montserrat" pitchFamily="2" charset="77"/>
              </a:rPr>
              <a:t>Confidencial: </a:t>
            </a:r>
            <a:r>
              <a:rPr lang="es-MX" sz="900" dirty="0">
                <a:latin typeface="Montserrat" pitchFamily="2" charset="77"/>
              </a:rPr>
              <a:t>La información contenida en este documento es para uso interno</a:t>
            </a:r>
            <a:endParaRPr lang="es-MX" sz="900" dirty="0"/>
          </a:p>
        </p:txBody>
      </p:sp>
      <p:sp>
        <p:nvSpPr>
          <p:cNvPr id="4" name="Marcador de número de diapositiva 1">
            <a:extLst>
              <a:ext uri="{FF2B5EF4-FFF2-40B4-BE49-F238E27FC236}">
                <a16:creationId xmlns:a16="http://schemas.microsoft.com/office/drawing/2014/main" id="{DB0CDCC4-D488-609E-F681-D5A4C196E130}"/>
              </a:ext>
            </a:extLst>
          </p:cNvPr>
          <p:cNvSpPr>
            <a:spLocks noGrp="1"/>
          </p:cNvSpPr>
          <p:nvPr>
            <p:ph type="sldNum" sz="quarter" idx="12"/>
          </p:nvPr>
        </p:nvSpPr>
        <p:spPr>
          <a:xfrm>
            <a:off x="10212003" y="6453386"/>
            <a:ext cx="1596292" cy="404614"/>
          </a:xfrm>
        </p:spPr>
        <p:txBody>
          <a:bodyPr/>
          <a:lstStyle/>
          <a:p>
            <a:r>
              <a:rPr lang="es-MX" sz="900" dirty="0">
                <a:latin typeface="Montserrat" pitchFamily="2" charset="77"/>
              </a:rPr>
              <a:t>Página 7</a:t>
            </a:r>
          </a:p>
        </p:txBody>
      </p:sp>
    </p:spTree>
    <p:extLst>
      <p:ext uri="{BB962C8B-B14F-4D97-AF65-F5344CB8AC3E}">
        <p14:creationId xmlns:p14="http://schemas.microsoft.com/office/powerpoint/2010/main" val="1308121438"/>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9096</TotalTime>
  <Words>1750</Words>
  <Application>Microsoft Macintosh PowerPoint</Application>
  <PresentationFormat>Panorámica</PresentationFormat>
  <Paragraphs>317</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Aptos</vt:lpstr>
      <vt:lpstr>Arial</vt:lpstr>
      <vt:lpstr>Franklin Gothic Book</vt:lpstr>
      <vt:lpstr>Montserrat</vt:lpstr>
      <vt:lpstr>Recorte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octavio.jimenez@nidumtech.mx</dc:creator>
  <cp:lastModifiedBy>octavio.jimenez@nidumtech.mx</cp:lastModifiedBy>
  <cp:revision>26</cp:revision>
  <dcterms:created xsi:type="dcterms:W3CDTF">2024-11-25T17:53:43Z</dcterms:created>
  <dcterms:modified xsi:type="dcterms:W3CDTF">2024-12-18T23:45:02Z</dcterms:modified>
</cp:coreProperties>
</file>