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3" r:id="rId3"/>
    <p:sldId id="294" r:id="rId4"/>
    <p:sldId id="295" r:id="rId5"/>
    <p:sldId id="291" r:id="rId6"/>
    <p:sldId id="288" r:id="rId7"/>
    <p:sldId id="274" r:id="rId8"/>
    <p:sldId id="272" r:id="rId9"/>
    <p:sldId id="297" r:id="rId10"/>
    <p:sldId id="296" r:id="rId11"/>
    <p:sldId id="25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1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1E8"/>
    <a:srgbClr val="771A15"/>
    <a:srgbClr val="94C122"/>
    <a:srgbClr val="941651"/>
    <a:srgbClr val="7AA01C"/>
    <a:srgbClr val="36E8A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3" y="5816631"/>
            <a:ext cx="1164772" cy="9000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8993746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303DD2E-B37C-B0FC-1F9A-BE0A84652F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46" y="339056"/>
            <a:ext cx="2829954" cy="5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11/10/24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13B3-F5DC-490D-913E-DC0E30C2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555875"/>
            <a:ext cx="10373360" cy="873125"/>
          </a:xfrm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rgbClr val="2EA1E8"/>
                </a:solidFill>
                <a:latin typeface="Montserrat" pitchFamily="2" charset="77"/>
              </a:rPr>
              <a:t>Acta de Inicio de Proyecto Presentación Kick Off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88890E-F29C-2AC1-FFD3-6A4D71AE3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6" y="680159"/>
            <a:ext cx="7147954" cy="1351841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5297F175-C5A1-BB3D-187B-4564B20EB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830" y="3662107"/>
            <a:ext cx="9578340" cy="1936384"/>
          </a:xfrm>
        </p:spPr>
        <p:txBody>
          <a:bodyPr>
            <a:normAutofit lnSpcReduction="10000"/>
          </a:bodyPr>
          <a:lstStyle/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Servicios profesionales para el desarrollo e implementación de un sistema para el control y seguimiento de auditoría a impuestos estatales conforme al programa operativo de fiscalización</a:t>
            </a:r>
            <a:endParaRPr lang="es-MX" sz="2400" dirty="0">
              <a:solidFill>
                <a:schemeClr val="tx1"/>
              </a:solidFill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MX" sz="2400" b="1" dirty="0">
              <a:solidFill>
                <a:schemeClr val="tx1"/>
              </a:solidFill>
              <a:latin typeface="Montserrat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Montserrat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AUDITORIA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7904F-5B2A-4A3D-0C22-75B826470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EBD9D-9E38-42C3-34F8-12DD4341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35"/>
            <a:ext cx="8993746" cy="575517"/>
          </a:xfrm>
        </p:spPr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Firmas y aprobaciones de conformidad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F27AFA2-8776-5A80-0040-3CCE2C2A8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61811"/>
              </p:ext>
            </p:extLst>
          </p:nvPr>
        </p:nvGraphicFramePr>
        <p:xfrm>
          <a:off x="742623" y="2453521"/>
          <a:ext cx="10706753" cy="19509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19313">
                  <a:extLst>
                    <a:ext uri="{9D8B030D-6E8A-4147-A177-3AD203B41FA5}">
                      <a16:colId xmlns:a16="http://schemas.microsoft.com/office/drawing/2014/main" val="1168688919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4081770978"/>
                    </a:ext>
                  </a:extLst>
                </a:gridCol>
                <a:gridCol w="3850640">
                  <a:extLst>
                    <a:ext uri="{9D8B030D-6E8A-4147-A177-3AD203B41FA5}">
                      <a16:colId xmlns:a16="http://schemas.microsoft.com/office/drawing/2014/main" val="1126076419"/>
                    </a:ext>
                  </a:extLst>
                </a:gridCol>
              </a:tblGrid>
              <a:tr h="487917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Responsable / Rol / Puesto / Organización</a:t>
                      </a:r>
                      <a:endParaRPr lang="es-MX" sz="1400" b="1" kern="1200" dirty="0">
                        <a:solidFill>
                          <a:schemeClr val="bg1"/>
                        </a:solidFill>
                        <a:effectLst/>
                        <a:latin typeface="Montserrat" pitchFamily="2" charset="77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MX" sz="1400" b="1" kern="1200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Fecha</a:t>
                      </a:r>
                      <a:endParaRPr lang="es-MX" sz="1400" b="1" kern="1200" dirty="0">
                        <a:solidFill>
                          <a:schemeClr val="bg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Firma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Montserrat" pitchFamily="2" charset="77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31208"/>
                  </a:ext>
                </a:extLst>
              </a:tr>
              <a:tr h="647263">
                <a:tc>
                  <a:txBody>
                    <a:bodyPr/>
                    <a:lstStyle/>
                    <a:p>
                      <a:r>
                        <a:rPr lang="es-MX" sz="1400" i="1" kern="12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Nombre y Apellidos</a:t>
                      </a:r>
                      <a:endParaRPr lang="es-MX" sz="1400" kern="1200" dirty="0">
                        <a:solidFill>
                          <a:srgbClr val="0070C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  <a:p>
                      <a:r>
                        <a:rPr lang="es-MX" sz="1400" i="1" kern="12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Rol / Puesto</a:t>
                      </a:r>
                      <a:endParaRPr lang="es-MX" sz="1400" kern="1200" dirty="0">
                        <a:solidFill>
                          <a:srgbClr val="0070C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  <a:p>
                      <a:r>
                        <a:rPr lang="es-MX" sz="1400" i="1" kern="12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Unidad</a:t>
                      </a:r>
                      <a:r>
                        <a:rPr lang="es-MX" sz="14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</a:rPr>
                        <a:t> </a:t>
                      </a:r>
                      <a:endParaRPr lang="es-ES" sz="1400" kern="1200" dirty="0">
                        <a:solidFill>
                          <a:srgbClr val="0070C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MX" sz="1400" kern="12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DD/MM/AAAA</a:t>
                      </a:r>
                      <a:r>
                        <a:rPr lang="es-MX" sz="14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</a:rPr>
                        <a:t> </a:t>
                      </a:r>
                      <a:endParaRPr lang="es-MX" sz="1400" kern="1200" dirty="0">
                        <a:solidFill>
                          <a:srgbClr val="0070C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rtl="0" fontAlgn="base"/>
                      <a:endParaRPr lang="es-MX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01456"/>
                  </a:ext>
                </a:extLst>
              </a:tr>
              <a:tr h="263577">
                <a:tc>
                  <a:txBody>
                    <a:bodyPr/>
                    <a:lstStyle/>
                    <a:p>
                      <a:r>
                        <a:rPr lang="es-MX" sz="1400" i="1" kern="12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Nombre y Apellidos</a:t>
                      </a:r>
                      <a:endParaRPr lang="es-MX" sz="1400" kern="1200" dirty="0">
                        <a:solidFill>
                          <a:srgbClr val="0070C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  <a:p>
                      <a:r>
                        <a:rPr lang="es-MX" sz="1400" i="1" kern="12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Rol / Puesto</a:t>
                      </a:r>
                      <a:endParaRPr lang="es-MX" sz="1400" kern="1200" dirty="0">
                        <a:solidFill>
                          <a:srgbClr val="0070C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  <a:p>
                      <a:r>
                        <a:rPr lang="es-MX" sz="1400" i="1" kern="12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Unidad</a:t>
                      </a:r>
                      <a:r>
                        <a:rPr lang="es-MX" sz="14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</a:rPr>
                        <a:t> </a:t>
                      </a:r>
                      <a:endParaRPr lang="es-ES" sz="1400" kern="1200" dirty="0">
                        <a:solidFill>
                          <a:srgbClr val="0070C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DD/MM/AAAA</a:t>
                      </a:r>
                      <a:r>
                        <a:rPr lang="es-MX" sz="1400" dirty="0">
                          <a:solidFill>
                            <a:srgbClr val="0070C0"/>
                          </a:solidFill>
                          <a:effectLst/>
                          <a:latin typeface="Montserrat" pitchFamily="2" charset="77"/>
                        </a:rPr>
                        <a:t> </a:t>
                      </a:r>
                      <a:endParaRPr lang="es-MX" sz="1400" kern="1200" dirty="0">
                        <a:solidFill>
                          <a:srgbClr val="0070C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rtl="0" fontAlgn="base"/>
                      <a:endParaRPr lang="es-MX" sz="1600" b="0" i="0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5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91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13B3-F5DC-490D-913E-DC0E30C2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138"/>
            <a:ext cx="9144000" cy="2405063"/>
          </a:xfrm>
        </p:spPr>
        <p:txBody>
          <a:bodyPr/>
          <a:lstStyle/>
          <a:p>
            <a:r>
              <a:rPr lang="es-MX" dirty="0"/>
              <a:t>@nidumtech.mx</a:t>
            </a:r>
          </a:p>
        </p:txBody>
      </p:sp>
      <p:pic>
        <p:nvPicPr>
          <p:cNvPr id="4" name="Imagen 3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B36DA938-1D51-4B41-801C-428397268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2703336" y="2773988"/>
            <a:ext cx="1688359" cy="4386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C6707E-8D38-AAD1-6AAF-09E3C8713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0046"/>
            <a:ext cx="5093234" cy="10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65BE8-F64E-953D-920F-51B6BBD1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955"/>
            <a:ext cx="8993746" cy="575517"/>
          </a:xfrm>
        </p:spPr>
        <p:txBody>
          <a:bodyPr/>
          <a:lstStyle/>
          <a:p>
            <a:r>
              <a:rPr lang="es-MX" b="1" dirty="0">
                <a:solidFill>
                  <a:srgbClr val="2EA1E8"/>
                </a:solidFill>
                <a:latin typeface="Montserrat" pitchFamily="2" charset="77"/>
              </a:rPr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F7ADA5-14B9-9B6D-C600-2BEF2F7CF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94"/>
            <a:ext cx="10515600" cy="3792012"/>
          </a:xfrm>
        </p:spPr>
        <p:txBody>
          <a:bodyPr/>
          <a:lstStyle/>
          <a:p>
            <a:pPr marL="0" indent="0" algn="just">
              <a:buNone/>
            </a:pPr>
            <a:r>
              <a:rPr lang="es-ES_tradnl" sz="20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La Secretaría de Finanzas del poder Ejecutivo del Estado de Oaxaca requiere un servicio </a:t>
            </a:r>
            <a:r>
              <a:rPr lang="es-MX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especializado </a:t>
            </a:r>
            <a:r>
              <a:rPr lang="es-MX" sz="20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para el desarrollo e implementación de un sistema para el control y seguimiento de auditoría a impuestos estatales conforme al programa operativo de fiscalización.</a:t>
            </a:r>
            <a:endParaRPr lang="es-MX" sz="20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sz="20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Con base en los anterior, se debe realizar las siguientes actividades:</a:t>
            </a:r>
          </a:p>
          <a:p>
            <a:pPr marL="0" indent="0" algn="just">
              <a:buNone/>
            </a:pPr>
            <a:endParaRPr lang="es-MX" sz="20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MX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Análisis</a:t>
            </a: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MX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Diseño</a:t>
            </a: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es-MX" sz="2000" dirty="0">
                <a:effectLst/>
                <a:latin typeface="Montserrat" pitchFamily="2" charset="77"/>
                <a:ea typeface="Times New Roman" panose="02020603050405020304" pitchFamily="18" charset="0"/>
              </a:rPr>
              <a:t>Desarrollo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983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D61EB-1E33-4433-F9F7-FEA420360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81AED-9EE1-DCC2-3010-C6CB2314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955"/>
            <a:ext cx="8993746" cy="575517"/>
          </a:xfrm>
        </p:spPr>
        <p:txBody>
          <a:bodyPr/>
          <a:lstStyle/>
          <a:p>
            <a:r>
              <a:rPr lang="es-MX" b="1" dirty="0">
                <a:solidFill>
                  <a:srgbClr val="2EA1E8"/>
                </a:solidFill>
                <a:latin typeface="Montserrat" pitchFamily="2" charset="77"/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824C3-3CDB-D392-0718-CDAE44E7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94"/>
            <a:ext cx="10515600" cy="37920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Se requiere la contratación de un servicio profesional especializado que desarrolle e implemente un sistema para el control y seguimiento de auditoría a impuestos estatales conforme al programa operativo de fiscalización.</a:t>
            </a:r>
            <a:endParaRPr lang="es-MX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9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672BA-530D-726A-5596-8EC81F42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6FDAF-24C8-1BE2-7A5A-130A6298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955"/>
            <a:ext cx="8993746" cy="575517"/>
          </a:xfrm>
        </p:spPr>
        <p:txBody>
          <a:bodyPr/>
          <a:lstStyle/>
          <a:p>
            <a:r>
              <a:rPr lang="es-MX" b="1" dirty="0">
                <a:solidFill>
                  <a:srgbClr val="2EA1E8"/>
                </a:solidFill>
                <a:latin typeface="Montserrat" pitchFamily="2" charset="77"/>
              </a:rPr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C5CC48-E96D-CF5F-F233-68C722C9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634"/>
            <a:ext cx="10515600" cy="46544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 dirty="0">
                <a:solidFill>
                  <a:srgbClr val="000000"/>
                </a:solidFill>
                <a:effectLst/>
                <a:latin typeface="Montserrat" pitchFamily="2" charset="77"/>
                <a:ea typeface="Times New Roman" panose="02020603050405020304" pitchFamily="18" charset="0"/>
              </a:rPr>
              <a:t>Del análisis realizado se </a:t>
            </a:r>
            <a:r>
              <a:rPr lang="es-MX" sz="16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deberán desarrollar los insumos de análisis y diseño, en alineación a los estándares tecnológicos definidos por la Dirección General de Tecnologías e Innovación Digital de los siguientes módulos:</a:t>
            </a:r>
            <a:endParaRPr lang="es-MX" sz="16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MX" sz="16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algn="just"/>
            <a:r>
              <a:rPr lang="es-MX" sz="16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Módulo de registro del contribuyente.  elaboración de propuestas, y generación de propuestas de manera física.</a:t>
            </a:r>
            <a:endParaRPr lang="es-MX" sz="16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algn="just"/>
            <a:r>
              <a:rPr lang="es-MX" sz="16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Módulo de Autorización de Comité de Programación por medios electrónicos.</a:t>
            </a:r>
            <a:endParaRPr lang="es-MX" sz="16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algn="just"/>
            <a:r>
              <a:rPr lang="es-MX" sz="16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Módulo del Área Operativa</a:t>
            </a:r>
            <a:endParaRPr lang="es-MX" sz="16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algn="just"/>
            <a:r>
              <a:rPr lang="es-MX" sz="16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Módulo de Control y Seguimiento</a:t>
            </a:r>
            <a:endParaRPr lang="es-MX" sz="16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algn="just"/>
            <a:r>
              <a:rPr lang="es-MX" sz="16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Módulo de Procedimiento a Revisión</a:t>
            </a:r>
            <a:endParaRPr lang="es-MX" sz="16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algn="just"/>
            <a:r>
              <a:rPr lang="es-MX" sz="16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Módulo de Dictámenes</a:t>
            </a:r>
            <a:endParaRPr lang="es-MX" sz="16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algn="just"/>
            <a:r>
              <a:rPr lang="es-MX" sz="16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Módulo de Consultas y Reportes</a:t>
            </a:r>
            <a:endParaRPr lang="es-MX" sz="16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pPr algn="just"/>
            <a:r>
              <a:rPr lang="es-MX" sz="16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Módulo de Administrador de Usuarios</a:t>
            </a:r>
            <a:endParaRPr lang="es-MX" sz="16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  <a:p>
            <a:r>
              <a:rPr lang="es-MX" sz="1600" dirty="0"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Módulo de Administradores</a:t>
            </a:r>
            <a:r>
              <a:rPr lang="es-MX" sz="1600" dirty="0">
                <a:effectLst/>
                <a:latin typeface="Montserrat" pitchFamily="2" charset="77"/>
              </a:rPr>
              <a:t> </a:t>
            </a:r>
            <a:endParaRPr lang="es-MX" sz="1600" dirty="0">
              <a:effectLst/>
              <a:latin typeface="Montserrat" pitchFamily="2" charset="77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5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20D3BB9-FD78-0B5A-DE69-3A613E2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Secuencia de Análisis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67BF047-8C8C-0E2C-B9F3-A53C4DAB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256" y="988779"/>
            <a:ext cx="5257801" cy="3663388"/>
          </a:xfrm>
        </p:spPr>
        <p:txBody>
          <a:bodyPr>
            <a:normAutofit/>
          </a:bodyPr>
          <a:lstStyle/>
          <a:p>
            <a:r>
              <a:rPr lang="es-MX" sz="1050" dirty="0">
                <a:latin typeface="Montserrat" pitchFamily="2" charset="77"/>
              </a:rPr>
              <a:t>Contexto y Propósito</a:t>
            </a:r>
          </a:p>
          <a:p>
            <a:r>
              <a:rPr lang="es-MX" sz="1050" dirty="0">
                <a:latin typeface="Montserrat" pitchFamily="2" charset="77"/>
              </a:rPr>
              <a:t>Areas y roles involucrados</a:t>
            </a:r>
          </a:p>
          <a:p>
            <a:r>
              <a:rPr lang="es-MX" sz="1050" dirty="0">
                <a:latin typeface="Montserrat" pitchFamily="2" charset="77"/>
              </a:rPr>
              <a:t>Proceso</a:t>
            </a:r>
          </a:p>
          <a:p>
            <a:pPr marL="0" indent="0">
              <a:buNone/>
            </a:pPr>
            <a:endParaRPr lang="es-MX" sz="100" dirty="0">
              <a:latin typeface="Montserrat" pitchFamily="2" charset="77"/>
            </a:endParaRPr>
          </a:p>
          <a:p>
            <a:pPr lvl="1"/>
            <a:r>
              <a:rPr lang="es-MX" sz="1050" dirty="0">
                <a:latin typeface="Montserrat" pitchFamily="2" charset="77"/>
              </a:rPr>
              <a:t>Inicio – primer paso</a:t>
            </a:r>
          </a:p>
          <a:p>
            <a:pPr lvl="1"/>
            <a:r>
              <a:rPr lang="es-MX" sz="1050" dirty="0">
                <a:latin typeface="Montserrat" pitchFamily="2" charset="77"/>
              </a:rPr>
              <a:t>Fin – último paso</a:t>
            </a:r>
          </a:p>
          <a:p>
            <a:pPr lvl="1"/>
            <a:r>
              <a:rPr lang="es-MX" sz="1050" dirty="0">
                <a:latin typeface="Montserrat" pitchFamily="2" charset="77"/>
              </a:rPr>
              <a:t>Pasos intermedos</a:t>
            </a:r>
          </a:p>
          <a:p>
            <a:pPr lvl="1"/>
            <a:r>
              <a:rPr lang="es-MX" sz="1050" dirty="0">
                <a:latin typeface="Montserrat" pitchFamily="2" charset="77"/>
              </a:rPr>
              <a:t>Interelaciones y PreReqs</a:t>
            </a:r>
          </a:p>
          <a:p>
            <a:pPr marL="457200" lvl="1" indent="0">
              <a:buNone/>
            </a:pPr>
            <a:endParaRPr lang="es-MX" sz="100" dirty="0">
              <a:latin typeface="Montserrat" pitchFamily="2" charset="77"/>
            </a:endParaRPr>
          </a:p>
          <a:p>
            <a:r>
              <a:rPr lang="es-MX" sz="1050" dirty="0">
                <a:latin typeface="Montserrat" pitchFamily="2" charset="77"/>
              </a:rPr>
              <a:t>Evento</a:t>
            </a:r>
          </a:p>
          <a:p>
            <a:pPr marL="0" indent="0">
              <a:buNone/>
            </a:pPr>
            <a:endParaRPr lang="es-MX" sz="100" dirty="0">
              <a:latin typeface="Montserrat" pitchFamily="2" charset="77"/>
            </a:endParaRPr>
          </a:p>
          <a:p>
            <a:pPr lvl="1"/>
            <a:r>
              <a:rPr lang="es-MX" sz="1050" dirty="0">
                <a:latin typeface="Montserrat" pitchFamily="2" charset="77"/>
              </a:rPr>
              <a:t>Detonante, para que inicie el proceso</a:t>
            </a:r>
          </a:p>
          <a:p>
            <a:pPr marL="457200" lvl="1" indent="0">
              <a:buNone/>
            </a:pPr>
            <a:endParaRPr lang="es-MX" sz="100" dirty="0">
              <a:latin typeface="Montserrat" pitchFamily="2" charset="77"/>
            </a:endParaRPr>
          </a:p>
          <a:p>
            <a:r>
              <a:rPr lang="es-MX" sz="1050" dirty="0">
                <a:latin typeface="Montserrat" pitchFamily="2" charset="77"/>
              </a:rPr>
              <a:t>Insumos</a:t>
            </a:r>
          </a:p>
          <a:p>
            <a:pPr marL="0" indent="0">
              <a:buNone/>
            </a:pPr>
            <a:endParaRPr lang="es-MX" sz="100" dirty="0">
              <a:latin typeface="Montserrat" pitchFamily="2" charset="77"/>
            </a:endParaRPr>
          </a:p>
          <a:p>
            <a:pPr lvl="1"/>
            <a:r>
              <a:rPr lang="es-MX" sz="1050" dirty="0">
                <a:latin typeface="Montserrat" pitchFamily="2" charset="77"/>
              </a:rPr>
              <a:t>Entradas</a:t>
            </a:r>
          </a:p>
          <a:p>
            <a:pPr lvl="1"/>
            <a:r>
              <a:rPr lang="es-MX" sz="1050" dirty="0">
                <a:latin typeface="Montserrat" pitchFamily="2" charset="77"/>
              </a:rPr>
              <a:t>Proveedores de entradas</a:t>
            </a:r>
          </a:p>
          <a:p>
            <a:pPr marL="457200" lvl="1" indent="0">
              <a:buNone/>
            </a:pPr>
            <a:endParaRPr lang="es-MX" sz="4000" dirty="0">
              <a:latin typeface="Montserrat" pitchFamily="2" charset="77"/>
            </a:endParaRPr>
          </a:p>
          <a:p>
            <a:endParaRPr lang="es-MX" dirty="0"/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0E2A2BD2-77D7-138E-E82D-C80E725922DF}"/>
              </a:ext>
            </a:extLst>
          </p:cNvPr>
          <p:cNvSpPr/>
          <p:nvPr/>
        </p:nvSpPr>
        <p:spPr>
          <a:xfrm>
            <a:off x="6370751" y="2917877"/>
            <a:ext cx="1210614" cy="6471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F15CF6-C825-8EF9-ED87-2EF40E0FE96A}"/>
              </a:ext>
            </a:extLst>
          </p:cNvPr>
          <p:cNvSpPr txBox="1"/>
          <p:nvPr/>
        </p:nvSpPr>
        <p:spPr>
          <a:xfrm>
            <a:off x="8283820" y="2875002"/>
            <a:ext cx="1606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>
                <a:latin typeface="Montserrat" pitchFamily="2" charset="77"/>
              </a:rPr>
              <a:t>Mapa as-is / to-be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>
                <a:latin typeface="Montserrat" pitchFamily="2" charset="77"/>
              </a:rPr>
              <a:t>Requerimientos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>
                <a:latin typeface="Montserrat" pitchFamily="2" charset="77"/>
              </a:rPr>
              <a:t>Casos de uso</a:t>
            </a:r>
          </a:p>
        </p:txBody>
      </p:sp>
      <p:sp>
        <p:nvSpPr>
          <p:cNvPr id="2" name="Marcador de contenido 4">
            <a:extLst>
              <a:ext uri="{FF2B5EF4-FFF2-40B4-BE49-F238E27FC236}">
                <a16:creationId xmlns:a16="http://schemas.microsoft.com/office/drawing/2014/main" id="{FAD49E53-785B-03F8-AE70-CE926B94DA4C}"/>
              </a:ext>
            </a:extLst>
          </p:cNvPr>
          <p:cNvSpPr txBox="1">
            <a:spLocks/>
          </p:cNvSpPr>
          <p:nvPr/>
        </p:nvSpPr>
        <p:spPr>
          <a:xfrm>
            <a:off x="1718257" y="4460085"/>
            <a:ext cx="5257801" cy="225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>
                <a:latin typeface="Montserrat" pitchFamily="2" charset="77"/>
              </a:rPr>
              <a:t>Resultados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00" dirty="0">
              <a:latin typeface="Montserrat" pitchFamily="2" charset="77"/>
            </a:endParaRPr>
          </a:p>
          <a:p>
            <a:pPr lvl="1"/>
            <a:r>
              <a:rPr lang="es-MX" sz="1000" dirty="0">
                <a:latin typeface="Montserrat" pitchFamily="2" charset="77"/>
              </a:rPr>
              <a:t>Salidas</a:t>
            </a:r>
          </a:p>
          <a:p>
            <a:pPr lvl="1"/>
            <a:r>
              <a:rPr lang="es-MX" sz="1000" dirty="0">
                <a:latin typeface="Montserrat" pitchFamily="2" charset="77"/>
              </a:rPr>
              <a:t>Clientes, quién recibe la salida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s-MX" sz="100" dirty="0">
              <a:latin typeface="Montserrat" pitchFamily="2" charset="77"/>
            </a:endParaRPr>
          </a:p>
          <a:p>
            <a:r>
              <a:rPr lang="es-MX" sz="1000" dirty="0">
                <a:latin typeface="Montserrat" pitchFamily="2" charset="77"/>
              </a:rPr>
              <a:t>Reglas y Políticas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100" dirty="0">
              <a:latin typeface="Montserrat" pitchFamily="2" charset="77"/>
            </a:endParaRPr>
          </a:p>
          <a:p>
            <a:pPr lvl="1"/>
            <a:r>
              <a:rPr lang="es-MX" sz="1000" dirty="0">
                <a:latin typeface="Montserrat" pitchFamily="2" charset="77"/>
              </a:rPr>
              <a:t>Condiciones</a:t>
            </a:r>
          </a:p>
          <a:p>
            <a:pPr lvl="1"/>
            <a:r>
              <a:rPr lang="es-MX" sz="1000" dirty="0">
                <a:latin typeface="Montserrat" pitchFamily="2" charset="77"/>
              </a:rPr>
              <a:t>Plazos</a:t>
            </a:r>
          </a:p>
          <a:p>
            <a:pPr lvl="1"/>
            <a:r>
              <a:rPr lang="es-MX" sz="1000" dirty="0">
                <a:latin typeface="Montserrat" pitchFamily="2" charset="77"/>
              </a:rPr>
              <a:t>Restricciones</a:t>
            </a:r>
          </a:p>
          <a:p>
            <a:pPr lvl="1"/>
            <a:r>
              <a:rPr lang="es-MX" sz="1000" dirty="0">
                <a:latin typeface="Montserrat" pitchFamily="2" charset="77"/>
              </a:rPr>
              <a:t>Métricas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104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E5C2-9955-4CE7-87FD-61BBA60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Visión del Proyecto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AB3DFDB-FF7D-4A6D-36EB-C17CA694679A}"/>
              </a:ext>
            </a:extLst>
          </p:cNvPr>
          <p:cNvGrpSpPr/>
          <p:nvPr/>
        </p:nvGrpSpPr>
        <p:grpSpPr>
          <a:xfrm>
            <a:off x="940158" y="1712891"/>
            <a:ext cx="10347229" cy="4005330"/>
            <a:chOff x="940158" y="1712891"/>
            <a:chExt cx="10347229" cy="400533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E8650A1-F056-FE9F-B80B-FC00BF89EFFC}"/>
                </a:ext>
              </a:extLst>
            </p:cNvPr>
            <p:cNvSpPr/>
            <p:nvPr/>
          </p:nvSpPr>
          <p:spPr>
            <a:xfrm>
              <a:off x="940158" y="1712891"/>
              <a:ext cx="10212946" cy="400533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BF728D2-1C47-1C71-100F-F3C42057992E}"/>
                </a:ext>
              </a:extLst>
            </p:cNvPr>
            <p:cNvSpPr/>
            <p:nvPr/>
          </p:nvSpPr>
          <p:spPr>
            <a:xfrm>
              <a:off x="940158" y="1771104"/>
              <a:ext cx="8706118" cy="388890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BC602D3-3FDD-7493-4CCE-F584B31E9E5F}"/>
                </a:ext>
              </a:extLst>
            </p:cNvPr>
            <p:cNvSpPr/>
            <p:nvPr/>
          </p:nvSpPr>
          <p:spPr>
            <a:xfrm>
              <a:off x="940158" y="1857158"/>
              <a:ext cx="7018986" cy="371679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0A7F680-28A7-54FE-1590-BBE8A7A8E405}"/>
                </a:ext>
              </a:extLst>
            </p:cNvPr>
            <p:cNvSpPr/>
            <p:nvPr/>
          </p:nvSpPr>
          <p:spPr>
            <a:xfrm>
              <a:off x="940158" y="2226683"/>
              <a:ext cx="5138670" cy="297774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958CD7E-C50D-312B-EE3A-F68242F21CA9}"/>
                </a:ext>
              </a:extLst>
            </p:cNvPr>
            <p:cNvSpPr/>
            <p:nvPr/>
          </p:nvSpPr>
          <p:spPr>
            <a:xfrm>
              <a:off x="940158" y="2530402"/>
              <a:ext cx="3683358" cy="237030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>
                  <a:solidFill>
                    <a:schemeClr val="tx1"/>
                  </a:solidFill>
                  <a:latin typeface="Montserrat" pitchFamily="2" charset="77"/>
                </a:rPr>
                <a:t>Operación de </a:t>
              </a:r>
            </a:p>
            <a:p>
              <a:pPr algn="ctr"/>
              <a:r>
                <a:rPr lang="es-MX" sz="1600" dirty="0">
                  <a:solidFill>
                    <a:schemeClr val="tx1"/>
                  </a:solidFill>
                  <a:latin typeface="Montserrat" pitchFamily="2" charset="77"/>
                </a:rPr>
                <a:t>Sistemas y </a:t>
              </a:r>
            </a:p>
            <a:p>
              <a:pPr algn="ctr"/>
              <a:r>
                <a:rPr lang="es-MX" sz="1600" dirty="0">
                  <a:solidFill>
                    <a:schemeClr val="tx1"/>
                  </a:solidFill>
                  <a:latin typeface="Montserrat" pitchFamily="2" charset="77"/>
                </a:rPr>
                <a:t>Tecnología de Información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303DD11-209F-6689-191C-86D1F75D3DA7}"/>
                </a:ext>
              </a:extLst>
            </p:cNvPr>
            <p:cNvSpPr txBox="1"/>
            <p:nvPr/>
          </p:nvSpPr>
          <p:spPr>
            <a:xfrm>
              <a:off x="4757799" y="3530890"/>
              <a:ext cx="1260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>
                  <a:latin typeface="Montserrat" pitchFamily="2" charset="77"/>
                </a:rPr>
                <a:t>Operación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87C709F-C2B0-A873-E0ED-636E85BDA95F}"/>
                </a:ext>
              </a:extLst>
            </p:cNvPr>
            <p:cNvSpPr txBox="1"/>
            <p:nvPr/>
          </p:nvSpPr>
          <p:spPr>
            <a:xfrm>
              <a:off x="6283280" y="3253891"/>
              <a:ext cx="14714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latin typeface="Montserrat" pitchFamily="2" charset="77"/>
                </a:rPr>
                <a:t>Gestión</a:t>
              </a:r>
            </a:p>
            <a:p>
              <a:r>
                <a:rPr lang="es-MX" sz="1600" dirty="0">
                  <a:latin typeface="Montserrat" pitchFamily="2" charset="77"/>
                </a:rPr>
                <a:t>Toma de Decisiones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D6CCA3-6D81-37BF-23C4-6D46B2719CC0}"/>
                </a:ext>
              </a:extLst>
            </p:cNvPr>
            <p:cNvSpPr txBox="1"/>
            <p:nvPr/>
          </p:nvSpPr>
          <p:spPr>
            <a:xfrm>
              <a:off x="8077800" y="3300057"/>
              <a:ext cx="15684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latin typeface="Montserrat" pitchFamily="2" charset="77"/>
                </a:rPr>
                <a:t>Política de</a:t>
              </a:r>
            </a:p>
            <a:p>
              <a:r>
                <a:rPr lang="es-MX" sz="1600" dirty="0">
                  <a:latin typeface="Montserrat" pitchFamily="2" charset="77"/>
                </a:rPr>
                <a:t>Recaudación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1DFC7190-A9D8-AA40-57D1-949F532BC0EB}"/>
                </a:ext>
              </a:extLst>
            </p:cNvPr>
            <p:cNvSpPr txBox="1"/>
            <p:nvPr/>
          </p:nvSpPr>
          <p:spPr>
            <a:xfrm>
              <a:off x="9815975" y="3500112"/>
              <a:ext cx="1471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latin typeface="Montserrat" pitchFamily="2" charset="77"/>
                </a:rPr>
                <a:t>Población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90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E5C2-9955-4CE7-87FD-61BBA60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Calendario General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70BC33D-52EC-4542-B588-5160D5D784B6}"/>
              </a:ext>
            </a:extLst>
          </p:cNvPr>
          <p:cNvCxnSpPr>
            <a:cxnSpLocks/>
          </p:cNvCxnSpPr>
          <p:nvPr/>
        </p:nvCxnSpPr>
        <p:spPr>
          <a:xfrm>
            <a:off x="907975" y="1010493"/>
            <a:ext cx="1009650" cy="0"/>
          </a:xfrm>
          <a:prstGeom prst="line">
            <a:avLst/>
          </a:prstGeom>
          <a:ln w="38100">
            <a:solidFill>
              <a:srgbClr val="2EA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3E659E3F-A9E7-0BC0-93DD-20B1DEFBD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69808"/>
            <a:ext cx="10017760" cy="45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E5C2-9955-4CE7-87FD-61BBA60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Organigrama de Proyecto -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3021A7-975A-5DBF-5431-8A14CF34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36" y="1471229"/>
            <a:ext cx="8238300" cy="1957771"/>
          </a:xfrm>
          <a:prstGeom prst="rect">
            <a:avLst/>
          </a:prstGeom>
        </p:spPr>
      </p:pic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2A692FC3-A1E9-5C8E-FC9B-E0BCB043A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63398"/>
              </p:ext>
            </p:extLst>
          </p:nvPr>
        </p:nvGraphicFramePr>
        <p:xfrm>
          <a:off x="2052768" y="4058352"/>
          <a:ext cx="7645028" cy="14419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1028">
                  <a:extLst>
                    <a:ext uri="{9D8B030D-6E8A-4147-A177-3AD203B41FA5}">
                      <a16:colId xmlns:a16="http://schemas.microsoft.com/office/drawing/2014/main" val="1842655487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2553110023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1002480934"/>
                    </a:ext>
                  </a:extLst>
                </a:gridCol>
              </a:tblGrid>
              <a:tr h="432368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MX" sz="1050" b="1" kern="1200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Nombre</a:t>
                      </a:r>
                      <a:endParaRPr lang="es-MX" sz="1050" b="1" kern="1200" dirty="0">
                        <a:solidFill>
                          <a:schemeClr val="bg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b="1" kern="1200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Rol</a:t>
                      </a:r>
                      <a:endParaRPr lang="es-MX" sz="1050" b="1" kern="1200" dirty="0">
                        <a:solidFill>
                          <a:schemeClr val="bg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MX" sz="1050" b="1" kern="1200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Correo</a:t>
                      </a:r>
                      <a:endParaRPr lang="es-MX" sz="1050" b="1" kern="1200" dirty="0">
                        <a:solidFill>
                          <a:schemeClr val="bg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958876"/>
                  </a:ext>
                </a:extLst>
              </a:tr>
              <a:tr h="3233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Heyner Ramírez Ramírez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>
                          <a:latin typeface="Montserrat" pitchFamily="2" charset="77"/>
                        </a:rPr>
                        <a:t>Sub Secretario Ingresos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881921"/>
                  </a:ext>
                </a:extLst>
              </a:tr>
              <a:tr h="334537"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Montserrat" panose="00000500000000000000" pitchFamily="2" charset="0"/>
                        </a:rPr>
                        <a:t>Estefania González Ramos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Montserrat" pitchFamily="2" charset="77"/>
                        </a:rPr>
                        <a:t>Director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325321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Montserrat" panose="00000500000000000000" pitchFamily="2" charset="0"/>
                        </a:rPr>
                        <a:t>Grimaldo Santiago López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Montserrat" pitchFamily="2" charset="77"/>
                        </a:rPr>
                        <a:t>Director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64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05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A87D3-E35D-5BF0-577E-62521352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4B5E9-0525-A3A4-DE3C-DBA471E3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7" y="472097"/>
            <a:ext cx="8993746" cy="575517"/>
          </a:xfrm>
        </p:spPr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Organigrama de Proyecto - Proveedor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9CE5A40-3D70-CECB-8680-C0F442645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39" y="1365250"/>
            <a:ext cx="6351281" cy="4639310"/>
          </a:xfrm>
          <a:prstGeom prst="rect">
            <a:avLst/>
          </a:prstGeom>
        </p:spPr>
      </p:pic>
      <p:graphicFrame>
        <p:nvGraphicFramePr>
          <p:cNvPr id="22" name="Tabla 12">
            <a:extLst>
              <a:ext uri="{FF2B5EF4-FFF2-40B4-BE49-F238E27FC236}">
                <a16:creationId xmlns:a16="http://schemas.microsoft.com/office/drawing/2014/main" id="{2E4DEC76-8E80-6F51-7AF3-902EF115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10774"/>
              </p:ext>
            </p:extLst>
          </p:nvPr>
        </p:nvGraphicFramePr>
        <p:xfrm>
          <a:off x="335280" y="1173879"/>
          <a:ext cx="5048240" cy="35517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5239">
                  <a:extLst>
                    <a:ext uri="{9D8B030D-6E8A-4147-A177-3AD203B41FA5}">
                      <a16:colId xmlns:a16="http://schemas.microsoft.com/office/drawing/2014/main" val="1842655487"/>
                    </a:ext>
                  </a:extLst>
                </a:gridCol>
                <a:gridCol w="1418964">
                  <a:extLst>
                    <a:ext uri="{9D8B030D-6E8A-4147-A177-3AD203B41FA5}">
                      <a16:colId xmlns:a16="http://schemas.microsoft.com/office/drawing/2014/main" val="2553110023"/>
                    </a:ext>
                  </a:extLst>
                </a:gridCol>
                <a:gridCol w="2374037">
                  <a:extLst>
                    <a:ext uri="{9D8B030D-6E8A-4147-A177-3AD203B41FA5}">
                      <a16:colId xmlns:a16="http://schemas.microsoft.com/office/drawing/2014/main" val="1002480934"/>
                    </a:ext>
                  </a:extLst>
                </a:gridCol>
              </a:tblGrid>
              <a:tr h="432368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MX" sz="900" b="1" kern="1200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Nombre</a:t>
                      </a:r>
                      <a:endParaRPr lang="es-MX" sz="900" b="1" kern="1200" dirty="0">
                        <a:solidFill>
                          <a:schemeClr val="bg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1" kern="1200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Rol</a:t>
                      </a:r>
                      <a:endParaRPr lang="es-MX" sz="900" b="1" kern="1200" dirty="0">
                        <a:solidFill>
                          <a:schemeClr val="bg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s-MX" sz="900" b="1" kern="1200" dirty="0">
                          <a:solidFill>
                            <a:schemeClr val="bg1"/>
                          </a:solidFill>
                          <a:effectLst/>
                          <a:latin typeface="Montserrat" pitchFamily="2" charset="77"/>
                        </a:rPr>
                        <a:t>Correo</a:t>
                      </a:r>
                      <a:endParaRPr lang="es-MX" sz="900" b="1" kern="1200" dirty="0">
                        <a:solidFill>
                          <a:schemeClr val="bg1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958876"/>
                  </a:ext>
                </a:extLst>
              </a:tr>
              <a:tr h="3233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800" kern="12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Arturo Mondragón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800" dirty="0">
                          <a:latin typeface="Montserrat" pitchFamily="2" charset="77"/>
                        </a:rPr>
                        <a:t>Ejecutivo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latin typeface="Montserrat" panose="00000500000000000000" pitchFamily="2" charset="0"/>
                        </a:rPr>
                        <a:t>arturo.mondragon@nidumtech.mx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881921"/>
                  </a:ext>
                </a:extLst>
              </a:tr>
              <a:tr h="334537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anose="00000500000000000000" pitchFamily="2" charset="0"/>
                        </a:rPr>
                        <a:t>Octavio Jiménez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itchFamily="2" charset="77"/>
                        </a:rPr>
                        <a:t>Gerente de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anose="00000500000000000000" pitchFamily="2" charset="0"/>
                        </a:rPr>
                        <a:t>octavio.jimenez@nidumtech.mx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325321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anose="00000500000000000000" pitchFamily="2" charset="0"/>
                        </a:rPr>
                        <a:t>Dario Acosta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itchFamily="2" charset="77"/>
                        </a:rPr>
                        <a:t>Líder Técnico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latin typeface="Montserrat" panose="00000500000000000000" pitchFamily="2" charset="0"/>
                        </a:rPr>
                        <a:t>dario.acosta@nidumtech.mx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641495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anose="00000500000000000000" pitchFamily="2" charset="0"/>
                        </a:rPr>
                        <a:t>Juan Carlos Salgado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itchFamily="2" charset="77"/>
                        </a:rPr>
                        <a:t>Arquitecto de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latin typeface="Montserrat" panose="00000500000000000000" pitchFamily="2" charset="0"/>
                        </a:rPr>
                        <a:t>juan.salgado@nidumtech.mx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007279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anose="00000500000000000000" pitchFamily="2" charset="0"/>
                        </a:rPr>
                        <a:t>Ana Laura Ortega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itchFamily="2" charset="77"/>
                        </a:rPr>
                        <a:t>Analista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latin typeface="Montserrat" panose="00000500000000000000" pitchFamily="2" charset="0"/>
                        </a:rPr>
                        <a:t>ana.ortega@nidumtech.mx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342495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anose="00000500000000000000" pitchFamily="2" charset="0"/>
                        </a:rPr>
                        <a:t>Miledi Arias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latin typeface="Montserrat" pitchFamily="2" charset="77"/>
                        </a:rPr>
                        <a:t>Analista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latin typeface="Montserrat" panose="00000500000000000000" pitchFamily="2" charset="0"/>
                        </a:rPr>
                        <a:t>miledi.arias@nidumtech.mx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395622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anose="00000500000000000000" pitchFamily="2" charset="0"/>
                        </a:rPr>
                        <a:t>Marco Valencia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latin typeface="Montserrat" pitchFamily="2" charset="77"/>
                        </a:rPr>
                        <a:t>Analista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latin typeface="Montserrat" panose="00000500000000000000" pitchFamily="2" charset="0"/>
                        </a:rPr>
                        <a:t>marco.valencia@nidumtech.mx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713726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anose="00000500000000000000" pitchFamily="2" charset="0"/>
                        </a:rPr>
                        <a:t>Giovanni Morales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latin typeface="Montserrat" pitchFamily="2" charset="77"/>
                        </a:rPr>
                        <a:t>Analista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latin typeface="Montserrat" panose="00000500000000000000" pitchFamily="2" charset="0"/>
                        </a:rPr>
                        <a:t>giovanni.morales@nidumtech.mx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837560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anose="00000500000000000000" pitchFamily="2" charset="0"/>
                        </a:rPr>
                        <a:t>Marco Rodríguez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Montserrat" pitchFamily="2" charset="77"/>
                        </a:rPr>
                        <a:t>Documentador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latin typeface="Montserrat" panose="00000500000000000000" pitchFamily="2" charset="0"/>
                        </a:rPr>
                        <a:t>marco.rodriguez@nidumtech.mx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64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272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469</Words>
  <Application>Microsoft Macintosh PowerPoint</Application>
  <PresentationFormat>Panorámica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Symbol</vt:lpstr>
      <vt:lpstr>Times New Roman</vt:lpstr>
      <vt:lpstr>Tema de Office</vt:lpstr>
      <vt:lpstr>Acta de Inicio de Proyecto Presentación Kick Off</vt:lpstr>
      <vt:lpstr>Antecedentes</vt:lpstr>
      <vt:lpstr>Objetivo</vt:lpstr>
      <vt:lpstr>Alcance</vt:lpstr>
      <vt:lpstr>Secuencia de Análisis </vt:lpstr>
      <vt:lpstr>Visión del Proyecto</vt:lpstr>
      <vt:lpstr>Calendario General</vt:lpstr>
      <vt:lpstr>Organigrama de Proyecto - Cliente</vt:lpstr>
      <vt:lpstr>Organigrama de Proyecto - Proveedor</vt:lpstr>
      <vt:lpstr>Firmas y aprobaciones de conformidad</vt:lpstr>
      <vt:lpstr>@nidumtech.mx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octavio.jimenez@nidumtech.mx</cp:lastModifiedBy>
  <cp:revision>52</cp:revision>
  <dcterms:created xsi:type="dcterms:W3CDTF">2020-05-05T22:37:47Z</dcterms:created>
  <dcterms:modified xsi:type="dcterms:W3CDTF">2024-10-11T21:13:17Z</dcterms:modified>
</cp:coreProperties>
</file>