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981" r:id="rId6"/>
    <p:sldId id="979" r:id="rId7"/>
    <p:sldId id="995" r:id="rId8"/>
    <p:sldId id="992" r:id="rId9"/>
    <p:sldId id="993" r:id="rId10"/>
    <p:sldId id="1001" r:id="rId11"/>
    <p:sldId id="998" r:id="rId12"/>
    <p:sldId id="999" r:id="rId13"/>
    <p:sldId id="99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AUDITORIA: </a:t>
            </a:r>
            <a:r>
              <a:rPr lang="es-ES" sz="2400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Servicios profesionales para el desarrollo e implementación de un sistema para el control y seguimiento de auditoría a impuestos estatales conforme al programa operativo de fiscalización</a:t>
            </a:r>
            <a:endParaRPr lang="es-MX" sz="2400" dirty="0">
              <a:solidFill>
                <a:schemeClr val="tx1"/>
              </a:solidFill>
              <a:latin typeface="Montserrat" pitchFamily="2" charset="77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3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335832" y="5046135"/>
            <a:ext cx="3695596" cy="361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08 / NOV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Informe de análisis de control de riesgos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734956" y="718926"/>
            <a:ext cx="8053684" cy="63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graphicFrame>
        <p:nvGraphicFramePr>
          <p:cNvPr id="11" name="Tabla 7357">
            <a:extLst>
              <a:ext uri="{FF2B5EF4-FFF2-40B4-BE49-F238E27FC236}">
                <a16:creationId xmlns:a16="http://schemas.microsoft.com/office/drawing/2014/main" id="{3359ACE7-BAD9-9DD5-D0C0-F533DBE5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2043"/>
              </p:ext>
            </p:extLst>
          </p:nvPr>
        </p:nvGraphicFramePr>
        <p:xfrm>
          <a:off x="238413" y="1659257"/>
          <a:ext cx="11715173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  <a:gridCol w="639997">
                  <a:extLst>
                    <a:ext uri="{9D8B030D-6E8A-4147-A177-3AD203B41FA5}">
                      <a16:colId xmlns:a16="http://schemas.microsoft.com/office/drawing/2014/main" val="1753355994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12" name="Taskrect">
            <a:extLst>
              <a:ext uri="{FF2B5EF4-FFF2-40B4-BE49-F238E27FC236}">
                <a16:creationId xmlns:a16="http://schemas.microsoft.com/office/drawing/2014/main" id="{B64F3C49-EE62-8262-7E7B-E3F03C3A54E7}"/>
              </a:ext>
            </a:extLst>
          </p:cNvPr>
          <p:cNvSpPr/>
          <p:nvPr/>
        </p:nvSpPr>
        <p:spPr>
          <a:xfrm>
            <a:off x="2183087" y="218504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Taskrect">
            <a:extLst>
              <a:ext uri="{FF2B5EF4-FFF2-40B4-BE49-F238E27FC236}">
                <a16:creationId xmlns:a16="http://schemas.microsoft.com/office/drawing/2014/main" id="{D270612C-A121-B079-033B-64D070E42DAB}"/>
              </a:ext>
            </a:extLst>
          </p:cNvPr>
          <p:cNvSpPr/>
          <p:nvPr/>
        </p:nvSpPr>
        <p:spPr>
          <a:xfrm>
            <a:off x="2183087" y="2705012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14" name="Tabla 7357">
            <a:extLst>
              <a:ext uri="{FF2B5EF4-FFF2-40B4-BE49-F238E27FC236}">
                <a16:creationId xmlns:a16="http://schemas.microsoft.com/office/drawing/2014/main" id="{9F7969F5-D45B-2307-8096-4DCB9D2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48259"/>
              </p:ext>
            </p:extLst>
          </p:nvPr>
        </p:nvGraphicFramePr>
        <p:xfrm>
          <a:off x="238413" y="3735631"/>
          <a:ext cx="11075176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94013D5B-C3E2-B6EB-BDD9-3EE69CC8951A}"/>
              </a:ext>
            </a:extLst>
          </p:cNvPr>
          <p:cNvSpPr txBox="1"/>
          <p:nvPr/>
        </p:nvSpPr>
        <p:spPr>
          <a:xfrm>
            <a:off x="238413" y="1218364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MX" sz="1400" b="1" dirty="0">
                <a:latin typeface="Montserrat" pitchFamily="2" charset="77"/>
              </a:rPr>
              <a:t>Fase de Análsisis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7AE14A-1DE8-4019-5DE6-74F9150C7EFB}"/>
              </a:ext>
            </a:extLst>
          </p:cNvPr>
          <p:cNvSpPr txBox="1"/>
          <p:nvPr/>
        </p:nvSpPr>
        <p:spPr>
          <a:xfrm>
            <a:off x="238413" y="3300403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s-MX" sz="1400" b="1" dirty="0">
                <a:latin typeface="Montserrat" pitchFamily="2" charset="77"/>
              </a:rPr>
              <a:t>Fase de Desarrollo</a:t>
            </a:r>
          </a:p>
        </p:txBody>
      </p:sp>
      <p:sp>
        <p:nvSpPr>
          <p:cNvPr id="18" name="Taskrect">
            <a:extLst>
              <a:ext uri="{FF2B5EF4-FFF2-40B4-BE49-F238E27FC236}">
                <a16:creationId xmlns:a16="http://schemas.microsoft.com/office/drawing/2014/main" id="{432FA224-3946-5B0E-84D3-A74608298BA4}"/>
              </a:ext>
            </a:extLst>
          </p:cNvPr>
          <p:cNvSpPr/>
          <p:nvPr/>
        </p:nvSpPr>
        <p:spPr>
          <a:xfrm>
            <a:off x="2183087" y="423952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" name="Taskrect">
            <a:extLst>
              <a:ext uri="{FF2B5EF4-FFF2-40B4-BE49-F238E27FC236}">
                <a16:creationId xmlns:a16="http://schemas.microsoft.com/office/drawing/2014/main" id="{51451DD7-E2F7-958E-6A8C-99EA7B478927}"/>
              </a:ext>
            </a:extLst>
          </p:cNvPr>
          <p:cNvSpPr/>
          <p:nvPr/>
        </p:nvSpPr>
        <p:spPr>
          <a:xfrm>
            <a:off x="2183086" y="4785021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1" name="Taskrect">
            <a:extLst>
              <a:ext uri="{FF2B5EF4-FFF2-40B4-BE49-F238E27FC236}">
                <a16:creationId xmlns:a16="http://schemas.microsoft.com/office/drawing/2014/main" id="{C3BA6B8C-D301-B280-BFC7-72FF4785596E}"/>
              </a:ext>
            </a:extLst>
          </p:cNvPr>
          <p:cNvSpPr/>
          <p:nvPr/>
        </p:nvSpPr>
        <p:spPr>
          <a:xfrm>
            <a:off x="2731211" y="218486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2" name="Taskrect">
            <a:extLst>
              <a:ext uri="{FF2B5EF4-FFF2-40B4-BE49-F238E27FC236}">
                <a16:creationId xmlns:a16="http://schemas.microsoft.com/office/drawing/2014/main" id="{50659621-6202-6746-CA22-850306792F4A}"/>
              </a:ext>
            </a:extLst>
          </p:cNvPr>
          <p:cNvSpPr/>
          <p:nvPr/>
        </p:nvSpPr>
        <p:spPr>
          <a:xfrm>
            <a:off x="2748144" y="2687218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3" name="Taskrect">
            <a:extLst>
              <a:ext uri="{FF2B5EF4-FFF2-40B4-BE49-F238E27FC236}">
                <a16:creationId xmlns:a16="http://schemas.microsoft.com/office/drawing/2014/main" id="{04995A9C-A065-A54F-73DA-447740603145}"/>
              </a:ext>
            </a:extLst>
          </p:cNvPr>
          <p:cNvSpPr/>
          <p:nvPr/>
        </p:nvSpPr>
        <p:spPr>
          <a:xfrm>
            <a:off x="3309602" y="218486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4" name="Taskrect">
            <a:extLst>
              <a:ext uri="{FF2B5EF4-FFF2-40B4-BE49-F238E27FC236}">
                <a16:creationId xmlns:a16="http://schemas.microsoft.com/office/drawing/2014/main" id="{394909E1-22D6-9A3D-A302-1A0133DFA45A}"/>
              </a:ext>
            </a:extLst>
          </p:cNvPr>
          <p:cNvSpPr/>
          <p:nvPr/>
        </p:nvSpPr>
        <p:spPr>
          <a:xfrm>
            <a:off x="3303956" y="2698507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Taskrect">
            <a:extLst>
              <a:ext uri="{FF2B5EF4-FFF2-40B4-BE49-F238E27FC236}">
                <a16:creationId xmlns:a16="http://schemas.microsoft.com/office/drawing/2014/main" id="{A2CAA89B-B5D3-93F7-59FB-3B6A9FBDE151}"/>
              </a:ext>
            </a:extLst>
          </p:cNvPr>
          <p:cNvSpPr/>
          <p:nvPr/>
        </p:nvSpPr>
        <p:spPr>
          <a:xfrm>
            <a:off x="2741889" y="4245168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6" name="Taskrect">
            <a:extLst>
              <a:ext uri="{FF2B5EF4-FFF2-40B4-BE49-F238E27FC236}">
                <a16:creationId xmlns:a16="http://schemas.microsoft.com/office/drawing/2014/main" id="{060D4E53-659E-F57A-355B-B3A2494231D4}"/>
              </a:ext>
            </a:extLst>
          </p:cNvPr>
          <p:cNvSpPr/>
          <p:nvPr/>
        </p:nvSpPr>
        <p:spPr>
          <a:xfrm>
            <a:off x="2741891" y="478704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69061"/>
              </p:ext>
            </p:extLst>
          </p:nvPr>
        </p:nvGraphicFramePr>
        <p:xfrm>
          <a:off x="1027927" y="1172892"/>
          <a:ext cx="9924776" cy="4104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Programación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Integrar expediente</a:t>
                      </a:r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del Proceso Actual y de mejora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 control de riesgos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del procedimiento en el que se establece el uso de la plataforma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Lista de asistencia de la capacitación (1 por sesión)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de la capacitación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869561" y="452359"/>
            <a:ext cx="6800850" cy="62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32621"/>
              </p:ext>
            </p:extLst>
          </p:nvPr>
        </p:nvGraphicFramePr>
        <p:xfrm>
          <a:off x="640080" y="1329612"/>
          <a:ext cx="10844131" cy="34836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10738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366446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795147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Revisión de Propuesta de Plantillas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Sesión de revisión y aprobación de plantillas para entregables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67951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 por parte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05957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538480" y="536670"/>
            <a:ext cx="68008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1864"/>
              </p:ext>
            </p:extLst>
          </p:nvPr>
        </p:nvGraphicFramePr>
        <p:xfrm>
          <a:off x="604703" y="1353435"/>
          <a:ext cx="10982593" cy="36741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9191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69617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625678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Agendar sesión para el martes 15/Octubre para iniciar con el levantamiento de información, de las funcionalidades definidos en el alcance del Sprint 3.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Zobeida Cortés, 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15-oct-24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vía correo documentación (diagramas, casos de uso) acerca de las funcionalidades que se analizarán en el sprint 3.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564211069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Agendar sesión para el día 16 de octubre a las 16 hrs. para presentar el diagrama del flujo visto en la sesión.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16-oct-24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911631427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oficios de métodos de revisión para los casos de persona física y persona moral, y el formato de memorándum.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Ramiro García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5655875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644872"/>
            <a:ext cx="6800850" cy="6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FCC85-8BFC-B8F0-9D77-C03B7F7A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563CFDF6-2971-145C-5E9E-9F356BA05C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09CA835-8293-DE50-3789-26721DE0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4977"/>
              </p:ext>
            </p:extLst>
          </p:nvPr>
        </p:nvGraphicFramePr>
        <p:xfrm>
          <a:off x="604703" y="1353871"/>
          <a:ext cx="10982593" cy="39370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2578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831644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45634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 generan los cambios y se les hace llegar por parte de Dario.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16-oct-24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Agendar sesión para el día 17 de octubre a las 16 hrs. para presentar el diagrama del flujo visto en la sesión.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16-oct-24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564211069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el formato, de los informes, para los sustantivos (Gabinete y Visitas), Cartas y Revisión de papeles de trabajo.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911631427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Enviarán los Exceles de los formatos de pagos y de proceso.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5655875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Compartir el memorándum y archivo de consulta de registro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17-oct-24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15834387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 generan los cambios y se les hace llegar por parte de Dario.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16-oct-24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377002835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58960BFF-680D-55B7-ABA8-F0B8F8FF2D78}"/>
              </a:ext>
            </a:extLst>
          </p:cNvPr>
          <p:cNvSpPr txBox="1">
            <a:spLocks/>
          </p:cNvSpPr>
          <p:nvPr/>
        </p:nvSpPr>
        <p:spPr>
          <a:xfrm>
            <a:off x="604703" y="644872"/>
            <a:ext cx="6800850" cy="6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9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610"/>
              </p:ext>
            </p:extLst>
          </p:nvPr>
        </p:nvGraphicFramePr>
        <p:xfrm>
          <a:off x="734956" y="1533540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734956" y="570355"/>
            <a:ext cx="6800850" cy="6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68783"/>
              </p:ext>
            </p:extLst>
          </p:nvPr>
        </p:nvGraphicFramePr>
        <p:xfrm>
          <a:off x="734956" y="1503643"/>
          <a:ext cx="10755429" cy="308740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675651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4 - Análisis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expediente (dispara en paralelo).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C. Gabinetes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Notificar al contribuyente conforme al análisis realizado y al estatus del Contribuyente.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Gabinetes / Dictámenes </a:t>
                      </a: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Informar a Programación.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11/11/2024 al 22/11/2024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3 - Desarrollo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Generar oficios (con datos del contribuyente) y Registro de actos de fiscalización (ordenes, invitaciones).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11/11/2024 al 22/11/2024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3955873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28791" y="656531"/>
            <a:ext cx="6800850" cy="6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Props1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782</Words>
  <Application>Microsoft Macintosh PowerPoint</Application>
  <PresentationFormat>Panorámica</PresentationFormat>
  <Paragraphs>215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101</cp:revision>
  <dcterms:created xsi:type="dcterms:W3CDTF">2020-05-05T22:37:47Z</dcterms:created>
  <dcterms:modified xsi:type="dcterms:W3CDTF">2024-10-24T02:42:45Z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