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91" r:id="rId3"/>
    <p:sldId id="259" r:id="rId4"/>
    <p:sldId id="292" r:id="rId5"/>
    <p:sldId id="290" r:id="rId6"/>
    <p:sldId id="289" r:id="rId7"/>
    <p:sldId id="288" r:id="rId8"/>
    <p:sldId id="274" r:id="rId9"/>
    <p:sldId id="272" r:id="rId10"/>
    <p:sldId id="256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ker Mondragón" initials="IM" lastIdx="1" clrIdx="0">
    <p:extLst>
      <p:ext uri="{19B8F6BF-5375-455C-9EA6-DF929625EA0E}">
        <p15:presenceInfo xmlns:p15="http://schemas.microsoft.com/office/powerpoint/2012/main" userId="247a0465078aab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A1E8"/>
    <a:srgbClr val="771A15"/>
    <a:srgbClr val="94C122"/>
    <a:srgbClr val="941651"/>
    <a:srgbClr val="7AA01C"/>
    <a:srgbClr val="36E8A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4" autoAdjust="0"/>
    <p:restoredTop sz="94660"/>
  </p:normalViewPr>
  <p:slideViewPr>
    <p:cSldViewPr snapToGrid="0">
      <p:cViewPr>
        <p:scale>
          <a:sx n="100" d="100"/>
          <a:sy n="100" d="100"/>
        </p:scale>
        <p:origin x="137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4E46-B306-4C0B-9F20-58FEF5F64699}" type="datetimeFigureOut">
              <a:rPr lang="es-MX" smtClean="0"/>
              <a:t>09/10/24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0EA8F-7B96-4A24-B2FD-6307AE1C5D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291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C17C4FC-84A4-44AA-A1BA-7A982BC9AAA8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>
            <a:off x="8194449" y="5602069"/>
            <a:ext cx="3997551" cy="125548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19C9E1-DB9C-48C1-8D8C-059BD799A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31624"/>
            <a:ext cx="9144000" cy="2405063"/>
          </a:xfrm>
        </p:spPr>
        <p:txBody>
          <a:bodyPr anchor="b"/>
          <a:lstStyle>
            <a:lvl1pPr algn="ctr">
              <a:defRPr sz="5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815CBF-FDCB-4F41-AC11-9CEFE168A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1873"/>
            <a:ext cx="9144000" cy="527278"/>
          </a:xfrm>
        </p:spPr>
        <p:txBody>
          <a:bodyPr>
            <a:normAutofit/>
          </a:bodyPr>
          <a:lstStyle>
            <a:lvl1pPr marL="0" indent="0" algn="ctr">
              <a:buNone/>
              <a:defRPr sz="22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9B8561-C113-4DF7-9F88-068774BF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09/10/24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8F9DFC-91F3-4A4A-83D7-2D0234B6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54210C-186B-413F-80D7-FB56ED9F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DCDFDE1-EC0A-4A15-A2E7-D28F9040BF5C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 rot="10800000">
            <a:off x="0" y="0"/>
            <a:ext cx="3997551" cy="125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5A581-7687-4179-A28E-20083C84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04DB1C-7EAA-4F15-82E1-8C7765382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BC583-A432-4FBC-BD95-4FD13AEB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09/10/24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C6933F-0BD9-40F1-904B-D8FB6EDE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1231D9-78CF-4C10-9456-1F836D8A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98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0E3146-FE40-4844-B808-B9F782A3A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F66ACF-8599-4982-BCC9-6EAEADC63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F07FB9-ED22-4282-97AE-26AE01D3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09/10/24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25D63B-82E7-4B33-9EF5-812669E3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B256CD-27C8-445C-8BCE-4762A073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385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6E7269C8-BE80-436D-9B91-E93EF7868CBC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>
            <a:off x="8911770" y="5827354"/>
            <a:ext cx="3280229" cy="1030200"/>
          </a:xfrm>
          <a:prstGeom prst="rect">
            <a:avLst/>
          </a:prstGeom>
        </p:spPr>
      </p:pic>
      <p:pic>
        <p:nvPicPr>
          <p:cNvPr id="8" name="Imagen 7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2BD0AC9F-8DE2-4CE6-8397-6F5846B2B08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43" y="5816631"/>
            <a:ext cx="1164772" cy="90005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0D2608F-1C8A-4C49-BB5F-F0F66E9CF1B8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 rot="10800000">
            <a:off x="0" y="-5524"/>
            <a:ext cx="1828800" cy="57435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7CEF12A-C518-4A46-BE53-DCE0760B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8993746" cy="575517"/>
          </a:xfrm>
        </p:spPr>
        <p:txBody>
          <a:bodyPr>
            <a:normAutofit/>
          </a:bodyPr>
          <a:lstStyle>
            <a:lvl1pPr>
              <a:defRPr sz="32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813DE9-AEDD-4891-B92E-9CD6EED00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668"/>
            <a:ext cx="10515600" cy="490929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3C6404-0F8F-4BD8-925A-74CAFC98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09/10/24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F65FEA-27CE-453F-8FEF-2F1EA73D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4A9915-7D66-44F3-8D3B-C895AF52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303DD2E-B37C-B0FC-1F9A-BE0A84652F8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946" y="339056"/>
            <a:ext cx="2829954" cy="55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4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A2376-654A-4D9D-AAE0-0E9EFA3B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0E45F9-D70D-4EC6-80C3-7A7984DA6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5298A9-5250-4D95-8CB1-FC604D2E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09/10/24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30573D-6ECA-4AE5-9EE3-7E1C4AD8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0AEAE3-3214-467A-BA0A-17A12E00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96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B448B-10AA-444D-B199-462F02C0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D60D38-1866-440C-BB3F-E1799F8BF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B7821F-8A99-47F7-BC4C-1E849FEE0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3F3472-B764-4349-8B19-EE846E64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09/10/24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136B04-3097-4F8F-8F90-5AFA35FD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19CF71-5D38-4713-AF1D-D4C945AD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99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4E5A6-7619-42B0-B8B0-DED01AFC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DE9D50-64B5-4869-9DAF-165D51C8B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02F86E-4754-4651-A4E7-F4D5CDB4A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7D7344-34EB-4FD6-B8A8-018A492F7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3B6979-C591-4ED7-8435-051AF3B76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648122-3D48-4103-8824-C0E853E6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09/10/24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FFF6DD-1749-41B4-A713-6AF912DD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BA8FBF-CD8C-4101-AD2A-DEB845BB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213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F9BBD-AEB3-452C-A121-0A134734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39FA8A-C40D-4B96-B60C-0A388CEC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09/10/24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73E735-FFE0-48B8-AD19-9F15297E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A93CEF-1DB8-4969-8E1B-FC540EB6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54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71AE2E-0356-481A-BFB0-773BE9FC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09/10/24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80DA37-AEF7-49AD-A009-1F62E1D5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9697A3-1A90-49EB-B6E9-97E74787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38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F1A50-4D9A-4585-A965-BFD9ED4C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06266B-566C-4CB9-9BCC-AAE79433F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43575A-2B6A-4915-AA27-EAFC9762E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F96ABB-12D3-41FD-8DB2-CD17F985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09/10/24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640BD0-0459-4F88-8910-016BB300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2103DC-FB9C-4AB5-991B-E6571DB9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768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71331-9CB1-4562-9242-2024CCE3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152615F-F285-4F47-9E74-A91223A1E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6C5ECC-9623-4E7C-8249-F20E8BC96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CB4E2-7223-4A6F-87F4-69FC3BA6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09/10/24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80074C-B5CD-4841-98D7-ED01B507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C5F0F8-BCF8-488F-90B5-E6CD637D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862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A7D237-6C00-461C-92AC-EBC40D0E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1CDBCE-2309-4E77-B2DE-70DB5C5F4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DFB698-D2E6-4FE4-ABA1-9B7A7402E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764F4-D973-4F9C-B12E-F4E0CE921371}" type="datetimeFigureOut">
              <a:rPr lang="es-MX" smtClean="0"/>
              <a:t>09/10/24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CAEF43-348C-4FFA-8340-B841FE18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62A55A-68E5-4D0B-ADFB-78B698A2F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683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313B3-F5DC-490D-913E-DC0E30C2D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750" y="2555875"/>
            <a:ext cx="9842500" cy="873125"/>
          </a:xfrm>
        </p:spPr>
        <p:txBody>
          <a:bodyPr>
            <a:noAutofit/>
          </a:bodyPr>
          <a:lstStyle/>
          <a:p>
            <a:r>
              <a:rPr lang="es-MX" sz="3200" b="1" dirty="0">
                <a:solidFill>
                  <a:srgbClr val="2EA1E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Acta de Inicio de Proyecto Presentación Kick Off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F88890E-F29C-2AC1-FFD3-6A4D71AE3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846" y="680159"/>
            <a:ext cx="7147954" cy="1351841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5297F175-C5A1-BB3D-187B-4564B20EB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6830" y="3814507"/>
            <a:ext cx="9578340" cy="1936384"/>
          </a:xfrm>
        </p:spPr>
        <p:txBody>
          <a:bodyPr>
            <a:normAutofit fontScale="92500" lnSpcReduction="10000"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000" b="1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2400" dirty="0">
                <a:solidFill>
                  <a:schemeClr val="tx1"/>
                </a:solidFill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Servicios profesionales especializados para el análisis, diseño, desarrollo e implementación de un sistema integral para la gestión recaudatoria y el seguimiento de la política fiscal estatal, Fase 1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MX" sz="2400" b="1" dirty="0">
              <a:solidFill>
                <a:schemeClr val="tx1"/>
              </a:solidFill>
              <a:latin typeface="Montserrat" pitchFamily="2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2400" dirty="0">
                <a:solidFill>
                  <a:schemeClr val="tx1"/>
                </a:solidFill>
                <a:latin typeface="Montserrat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SIOX</a:t>
            </a:r>
            <a:endParaRPr lang="es-ES" sz="2400" b="1" dirty="0">
              <a:solidFill>
                <a:schemeClr val="tx1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09766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313B3-F5DC-490D-913E-DC0E30C2D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2138"/>
            <a:ext cx="9144000" cy="2405063"/>
          </a:xfrm>
        </p:spPr>
        <p:txBody>
          <a:bodyPr/>
          <a:lstStyle/>
          <a:p>
            <a:r>
              <a:rPr lang="es-MX" dirty="0"/>
              <a:t>@nidumtech.mx</a:t>
            </a:r>
          </a:p>
        </p:txBody>
      </p:sp>
      <p:pic>
        <p:nvPicPr>
          <p:cNvPr id="4" name="Imagen 3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B36DA938-1D51-4B41-801C-4283972683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14" b="33762"/>
          <a:stretch/>
        </p:blipFill>
        <p:spPr>
          <a:xfrm>
            <a:off x="2703336" y="2773988"/>
            <a:ext cx="1688359" cy="43868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9C6707E-8D38-AAD1-6AAF-09E3C8713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0046"/>
            <a:ext cx="5093234" cy="100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4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20D3BB9-FD78-0B5A-DE69-3A613E22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2EA1E8"/>
                </a:solidFill>
              </a:rPr>
              <a:t>Secuencia de Análisis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67BF047-8C8C-0E2C-B9F3-A53C4DABF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668"/>
            <a:ext cx="4983051" cy="4909295"/>
          </a:xfrm>
        </p:spPr>
        <p:txBody>
          <a:bodyPr>
            <a:normAutofit fontScale="55000" lnSpcReduction="20000"/>
          </a:bodyPr>
          <a:lstStyle/>
          <a:p>
            <a:r>
              <a:rPr lang="es-MX" dirty="0"/>
              <a:t>Contexto y Propósito</a:t>
            </a:r>
          </a:p>
          <a:p>
            <a:r>
              <a:rPr lang="es-MX" dirty="0"/>
              <a:t>Areas y roles involucrados</a:t>
            </a:r>
          </a:p>
          <a:p>
            <a:r>
              <a:rPr lang="es-MX" dirty="0"/>
              <a:t>Proceso</a:t>
            </a:r>
          </a:p>
          <a:p>
            <a:pPr lvl="1"/>
            <a:r>
              <a:rPr lang="es-MX" dirty="0"/>
              <a:t>Inicio – primer paso</a:t>
            </a:r>
          </a:p>
          <a:p>
            <a:pPr lvl="1"/>
            <a:r>
              <a:rPr lang="es-MX" dirty="0"/>
              <a:t>Fin – último paso</a:t>
            </a:r>
          </a:p>
          <a:p>
            <a:pPr lvl="1"/>
            <a:r>
              <a:rPr lang="es-MX" dirty="0"/>
              <a:t>Pasos intermedos</a:t>
            </a:r>
          </a:p>
          <a:p>
            <a:pPr lvl="1"/>
            <a:r>
              <a:rPr lang="es-MX" dirty="0"/>
              <a:t>Interelaciones y PreReqs</a:t>
            </a:r>
          </a:p>
          <a:p>
            <a:r>
              <a:rPr lang="es-MX" dirty="0"/>
              <a:t>Evento</a:t>
            </a:r>
          </a:p>
          <a:p>
            <a:pPr lvl="1"/>
            <a:r>
              <a:rPr lang="es-MX" dirty="0"/>
              <a:t>Detonante, para que inicie el proceso</a:t>
            </a:r>
          </a:p>
          <a:p>
            <a:r>
              <a:rPr lang="es-MX" dirty="0"/>
              <a:t>Insumos</a:t>
            </a:r>
          </a:p>
          <a:p>
            <a:pPr lvl="1"/>
            <a:r>
              <a:rPr lang="es-MX" dirty="0"/>
              <a:t>Entradas</a:t>
            </a:r>
          </a:p>
          <a:p>
            <a:pPr lvl="1"/>
            <a:r>
              <a:rPr lang="es-MX" dirty="0"/>
              <a:t>Proveedores de entradas</a:t>
            </a:r>
          </a:p>
          <a:p>
            <a:r>
              <a:rPr lang="es-MX" dirty="0"/>
              <a:t>Resultados</a:t>
            </a:r>
          </a:p>
          <a:p>
            <a:pPr lvl="1"/>
            <a:r>
              <a:rPr lang="es-MX" dirty="0"/>
              <a:t>Salidas</a:t>
            </a:r>
          </a:p>
          <a:p>
            <a:pPr lvl="1"/>
            <a:r>
              <a:rPr lang="es-MX" dirty="0"/>
              <a:t>Clientes, quién recibe la salida</a:t>
            </a:r>
          </a:p>
          <a:p>
            <a:r>
              <a:rPr lang="es-MX" dirty="0"/>
              <a:t>Reglas y Políticas</a:t>
            </a:r>
          </a:p>
          <a:p>
            <a:pPr lvl="1"/>
            <a:r>
              <a:rPr lang="es-MX" dirty="0"/>
              <a:t>Condiciones</a:t>
            </a:r>
          </a:p>
          <a:p>
            <a:pPr lvl="1"/>
            <a:r>
              <a:rPr lang="es-MX" dirty="0"/>
              <a:t>Plazos</a:t>
            </a:r>
          </a:p>
          <a:p>
            <a:pPr lvl="1"/>
            <a:r>
              <a:rPr lang="es-MX" dirty="0"/>
              <a:t>Restricciones</a:t>
            </a:r>
          </a:p>
          <a:p>
            <a:pPr lvl="1"/>
            <a:r>
              <a:rPr lang="es-MX" dirty="0"/>
              <a:t>Métricas</a:t>
            </a:r>
          </a:p>
          <a:p>
            <a:endParaRPr lang="es-MX" dirty="0"/>
          </a:p>
        </p:txBody>
      </p:sp>
      <p:sp>
        <p:nvSpPr>
          <p:cNvPr id="6" name="Flecha derecha 5">
            <a:extLst>
              <a:ext uri="{FF2B5EF4-FFF2-40B4-BE49-F238E27FC236}">
                <a16:creationId xmlns:a16="http://schemas.microsoft.com/office/drawing/2014/main" id="{0E2A2BD2-77D7-138E-E82D-C80E725922DF}"/>
              </a:ext>
            </a:extLst>
          </p:cNvPr>
          <p:cNvSpPr/>
          <p:nvPr/>
        </p:nvSpPr>
        <p:spPr>
          <a:xfrm>
            <a:off x="6370751" y="2917877"/>
            <a:ext cx="1210614" cy="6471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8F15CF6-C825-8EF9-ED87-2EF40E0FE96A}"/>
              </a:ext>
            </a:extLst>
          </p:cNvPr>
          <p:cNvSpPr txBox="1"/>
          <p:nvPr/>
        </p:nvSpPr>
        <p:spPr>
          <a:xfrm>
            <a:off x="8615966" y="2820473"/>
            <a:ext cx="2179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Mapa as-is / to-be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Requerimientos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252104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computadora&#10;&#10;Descripción generada automáticamente">
            <a:extLst>
              <a:ext uri="{FF2B5EF4-FFF2-40B4-BE49-F238E27FC236}">
                <a16:creationId xmlns:a16="http://schemas.microsoft.com/office/drawing/2014/main" id="{03A3F80F-9CCA-44BE-9CCB-161087307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751" y="4646348"/>
            <a:ext cx="2248577" cy="168643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9C3FF52-7094-49E5-AA8D-54E0F69C6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79426"/>
            <a:ext cx="2209800" cy="578304"/>
          </a:xfrm>
        </p:spPr>
        <p:txBody>
          <a:bodyPr>
            <a:normAutofit/>
          </a:bodyPr>
          <a:lstStyle/>
          <a:p>
            <a:r>
              <a:rPr lang="es-MX" sz="3200" b="1" dirty="0">
                <a:solidFill>
                  <a:srgbClr val="2EA1E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Alcance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DFFEA01-62F3-4783-B84E-00AD5A57DC75}"/>
              </a:ext>
            </a:extLst>
          </p:cNvPr>
          <p:cNvSpPr/>
          <p:nvPr/>
        </p:nvSpPr>
        <p:spPr>
          <a:xfrm>
            <a:off x="533398" y="1312622"/>
            <a:ext cx="9715502" cy="34577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Motor de Armonización Contable</a:t>
            </a: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Motor de Generación de Líneas de Captura</a:t>
            </a: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Módulo de Conciliación Bancaria Manual y Automatica </a:t>
            </a: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Módulo de Facturación Electrónica</a:t>
            </a: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Módulo de Caja y Caja Offline</a:t>
            </a: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Integración de Servicios Web</a:t>
            </a: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Devoluciones</a:t>
            </a: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Gestionar Indicadores Fiscales</a:t>
            </a: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Padrón de Impuestos Estatales y Federales</a:t>
            </a: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Declaración de Impuestos</a:t>
            </a: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Herramientas de Administración Vehicular</a:t>
            </a: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Verificación Vehicular</a:t>
            </a: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Impuesto Vehicular</a:t>
            </a: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88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BD891-C8F8-68C2-3431-EB760EE78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computadora&#10;&#10;Descripción generada automáticamente">
            <a:extLst>
              <a:ext uri="{FF2B5EF4-FFF2-40B4-BE49-F238E27FC236}">
                <a16:creationId xmlns:a16="http://schemas.microsoft.com/office/drawing/2014/main" id="{58A25744-EBCC-1511-6103-1E8F5A458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751" y="4646348"/>
            <a:ext cx="2248577" cy="168643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523A5AB-23DD-16ED-8B27-34543EB4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631826"/>
            <a:ext cx="10515600" cy="578304"/>
          </a:xfrm>
        </p:spPr>
        <p:txBody>
          <a:bodyPr>
            <a:normAutofit/>
          </a:bodyPr>
          <a:lstStyle/>
          <a:p>
            <a:r>
              <a:rPr lang="es-MX" sz="3200" b="1" dirty="0">
                <a:solidFill>
                  <a:srgbClr val="2EA1E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Alcance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9B9410A-BAC2-FC16-5948-1EDDD62CFE29}"/>
              </a:ext>
            </a:extLst>
          </p:cNvPr>
          <p:cNvSpPr/>
          <p:nvPr/>
        </p:nvSpPr>
        <p:spPr>
          <a:xfrm>
            <a:off x="533398" y="1680922"/>
            <a:ext cx="9715502" cy="34577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Constancias de No Adeudo Fiscal Estatal</a:t>
            </a: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Reportería</a:t>
            </a: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Control de Obligaciones</a:t>
            </a: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Control de Usuarios</a:t>
            </a: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Manejo de Formas Valoradas</a:t>
            </a: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Tablero de Metas</a:t>
            </a: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Gestor de Plantillas</a:t>
            </a: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84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CE5C2-9955-4CE7-87FD-61BBA60B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540" y="358343"/>
            <a:ext cx="8993746" cy="575517"/>
          </a:xfrm>
        </p:spPr>
        <p:txBody>
          <a:bodyPr/>
          <a:lstStyle/>
          <a:p>
            <a:r>
              <a:rPr lang="es-MX" b="1" dirty="0">
                <a:solidFill>
                  <a:srgbClr val="2EA1E8"/>
                </a:solidFill>
              </a:rPr>
              <a:t>Organigrama de Proyecto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9F342B23-900B-4594-170C-98C9AB2EFE81}"/>
              </a:ext>
            </a:extLst>
          </p:cNvPr>
          <p:cNvSpPr/>
          <p:nvPr/>
        </p:nvSpPr>
        <p:spPr>
          <a:xfrm>
            <a:off x="1751527" y="1159098"/>
            <a:ext cx="1493950" cy="528034"/>
          </a:xfrm>
          <a:prstGeom prst="roundRect">
            <a:avLst/>
          </a:prstGeom>
          <a:solidFill>
            <a:srgbClr val="2EA1E8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Ejecutivo</a:t>
            </a:r>
          </a:p>
          <a:p>
            <a:pPr algn="ctr"/>
            <a:r>
              <a:rPr lang="es-MX" sz="1200" dirty="0"/>
              <a:t>Arturo Mondragón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15ADAAF0-5AD1-04E6-7BE0-EE3C21628594}"/>
              </a:ext>
            </a:extLst>
          </p:cNvPr>
          <p:cNvSpPr/>
          <p:nvPr/>
        </p:nvSpPr>
        <p:spPr>
          <a:xfrm>
            <a:off x="1751527" y="1819606"/>
            <a:ext cx="1493950" cy="528034"/>
          </a:xfrm>
          <a:prstGeom prst="roundRect">
            <a:avLst/>
          </a:prstGeom>
          <a:solidFill>
            <a:srgbClr val="2EA1E8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Director</a:t>
            </a:r>
          </a:p>
          <a:p>
            <a:pPr algn="ctr"/>
            <a:r>
              <a:rPr lang="es-MX" sz="1200" dirty="0"/>
              <a:t>Proyecto</a:t>
            </a:r>
          </a:p>
          <a:p>
            <a:pPr algn="ctr"/>
            <a:r>
              <a:rPr lang="es-MX" sz="1200" dirty="0"/>
              <a:t>Octavio Jiménez</a:t>
            </a: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2D85050A-6C29-C4F4-3746-5359DF695074}"/>
              </a:ext>
            </a:extLst>
          </p:cNvPr>
          <p:cNvSpPr/>
          <p:nvPr/>
        </p:nvSpPr>
        <p:spPr>
          <a:xfrm>
            <a:off x="696542" y="2687179"/>
            <a:ext cx="1493950" cy="528034"/>
          </a:xfrm>
          <a:prstGeom prst="roundRect">
            <a:avLst/>
          </a:prstGeom>
          <a:solidFill>
            <a:srgbClr val="2EA1E8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Líder</a:t>
            </a:r>
          </a:p>
          <a:p>
            <a:pPr algn="ctr"/>
            <a:r>
              <a:rPr lang="es-MX" sz="1200" dirty="0"/>
              <a:t>Técnico</a:t>
            </a:r>
          </a:p>
          <a:p>
            <a:pPr algn="ctr"/>
            <a:r>
              <a:rPr lang="es-MX" sz="1200" dirty="0"/>
              <a:t>Darío Acosta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DF1E9DAD-27DD-3D70-2265-AFF998466D58}"/>
              </a:ext>
            </a:extLst>
          </p:cNvPr>
          <p:cNvSpPr/>
          <p:nvPr/>
        </p:nvSpPr>
        <p:spPr>
          <a:xfrm>
            <a:off x="2655094" y="2707308"/>
            <a:ext cx="1493950" cy="528034"/>
          </a:xfrm>
          <a:prstGeom prst="roundRect">
            <a:avLst/>
          </a:prstGeom>
          <a:solidFill>
            <a:srgbClr val="2EA1E8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Arquitecto</a:t>
            </a:r>
          </a:p>
          <a:p>
            <a:pPr algn="ctr"/>
            <a:r>
              <a:rPr lang="es-MX" sz="1200" dirty="0"/>
              <a:t>Juan Carlos Salgado</a:t>
            </a:r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2F07D652-19E5-9F2E-D58E-36AEB2CED9C1}"/>
              </a:ext>
            </a:extLst>
          </p:cNvPr>
          <p:cNvSpPr/>
          <p:nvPr/>
        </p:nvSpPr>
        <p:spPr>
          <a:xfrm>
            <a:off x="2641021" y="3457078"/>
            <a:ext cx="1493950" cy="388514"/>
          </a:xfrm>
          <a:prstGeom prst="roundRect">
            <a:avLst/>
          </a:prstGeom>
          <a:solidFill>
            <a:srgbClr val="94C12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Desarrollo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50EFFC71-AF20-81A5-1B7D-4CFF5ADD4863}"/>
              </a:ext>
            </a:extLst>
          </p:cNvPr>
          <p:cNvSpPr/>
          <p:nvPr/>
        </p:nvSpPr>
        <p:spPr>
          <a:xfrm>
            <a:off x="5348753" y="986697"/>
            <a:ext cx="1961339" cy="528034"/>
          </a:xfrm>
          <a:prstGeom prst="roundRect">
            <a:avLst/>
          </a:prstGeom>
          <a:solidFill>
            <a:srgbClr val="36E8A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Sub Secretario Ingresos</a:t>
            </a:r>
          </a:p>
          <a:p>
            <a:pPr algn="ctr"/>
            <a:r>
              <a:rPr lang="es-MX" sz="1200" dirty="0">
                <a:solidFill>
                  <a:schemeClr val="tx1"/>
                </a:solidFill>
              </a:rPr>
              <a:t>Heyner Ramírez Ramírez</a:t>
            </a: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7F132817-4D75-E617-9CF9-5C507170BCE6}"/>
              </a:ext>
            </a:extLst>
          </p:cNvPr>
          <p:cNvSpPr/>
          <p:nvPr/>
        </p:nvSpPr>
        <p:spPr>
          <a:xfrm>
            <a:off x="4923559" y="1861618"/>
            <a:ext cx="1405863" cy="52803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Director</a:t>
            </a:r>
          </a:p>
          <a:p>
            <a:pPr algn="ctr"/>
            <a:r>
              <a:rPr lang="es-MX" sz="1200" dirty="0">
                <a:solidFill>
                  <a:schemeClr val="tx1"/>
                </a:solidFill>
              </a:rPr>
              <a:t>Estefanía González Ramos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628B0F15-EDAE-E042-2AD5-DE74DA587409}"/>
              </a:ext>
            </a:extLst>
          </p:cNvPr>
          <p:cNvSpPr/>
          <p:nvPr/>
        </p:nvSpPr>
        <p:spPr>
          <a:xfrm>
            <a:off x="2641020" y="3971537"/>
            <a:ext cx="1493950" cy="38851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Desarrollo 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6FE37B91-1BBB-9210-86C7-15859685A5A2}"/>
              </a:ext>
            </a:extLst>
          </p:cNvPr>
          <p:cNvSpPr/>
          <p:nvPr/>
        </p:nvSpPr>
        <p:spPr>
          <a:xfrm>
            <a:off x="6739506" y="1861618"/>
            <a:ext cx="1405863" cy="528034"/>
          </a:xfrm>
          <a:prstGeom prst="roundRect">
            <a:avLst/>
          </a:prstGeom>
          <a:solidFill>
            <a:srgbClr val="94C12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Director</a:t>
            </a:r>
          </a:p>
          <a:p>
            <a:pPr algn="ctr"/>
            <a:r>
              <a:rPr lang="es-MX" sz="1200" dirty="0">
                <a:solidFill>
                  <a:schemeClr val="tx1"/>
                </a:solidFill>
              </a:rPr>
              <a:t>Grimaldo Santiago López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D95EB5A0-4E0D-5610-AA80-686AA965C253}"/>
              </a:ext>
            </a:extLst>
          </p:cNvPr>
          <p:cNvSpPr/>
          <p:nvPr/>
        </p:nvSpPr>
        <p:spPr>
          <a:xfrm>
            <a:off x="696542" y="3429548"/>
            <a:ext cx="1493950" cy="388514"/>
          </a:xfrm>
          <a:prstGeom prst="roundRect">
            <a:avLst/>
          </a:prstGeom>
          <a:solidFill>
            <a:srgbClr val="94C12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Analísta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451CB8FB-FF4D-AFD8-B2AE-9B1E1D7F1BEA}"/>
              </a:ext>
            </a:extLst>
          </p:cNvPr>
          <p:cNvSpPr/>
          <p:nvPr/>
        </p:nvSpPr>
        <p:spPr>
          <a:xfrm>
            <a:off x="696541" y="3944007"/>
            <a:ext cx="1493950" cy="38851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Analista 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30CF3B3C-1793-1381-7146-97DEA721F9FF}"/>
              </a:ext>
            </a:extLst>
          </p:cNvPr>
          <p:cNvSpPr/>
          <p:nvPr/>
        </p:nvSpPr>
        <p:spPr>
          <a:xfrm>
            <a:off x="696541" y="4458466"/>
            <a:ext cx="1493950" cy="388514"/>
          </a:xfrm>
          <a:prstGeom prst="roundRect">
            <a:avLst/>
          </a:prstGeom>
          <a:solidFill>
            <a:srgbClr val="94C12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Documentación</a:t>
            </a:r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CAE31804-1F7A-375E-B538-B7680D69ECCE}"/>
              </a:ext>
            </a:extLst>
          </p:cNvPr>
          <p:cNvSpPr/>
          <p:nvPr/>
        </p:nvSpPr>
        <p:spPr>
          <a:xfrm>
            <a:off x="696540" y="4954619"/>
            <a:ext cx="1493950" cy="388514"/>
          </a:xfrm>
          <a:prstGeom prst="roundRect">
            <a:avLst/>
          </a:prstGeom>
          <a:solidFill>
            <a:srgbClr val="94C12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Pruebas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B431E30A-E3D5-1937-541F-02D206193FFC}"/>
              </a:ext>
            </a:extLst>
          </p:cNvPr>
          <p:cNvSpPr/>
          <p:nvPr/>
        </p:nvSpPr>
        <p:spPr>
          <a:xfrm>
            <a:off x="5005658" y="2683506"/>
            <a:ext cx="1323764" cy="551835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Coordinación Técnica Ingresos</a:t>
            </a:r>
          </a:p>
          <a:p>
            <a:pPr algn="ctr"/>
            <a:r>
              <a:rPr lang="es-MX" sz="1200" dirty="0">
                <a:solidFill>
                  <a:schemeClr val="tx1"/>
                </a:solidFill>
              </a:rPr>
              <a:t>Lorena Rojas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529CBA62-8DF0-C793-19F5-EC29E7A1413E}"/>
              </a:ext>
            </a:extLst>
          </p:cNvPr>
          <p:cNvSpPr/>
          <p:nvPr/>
        </p:nvSpPr>
        <p:spPr>
          <a:xfrm>
            <a:off x="6821605" y="2683507"/>
            <a:ext cx="1183169" cy="388514"/>
          </a:xfrm>
          <a:prstGeom prst="roundRect">
            <a:avLst/>
          </a:prstGeom>
          <a:solidFill>
            <a:srgbClr val="94C12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Coordinadores</a:t>
            </a:r>
          </a:p>
        </p:txBody>
      </p:sp>
      <p:sp>
        <p:nvSpPr>
          <p:cNvPr id="29" name="Rectángulo redondeado 28">
            <a:extLst>
              <a:ext uri="{FF2B5EF4-FFF2-40B4-BE49-F238E27FC236}">
                <a16:creationId xmlns:a16="http://schemas.microsoft.com/office/drawing/2014/main" id="{91D049B3-AEEC-C170-B21D-B6F87A1A4A48}"/>
              </a:ext>
            </a:extLst>
          </p:cNvPr>
          <p:cNvSpPr/>
          <p:nvPr/>
        </p:nvSpPr>
        <p:spPr>
          <a:xfrm>
            <a:off x="5005658" y="3498500"/>
            <a:ext cx="1323764" cy="55183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Elizabeth Gómez</a:t>
            </a:r>
          </a:p>
          <a:p>
            <a:pPr algn="ctr"/>
            <a:r>
              <a:rPr lang="es-MX" sz="1200" dirty="0">
                <a:solidFill>
                  <a:schemeClr val="tx1"/>
                </a:solidFill>
              </a:rPr>
              <a:t>Depto. Control de Ingresos</a:t>
            </a:r>
          </a:p>
        </p:txBody>
      </p:sp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0B288CA0-A050-99E2-207A-388B181A32D1}"/>
              </a:ext>
            </a:extLst>
          </p:cNvPr>
          <p:cNvSpPr/>
          <p:nvPr/>
        </p:nvSpPr>
        <p:spPr>
          <a:xfrm>
            <a:off x="6821605" y="3474699"/>
            <a:ext cx="1183169" cy="388514"/>
          </a:xfrm>
          <a:prstGeom prst="roundRect">
            <a:avLst/>
          </a:prstGeom>
          <a:solidFill>
            <a:srgbClr val="94C12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Departamentos</a:t>
            </a: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C47D8249-BA65-6B85-D068-EC1212B98664}"/>
              </a:ext>
            </a:extLst>
          </p:cNvPr>
          <p:cNvSpPr/>
          <p:nvPr/>
        </p:nvSpPr>
        <p:spPr>
          <a:xfrm>
            <a:off x="9171102" y="1010498"/>
            <a:ext cx="1961339" cy="528034"/>
          </a:xfrm>
          <a:prstGeom prst="roundRect">
            <a:avLst/>
          </a:prstGeom>
          <a:solidFill>
            <a:srgbClr val="36E8A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Director General de Tecnologías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35C8A531-08C3-9B7B-DC0A-4B6C27C152CB}"/>
              </a:ext>
            </a:extLst>
          </p:cNvPr>
          <p:cNvSpPr/>
          <p:nvPr/>
        </p:nvSpPr>
        <p:spPr>
          <a:xfrm>
            <a:off x="8745906" y="1885419"/>
            <a:ext cx="1405865" cy="52803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Dirección</a:t>
            </a: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5E5D2DF9-9037-41E4-4807-B3705E36B353}"/>
              </a:ext>
            </a:extLst>
          </p:cNvPr>
          <p:cNvSpPr/>
          <p:nvPr/>
        </p:nvSpPr>
        <p:spPr>
          <a:xfrm>
            <a:off x="10727527" y="1885419"/>
            <a:ext cx="1405865" cy="528034"/>
          </a:xfrm>
          <a:prstGeom prst="roundRect">
            <a:avLst/>
          </a:prstGeom>
          <a:solidFill>
            <a:srgbClr val="94C12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Dirección</a:t>
            </a:r>
          </a:p>
        </p:txBody>
      </p:sp>
      <p:sp>
        <p:nvSpPr>
          <p:cNvPr id="34" name="Rectángulo redondeado 33">
            <a:extLst>
              <a:ext uri="{FF2B5EF4-FFF2-40B4-BE49-F238E27FC236}">
                <a16:creationId xmlns:a16="http://schemas.microsoft.com/office/drawing/2014/main" id="{BC001007-DABE-1424-387B-13E14BA00BE3}"/>
              </a:ext>
            </a:extLst>
          </p:cNvPr>
          <p:cNvSpPr/>
          <p:nvPr/>
        </p:nvSpPr>
        <p:spPr>
          <a:xfrm>
            <a:off x="8828007" y="2707308"/>
            <a:ext cx="1183170" cy="38851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Coordinadores</a:t>
            </a:r>
          </a:p>
        </p:txBody>
      </p:sp>
      <p:sp>
        <p:nvSpPr>
          <p:cNvPr id="35" name="Rectángulo redondeado 34">
            <a:extLst>
              <a:ext uri="{FF2B5EF4-FFF2-40B4-BE49-F238E27FC236}">
                <a16:creationId xmlns:a16="http://schemas.microsoft.com/office/drawing/2014/main" id="{D61B8FB9-845E-D848-E617-906D86E741DC}"/>
              </a:ext>
            </a:extLst>
          </p:cNvPr>
          <p:cNvSpPr/>
          <p:nvPr/>
        </p:nvSpPr>
        <p:spPr>
          <a:xfrm>
            <a:off x="10809628" y="2707308"/>
            <a:ext cx="1183170" cy="388514"/>
          </a:xfrm>
          <a:prstGeom prst="roundRect">
            <a:avLst/>
          </a:prstGeom>
          <a:solidFill>
            <a:srgbClr val="94C12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Coordinadores</a:t>
            </a:r>
          </a:p>
        </p:txBody>
      </p:sp>
      <p:sp>
        <p:nvSpPr>
          <p:cNvPr id="36" name="Rectángulo redondeado 35">
            <a:extLst>
              <a:ext uri="{FF2B5EF4-FFF2-40B4-BE49-F238E27FC236}">
                <a16:creationId xmlns:a16="http://schemas.microsoft.com/office/drawing/2014/main" id="{7ED1B39E-076A-6024-0E2C-C9A70DA4DA02}"/>
              </a:ext>
            </a:extLst>
          </p:cNvPr>
          <p:cNvSpPr/>
          <p:nvPr/>
        </p:nvSpPr>
        <p:spPr>
          <a:xfrm>
            <a:off x="8828007" y="3498500"/>
            <a:ext cx="1183170" cy="38851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Enlaces</a:t>
            </a:r>
          </a:p>
        </p:txBody>
      </p:sp>
      <p:sp>
        <p:nvSpPr>
          <p:cNvPr id="37" name="Rectángulo redondeado 36">
            <a:extLst>
              <a:ext uri="{FF2B5EF4-FFF2-40B4-BE49-F238E27FC236}">
                <a16:creationId xmlns:a16="http://schemas.microsoft.com/office/drawing/2014/main" id="{7F8EBFC0-3F60-EAD4-8C6E-60E9422DCF4B}"/>
              </a:ext>
            </a:extLst>
          </p:cNvPr>
          <p:cNvSpPr/>
          <p:nvPr/>
        </p:nvSpPr>
        <p:spPr>
          <a:xfrm>
            <a:off x="10809628" y="3498500"/>
            <a:ext cx="1183170" cy="388514"/>
          </a:xfrm>
          <a:prstGeom prst="roundRect">
            <a:avLst/>
          </a:prstGeom>
          <a:solidFill>
            <a:srgbClr val="94C12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Enlaces</a:t>
            </a:r>
          </a:p>
        </p:txBody>
      </p:sp>
    </p:spTree>
    <p:extLst>
      <p:ext uri="{BB962C8B-B14F-4D97-AF65-F5344CB8AC3E}">
        <p14:creationId xmlns:p14="http://schemas.microsoft.com/office/powerpoint/2010/main" val="388299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861CD-9E56-7E9B-41BD-EFD8F080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2EA1E8"/>
                </a:solidFill>
              </a:rPr>
              <a:t>Ciclo de Análisis del SIOX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949FFD93-ECB5-43AD-5EF4-88A1E12A0876}"/>
              </a:ext>
            </a:extLst>
          </p:cNvPr>
          <p:cNvSpPr/>
          <p:nvPr/>
        </p:nvSpPr>
        <p:spPr>
          <a:xfrm>
            <a:off x="450761" y="1326525"/>
            <a:ext cx="1996225" cy="6697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Inventario</a:t>
            </a:r>
          </a:p>
          <a:p>
            <a:pPr algn="ctr"/>
            <a:r>
              <a:rPr lang="es-MX" dirty="0"/>
              <a:t>Funciones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71D43C21-A2B4-3544-7A30-62AF94CDA89B}"/>
              </a:ext>
            </a:extLst>
          </p:cNvPr>
          <p:cNvSpPr/>
          <p:nvPr/>
        </p:nvSpPr>
        <p:spPr>
          <a:xfrm>
            <a:off x="2625144" y="1326525"/>
            <a:ext cx="1996225" cy="6697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Planificar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0457D00D-6D39-3B5E-C89A-A0C1D2629DD8}"/>
              </a:ext>
            </a:extLst>
          </p:cNvPr>
          <p:cNvSpPr/>
          <p:nvPr/>
        </p:nvSpPr>
        <p:spPr>
          <a:xfrm>
            <a:off x="4994857" y="1326525"/>
            <a:ext cx="1996225" cy="6697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Sesionar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806035B8-6170-13BC-6E01-2A46CBE5104C}"/>
              </a:ext>
            </a:extLst>
          </p:cNvPr>
          <p:cNvSpPr/>
          <p:nvPr/>
        </p:nvSpPr>
        <p:spPr>
          <a:xfrm>
            <a:off x="4994857" y="2279562"/>
            <a:ext cx="1996225" cy="363831"/>
          </a:xfrm>
          <a:prstGeom prst="roundRect">
            <a:avLst/>
          </a:prstGeom>
          <a:solidFill>
            <a:srgbClr val="94C1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Flujo 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8810864F-173A-096B-B03F-85FDDE7674C4}"/>
              </a:ext>
            </a:extLst>
          </p:cNvPr>
          <p:cNvSpPr/>
          <p:nvPr/>
        </p:nvSpPr>
        <p:spPr>
          <a:xfrm>
            <a:off x="4994859" y="3572261"/>
            <a:ext cx="1996225" cy="363831"/>
          </a:xfrm>
          <a:prstGeom prst="roundRect">
            <a:avLst/>
          </a:prstGeom>
          <a:solidFill>
            <a:srgbClr val="94C1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Insumos 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EF08F567-2153-85F5-7D6F-1E2658A2FBA5}"/>
              </a:ext>
            </a:extLst>
          </p:cNvPr>
          <p:cNvSpPr/>
          <p:nvPr/>
        </p:nvSpPr>
        <p:spPr>
          <a:xfrm>
            <a:off x="4994858" y="4000884"/>
            <a:ext cx="1996225" cy="363831"/>
          </a:xfrm>
          <a:prstGeom prst="roundRect">
            <a:avLst/>
          </a:prstGeom>
          <a:solidFill>
            <a:srgbClr val="94C1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Resultados 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B36FE551-7BFF-01A5-1D84-C7C01B355D26}"/>
              </a:ext>
            </a:extLst>
          </p:cNvPr>
          <p:cNvSpPr/>
          <p:nvPr/>
        </p:nvSpPr>
        <p:spPr>
          <a:xfrm>
            <a:off x="4994857" y="4429505"/>
            <a:ext cx="1996225" cy="363831"/>
          </a:xfrm>
          <a:prstGeom prst="roundRect">
            <a:avLst/>
          </a:prstGeom>
          <a:solidFill>
            <a:srgbClr val="94C1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Reglas 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6E8040DF-6BF8-85D6-8B96-542478D35B6B}"/>
              </a:ext>
            </a:extLst>
          </p:cNvPr>
          <p:cNvSpPr/>
          <p:nvPr/>
        </p:nvSpPr>
        <p:spPr>
          <a:xfrm>
            <a:off x="4994857" y="2708185"/>
            <a:ext cx="1996225" cy="363831"/>
          </a:xfrm>
          <a:prstGeom prst="roundRect">
            <a:avLst/>
          </a:prstGeom>
          <a:solidFill>
            <a:srgbClr val="94C1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Pantallas 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40516AC7-9EC3-A397-3C36-BF0A17C8C3FA}"/>
              </a:ext>
            </a:extLst>
          </p:cNvPr>
          <p:cNvSpPr/>
          <p:nvPr/>
        </p:nvSpPr>
        <p:spPr>
          <a:xfrm>
            <a:off x="7274417" y="1326525"/>
            <a:ext cx="1996225" cy="6697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Integrar</a:t>
            </a:r>
          </a:p>
          <a:p>
            <a:pPr algn="ctr"/>
            <a:r>
              <a:rPr lang="es-MX" dirty="0"/>
              <a:t>Función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4CD2DF20-6758-2F39-52CB-4F4D6C4B44E5}"/>
              </a:ext>
            </a:extLst>
          </p:cNvPr>
          <p:cNvSpPr/>
          <p:nvPr/>
        </p:nvSpPr>
        <p:spPr>
          <a:xfrm>
            <a:off x="7274417" y="2279562"/>
            <a:ext cx="1996225" cy="363831"/>
          </a:xfrm>
          <a:prstGeom prst="roundRect">
            <a:avLst/>
          </a:prstGeom>
          <a:solidFill>
            <a:srgbClr val="94C1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Análisis </a:t>
            </a: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45ABC855-5BA6-F09B-0295-EE9BFF185AFC}"/>
              </a:ext>
            </a:extLst>
          </p:cNvPr>
          <p:cNvSpPr/>
          <p:nvPr/>
        </p:nvSpPr>
        <p:spPr>
          <a:xfrm>
            <a:off x="7274417" y="3136807"/>
            <a:ext cx="1996225" cy="3638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Documentación 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09FA5BB1-EFF3-67F4-4754-FB071A406CE1}"/>
              </a:ext>
            </a:extLst>
          </p:cNvPr>
          <p:cNvSpPr/>
          <p:nvPr/>
        </p:nvSpPr>
        <p:spPr>
          <a:xfrm>
            <a:off x="7274417" y="3569049"/>
            <a:ext cx="1996225" cy="363831"/>
          </a:xfrm>
          <a:prstGeom prst="roundRect">
            <a:avLst/>
          </a:prstGeom>
          <a:solidFill>
            <a:srgbClr val="94C1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Revisión </a:t>
            </a: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D5247115-4A0B-C1B5-1844-55B23A15666C}"/>
              </a:ext>
            </a:extLst>
          </p:cNvPr>
          <p:cNvSpPr/>
          <p:nvPr/>
        </p:nvSpPr>
        <p:spPr>
          <a:xfrm>
            <a:off x="7274417" y="3994052"/>
            <a:ext cx="1996225" cy="363831"/>
          </a:xfrm>
          <a:prstGeom prst="roundRect">
            <a:avLst/>
          </a:prstGeom>
          <a:solidFill>
            <a:srgbClr val="94C1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Validación </a:t>
            </a: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86C73182-8CBF-D3C2-F97E-D3B4A420C0C3}"/>
              </a:ext>
            </a:extLst>
          </p:cNvPr>
          <p:cNvSpPr/>
          <p:nvPr/>
        </p:nvSpPr>
        <p:spPr>
          <a:xfrm>
            <a:off x="7274417" y="2711804"/>
            <a:ext cx="1996225" cy="363831"/>
          </a:xfrm>
          <a:prstGeom prst="roundRect">
            <a:avLst/>
          </a:prstGeom>
          <a:solidFill>
            <a:srgbClr val="94C1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Requerimientos </a:t>
            </a:r>
          </a:p>
        </p:txBody>
      </p:sp>
      <p:cxnSp>
        <p:nvCxnSpPr>
          <p:cNvPr id="20" name="Conector curvado 19">
            <a:extLst>
              <a:ext uri="{FF2B5EF4-FFF2-40B4-BE49-F238E27FC236}">
                <a16:creationId xmlns:a16="http://schemas.microsoft.com/office/drawing/2014/main" id="{C5E43961-89FA-7BD1-0380-489A12EE08A7}"/>
              </a:ext>
            </a:extLst>
          </p:cNvPr>
          <p:cNvCxnSpPr>
            <a:stCxn id="17" idx="3"/>
            <a:endCxn id="18" idx="3"/>
          </p:cNvCxnSpPr>
          <p:nvPr/>
        </p:nvCxnSpPr>
        <p:spPr>
          <a:xfrm flipV="1">
            <a:off x="9270642" y="2893720"/>
            <a:ext cx="12700" cy="128224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2ECDACBF-9C81-32F9-EC97-369B891FB09D}"/>
              </a:ext>
            </a:extLst>
          </p:cNvPr>
          <p:cNvSpPr/>
          <p:nvPr/>
        </p:nvSpPr>
        <p:spPr>
          <a:xfrm>
            <a:off x="9566856" y="1326525"/>
            <a:ext cx="1996225" cy="6697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Integrar</a:t>
            </a:r>
          </a:p>
          <a:p>
            <a:pPr algn="ctr"/>
            <a:r>
              <a:rPr lang="es-MX" dirty="0"/>
              <a:t>Producto</a:t>
            </a:r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4FAA04D6-0D27-0A49-EE41-1FB5C4EBDE32}"/>
              </a:ext>
            </a:extLst>
          </p:cNvPr>
          <p:cNvSpPr/>
          <p:nvPr/>
        </p:nvSpPr>
        <p:spPr>
          <a:xfrm>
            <a:off x="9566856" y="2279562"/>
            <a:ext cx="1996225" cy="363831"/>
          </a:xfrm>
          <a:prstGeom prst="roundRect">
            <a:avLst/>
          </a:prstGeom>
          <a:solidFill>
            <a:srgbClr val="94C1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Presentación 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82EBEA75-292F-4EAA-0956-00FD6B5B8065}"/>
              </a:ext>
            </a:extLst>
          </p:cNvPr>
          <p:cNvSpPr/>
          <p:nvPr/>
        </p:nvSpPr>
        <p:spPr>
          <a:xfrm>
            <a:off x="9566855" y="2711804"/>
            <a:ext cx="1996225" cy="363831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PreReq</a:t>
            </a: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804E46F2-9A76-2AB3-9FDD-78D24AA8D304}"/>
              </a:ext>
            </a:extLst>
          </p:cNvPr>
          <p:cNvSpPr/>
          <p:nvPr/>
        </p:nvSpPr>
        <p:spPr>
          <a:xfrm>
            <a:off x="435736" y="2279562"/>
            <a:ext cx="1996225" cy="363831"/>
          </a:xfrm>
          <a:prstGeom prst="roundRect">
            <a:avLst/>
          </a:prstGeom>
          <a:solidFill>
            <a:srgbClr val="94C1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Backlog Producto </a:t>
            </a:r>
          </a:p>
        </p:txBody>
      </p:sp>
      <p:sp>
        <p:nvSpPr>
          <p:cNvPr id="26" name="Rectángulo redondeado 25">
            <a:extLst>
              <a:ext uri="{FF2B5EF4-FFF2-40B4-BE49-F238E27FC236}">
                <a16:creationId xmlns:a16="http://schemas.microsoft.com/office/drawing/2014/main" id="{D365DAE0-38A5-10C7-7655-0666BE37DBEC}"/>
              </a:ext>
            </a:extLst>
          </p:cNvPr>
          <p:cNvSpPr/>
          <p:nvPr/>
        </p:nvSpPr>
        <p:spPr>
          <a:xfrm>
            <a:off x="422859" y="2711409"/>
            <a:ext cx="1996225" cy="363831"/>
          </a:xfrm>
          <a:prstGeom prst="roundRect">
            <a:avLst/>
          </a:prstGeom>
          <a:solidFill>
            <a:srgbClr val="94C1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Backlog SPRINT 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B6BEB43F-8E07-C480-4E43-457612AECDE0}"/>
              </a:ext>
            </a:extLst>
          </p:cNvPr>
          <p:cNvSpPr/>
          <p:nvPr/>
        </p:nvSpPr>
        <p:spPr>
          <a:xfrm>
            <a:off x="2625143" y="2279562"/>
            <a:ext cx="1996225" cy="363831"/>
          </a:xfrm>
          <a:prstGeom prst="roundRect">
            <a:avLst/>
          </a:prstGeom>
          <a:solidFill>
            <a:srgbClr val="94C1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66D6718D-296A-911A-E402-73B6561561C1}"/>
              </a:ext>
            </a:extLst>
          </p:cNvPr>
          <p:cNvSpPr/>
          <p:nvPr/>
        </p:nvSpPr>
        <p:spPr>
          <a:xfrm>
            <a:off x="4994859" y="3136806"/>
            <a:ext cx="1996225" cy="363831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PreReq</a:t>
            </a:r>
          </a:p>
        </p:txBody>
      </p:sp>
      <p:sp>
        <p:nvSpPr>
          <p:cNvPr id="29" name="Cilindro 28">
            <a:extLst>
              <a:ext uri="{FF2B5EF4-FFF2-40B4-BE49-F238E27FC236}">
                <a16:creationId xmlns:a16="http://schemas.microsoft.com/office/drawing/2014/main" id="{ECF781E7-5A9E-A622-CDD3-3E1303D12C84}"/>
              </a:ext>
            </a:extLst>
          </p:cNvPr>
          <p:cNvSpPr/>
          <p:nvPr/>
        </p:nvSpPr>
        <p:spPr>
          <a:xfrm>
            <a:off x="7427174" y="5573350"/>
            <a:ext cx="1690710" cy="553791"/>
          </a:xfrm>
          <a:prstGeom prst="can">
            <a:avLst/>
          </a:prstGeom>
          <a:solidFill>
            <a:srgbClr val="771A1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PreReq</a:t>
            </a:r>
          </a:p>
        </p:txBody>
      </p:sp>
      <p:sp>
        <p:nvSpPr>
          <p:cNvPr id="30" name="Cilindro 29">
            <a:extLst>
              <a:ext uri="{FF2B5EF4-FFF2-40B4-BE49-F238E27FC236}">
                <a16:creationId xmlns:a16="http://schemas.microsoft.com/office/drawing/2014/main" id="{C5A8407A-840B-6FEF-72CE-E76475466031}"/>
              </a:ext>
            </a:extLst>
          </p:cNvPr>
          <p:cNvSpPr/>
          <p:nvPr/>
        </p:nvSpPr>
        <p:spPr>
          <a:xfrm>
            <a:off x="7427174" y="5057812"/>
            <a:ext cx="1690710" cy="55379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Requerimientos</a:t>
            </a:r>
          </a:p>
        </p:txBody>
      </p:sp>
      <p:cxnSp>
        <p:nvCxnSpPr>
          <p:cNvPr id="31" name="Conector curvado 30">
            <a:extLst>
              <a:ext uri="{FF2B5EF4-FFF2-40B4-BE49-F238E27FC236}">
                <a16:creationId xmlns:a16="http://schemas.microsoft.com/office/drawing/2014/main" id="{EFE53B5E-0A6A-4831-AC1E-2CCAEA98ECF5}"/>
              </a:ext>
            </a:extLst>
          </p:cNvPr>
          <p:cNvCxnSpPr>
            <a:cxnSpLocks/>
            <a:stCxn id="29" idx="2"/>
            <a:endCxn id="28" idx="1"/>
          </p:cNvCxnSpPr>
          <p:nvPr/>
        </p:nvCxnSpPr>
        <p:spPr>
          <a:xfrm rot="10800000">
            <a:off x="4994860" y="3318722"/>
            <a:ext cx="2432315" cy="2531524"/>
          </a:xfrm>
          <a:prstGeom prst="curvedConnector3">
            <a:avLst>
              <a:gd name="adj1" fmla="val 109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curvado 37">
            <a:extLst>
              <a:ext uri="{FF2B5EF4-FFF2-40B4-BE49-F238E27FC236}">
                <a16:creationId xmlns:a16="http://schemas.microsoft.com/office/drawing/2014/main" id="{801542C5-821D-5752-0985-A6037DC6256A}"/>
              </a:ext>
            </a:extLst>
          </p:cNvPr>
          <p:cNvCxnSpPr>
            <a:cxnSpLocks/>
            <a:stCxn id="24" idx="3"/>
            <a:endCxn id="29" idx="4"/>
          </p:cNvCxnSpPr>
          <p:nvPr/>
        </p:nvCxnSpPr>
        <p:spPr>
          <a:xfrm flipH="1">
            <a:off x="9117884" y="2893720"/>
            <a:ext cx="2445196" cy="2956526"/>
          </a:xfrm>
          <a:prstGeom prst="curvedConnector3">
            <a:avLst>
              <a:gd name="adj1" fmla="val -93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68803035-0FCC-1021-69DD-F31DECBD3215}"/>
              </a:ext>
            </a:extLst>
          </p:cNvPr>
          <p:cNvCxnSpPr>
            <a:stCxn id="17" idx="2"/>
            <a:endCxn id="30" idx="1"/>
          </p:cNvCxnSpPr>
          <p:nvPr/>
        </p:nvCxnSpPr>
        <p:spPr>
          <a:xfrm flipH="1">
            <a:off x="8272529" y="4357883"/>
            <a:ext cx="1" cy="699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74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CE5C2-9955-4CE7-87FD-61BBA60B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2EA1E8"/>
                </a:solidFill>
              </a:rPr>
              <a:t>Visión del Proyecto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AB3DFDB-FF7D-4A6D-36EB-C17CA694679A}"/>
              </a:ext>
            </a:extLst>
          </p:cNvPr>
          <p:cNvGrpSpPr/>
          <p:nvPr/>
        </p:nvGrpSpPr>
        <p:grpSpPr>
          <a:xfrm>
            <a:off x="940158" y="1712891"/>
            <a:ext cx="10296187" cy="4005330"/>
            <a:chOff x="940158" y="1712891"/>
            <a:chExt cx="10296187" cy="4005330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4E8650A1-F056-FE9F-B80B-FC00BF89EFFC}"/>
                </a:ext>
              </a:extLst>
            </p:cNvPr>
            <p:cNvSpPr/>
            <p:nvPr/>
          </p:nvSpPr>
          <p:spPr>
            <a:xfrm>
              <a:off x="940158" y="1712891"/>
              <a:ext cx="10212946" cy="400533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CBF728D2-1C47-1C71-100F-F3C42057992E}"/>
                </a:ext>
              </a:extLst>
            </p:cNvPr>
            <p:cNvSpPr/>
            <p:nvPr/>
          </p:nvSpPr>
          <p:spPr>
            <a:xfrm>
              <a:off x="940158" y="1771104"/>
              <a:ext cx="8706118" cy="388890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4BC602D3-3FDD-7493-4CCE-F584B31E9E5F}"/>
                </a:ext>
              </a:extLst>
            </p:cNvPr>
            <p:cNvSpPr/>
            <p:nvPr/>
          </p:nvSpPr>
          <p:spPr>
            <a:xfrm>
              <a:off x="940158" y="1857158"/>
              <a:ext cx="7018986" cy="371679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A0A7F680-28A7-54FE-1590-BBE8A7A8E405}"/>
                </a:ext>
              </a:extLst>
            </p:cNvPr>
            <p:cNvSpPr/>
            <p:nvPr/>
          </p:nvSpPr>
          <p:spPr>
            <a:xfrm>
              <a:off x="940158" y="2226683"/>
              <a:ext cx="5138670" cy="297774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958CD7E-C50D-312B-EE3A-F68242F21CA9}"/>
                </a:ext>
              </a:extLst>
            </p:cNvPr>
            <p:cNvSpPr/>
            <p:nvPr/>
          </p:nvSpPr>
          <p:spPr>
            <a:xfrm>
              <a:off x="940158" y="2530402"/>
              <a:ext cx="3683358" cy="2370309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Operación de </a:t>
              </a:r>
            </a:p>
            <a:p>
              <a:pPr algn="ctr"/>
              <a:r>
                <a:rPr lang="es-MX" dirty="0">
                  <a:solidFill>
                    <a:schemeClr val="tx1"/>
                  </a:solidFill>
                </a:rPr>
                <a:t>Sistemas y </a:t>
              </a:r>
            </a:p>
            <a:p>
              <a:pPr algn="ctr"/>
              <a:r>
                <a:rPr lang="es-MX" dirty="0">
                  <a:solidFill>
                    <a:schemeClr val="tx1"/>
                  </a:solidFill>
                </a:rPr>
                <a:t>Tecnología de Información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6303DD11-209F-6689-191C-86D1F75D3DA7}"/>
                </a:ext>
              </a:extLst>
            </p:cNvPr>
            <p:cNvSpPr txBox="1"/>
            <p:nvPr/>
          </p:nvSpPr>
          <p:spPr>
            <a:xfrm>
              <a:off x="4757799" y="3530890"/>
              <a:ext cx="1154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Operación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C87C709F-C2B0-A873-E0ED-636E85BDA95F}"/>
                </a:ext>
              </a:extLst>
            </p:cNvPr>
            <p:cNvSpPr txBox="1"/>
            <p:nvPr/>
          </p:nvSpPr>
          <p:spPr>
            <a:xfrm>
              <a:off x="6283280" y="3253891"/>
              <a:ext cx="14714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Gestión</a:t>
              </a:r>
            </a:p>
            <a:p>
              <a:r>
                <a:rPr lang="es-MX" dirty="0"/>
                <a:t>Toma de Decisiones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AD6CCA3-6D81-37BF-23C4-6D46B2719CC0}"/>
                </a:ext>
              </a:extLst>
            </p:cNvPr>
            <p:cNvSpPr txBox="1"/>
            <p:nvPr/>
          </p:nvSpPr>
          <p:spPr>
            <a:xfrm>
              <a:off x="8163596" y="3392391"/>
              <a:ext cx="14714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Política de</a:t>
              </a:r>
            </a:p>
            <a:p>
              <a:r>
                <a:rPr lang="es-MX" dirty="0"/>
                <a:t>Recaudación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1DFC7190-A9D8-AA40-57D1-949F532BC0EB}"/>
                </a:ext>
              </a:extLst>
            </p:cNvPr>
            <p:cNvSpPr txBox="1"/>
            <p:nvPr/>
          </p:nvSpPr>
          <p:spPr>
            <a:xfrm>
              <a:off x="9764933" y="3530890"/>
              <a:ext cx="1471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Población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090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CE5C2-9955-4CE7-87FD-61BBA60B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2EA1E8"/>
                </a:solidFill>
              </a:rPr>
              <a:t>Calendario General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70BC33D-52EC-4542-B588-5160D5D784B6}"/>
              </a:ext>
            </a:extLst>
          </p:cNvPr>
          <p:cNvCxnSpPr>
            <a:cxnSpLocks/>
          </p:cNvCxnSpPr>
          <p:nvPr/>
        </p:nvCxnSpPr>
        <p:spPr>
          <a:xfrm>
            <a:off x="907975" y="1010493"/>
            <a:ext cx="1009650" cy="0"/>
          </a:xfrm>
          <a:prstGeom prst="line">
            <a:avLst/>
          </a:prstGeom>
          <a:ln w="38100">
            <a:solidFill>
              <a:srgbClr val="2EA1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3A1244BC-4925-AC50-866C-3750BF704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42" b="14397"/>
          <a:stretch/>
        </p:blipFill>
        <p:spPr>
          <a:xfrm>
            <a:off x="596900" y="1520120"/>
            <a:ext cx="11049000" cy="420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6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CE5C2-9955-4CE7-87FD-61BBA60B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2EA1E8"/>
                </a:solidFill>
              </a:rPr>
              <a:t>Organigrama de Proyecto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9F342B23-900B-4594-170C-98C9AB2EFE81}"/>
              </a:ext>
            </a:extLst>
          </p:cNvPr>
          <p:cNvSpPr/>
          <p:nvPr/>
        </p:nvSpPr>
        <p:spPr>
          <a:xfrm>
            <a:off x="2009104" y="1094704"/>
            <a:ext cx="1493950" cy="528034"/>
          </a:xfrm>
          <a:prstGeom prst="roundRect">
            <a:avLst/>
          </a:prstGeom>
          <a:solidFill>
            <a:srgbClr val="2EA1E8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Ejecutivo</a:t>
            </a:r>
          </a:p>
          <a:p>
            <a:pPr algn="ctr"/>
            <a:r>
              <a:rPr lang="es-MX" sz="1200" dirty="0"/>
              <a:t>Arturo Mondragón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15ADAAF0-5AD1-04E6-7BE0-EE3C21628594}"/>
              </a:ext>
            </a:extLst>
          </p:cNvPr>
          <p:cNvSpPr/>
          <p:nvPr/>
        </p:nvSpPr>
        <p:spPr>
          <a:xfrm>
            <a:off x="2009104" y="1755212"/>
            <a:ext cx="1493950" cy="528034"/>
          </a:xfrm>
          <a:prstGeom prst="roundRect">
            <a:avLst/>
          </a:prstGeom>
          <a:solidFill>
            <a:srgbClr val="2EA1E8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Director</a:t>
            </a:r>
          </a:p>
          <a:p>
            <a:pPr algn="ctr"/>
            <a:r>
              <a:rPr lang="es-MX" sz="1200" dirty="0"/>
              <a:t>Proyecto</a:t>
            </a:r>
          </a:p>
          <a:p>
            <a:pPr algn="ctr"/>
            <a:r>
              <a:rPr lang="es-MX" sz="1200" dirty="0"/>
              <a:t>Octavio Jiménez</a:t>
            </a: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2D85050A-6C29-C4F4-3746-5359DF695074}"/>
              </a:ext>
            </a:extLst>
          </p:cNvPr>
          <p:cNvSpPr/>
          <p:nvPr/>
        </p:nvSpPr>
        <p:spPr>
          <a:xfrm>
            <a:off x="595625" y="2415213"/>
            <a:ext cx="1493950" cy="528034"/>
          </a:xfrm>
          <a:prstGeom prst="roundRect">
            <a:avLst/>
          </a:prstGeom>
          <a:solidFill>
            <a:srgbClr val="2EA1E8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Líder</a:t>
            </a:r>
          </a:p>
          <a:p>
            <a:pPr algn="ctr"/>
            <a:r>
              <a:rPr lang="es-MX" sz="1200" dirty="0"/>
              <a:t>Técnico</a:t>
            </a:r>
          </a:p>
          <a:p>
            <a:pPr algn="ctr"/>
            <a:r>
              <a:rPr lang="es-MX" sz="1200" dirty="0"/>
              <a:t>Darío Acosta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DF1E9DAD-27DD-3D70-2265-AFF998466D58}"/>
              </a:ext>
            </a:extLst>
          </p:cNvPr>
          <p:cNvSpPr/>
          <p:nvPr/>
        </p:nvSpPr>
        <p:spPr>
          <a:xfrm>
            <a:off x="3243860" y="2430713"/>
            <a:ext cx="1493950" cy="528034"/>
          </a:xfrm>
          <a:prstGeom prst="roundRect">
            <a:avLst/>
          </a:prstGeom>
          <a:solidFill>
            <a:srgbClr val="2EA1E8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Arquitecto</a:t>
            </a:r>
          </a:p>
          <a:p>
            <a:pPr algn="ctr"/>
            <a:r>
              <a:rPr lang="es-MX" sz="1200" dirty="0"/>
              <a:t>Juan Carlos Salgado</a:t>
            </a: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C6B6FAA9-E19A-DD79-82BA-0BC538DCBEA0}"/>
              </a:ext>
            </a:extLst>
          </p:cNvPr>
          <p:cNvSpPr/>
          <p:nvPr/>
        </p:nvSpPr>
        <p:spPr>
          <a:xfrm>
            <a:off x="6661596" y="3578179"/>
            <a:ext cx="1493950" cy="528034"/>
          </a:xfrm>
          <a:prstGeom prst="roundRect">
            <a:avLst/>
          </a:prstGeom>
          <a:solidFill>
            <a:srgbClr val="94C12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Desarrollo 2</a:t>
            </a: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F8AFFFBB-8B78-7ECE-2261-4D12C5CA68E0}"/>
              </a:ext>
            </a:extLst>
          </p:cNvPr>
          <p:cNvSpPr/>
          <p:nvPr/>
        </p:nvSpPr>
        <p:spPr>
          <a:xfrm>
            <a:off x="6661596" y="4250028"/>
            <a:ext cx="1493950" cy="528034"/>
          </a:xfrm>
          <a:prstGeom prst="roundRect">
            <a:avLst/>
          </a:prstGeom>
          <a:solidFill>
            <a:srgbClr val="94C12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Desarrollo 2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ACAED81F-AF1C-FF02-E4C0-506533B75D6A}"/>
              </a:ext>
            </a:extLst>
          </p:cNvPr>
          <p:cNvSpPr/>
          <p:nvPr/>
        </p:nvSpPr>
        <p:spPr>
          <a:xfrm>
            <a:off x="6661596" y="5044690"/>
            <a:ext cx="1493950" cy="528034"/>
          </a:xfrm>
          <a:prstGeom prst="roundRect">
            <a:avLst/>
          </a:prstGeom>
          <a:solidFill>
            <a:srgbClr val="94C12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DevOps</a:t>
            </a:r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2F07D652-19E5-9F2E-D58E-36AEB2CED9C1}"/>
              </a:ext>
            </a:extLst>
          </p:cNvPr>
          <p:cNvSpPr/>
          <p:nvPr/>
        </p:nvSpPr>
        <p:spPr>
          <a:xfrm>
            <a:off x="1111316" y="3185075"/>
            <a:ext cx="1956517" cy="388514"/>
          </a:xfrm>
          <a:prstGeom prst="roundRect">
            <a:avLst/>
          </a:prstGeom>
          <a:solidFill>
            <a:srgbClr val="94C12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Analísta</a:t>
            </a:r>
          </a:p>
          <a:p>
            <a:pPr algn="ctr"/>
            <a:r>
              <a:rPr lang="es-MX" sz="1200" dirty="0">
                <a:solidFill>
                  <a:schemeClr val="tx1"/>
                </a:solidFill>
              </a:rPr>
              <a:t>Angélica Hernández</a:t>
            </a:r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1C3AF3AC-0C9C-1702-8BB9-DF3025C5C00D}"/>
              </a:ext>
            </a:extLst>
          </p:cNvPr>
          <p:cNvSpPr/>
          <p:nvPr/>
        </p:nvSpPr>
        <p:spPr>
          <a:xfrm>
            <a:off x="3914692" y="4749984"/>
            <a:ext cx="1956517" cy="388514"/>
          </a:xfrm>
          <a:prstGeom prst="roundRect">
            <a:avLst/>
          </a:prstGeom>
          <a:solidFill>
            <a:srgbClr val="94C12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Documentación</a:t>
            </a:r>
          </a:p>
          <a:p>
            <a:pPr algn="ctr"/>
            <a:r>
              <a:rPr lang="es-MX" sz="1200" dirty="0">
                <a:solidFill>
                  <a:schemeClr val="tx1"/>
                </a:solidFill>
              </a:rPr>
              <a:t>Marco Rodríguez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50EFFC71-AF20-81A5-1B7D-4CFF5ADD4863}"/>
              </a:ext>
            </a:extLst>
          </p:cNvPr>
          <p:cNvSpPr/>
          <p:nvPr/>
        </p:nvSpPr>
        <p:spPr>
          <a:xfrm>
            <a:off x="8407757" y="1082737"/>
            <a:ext cx="1775139" cy="528034"/>
          </a:xfrm>
          <a:prstGeom prst="roundRect">
            <a:avLst/>
          </a:prstGeom>
          <a:solidFill>
            <a:srgbClr val="36E8A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Sub Secretario Ingresos</a:t>
            </a:r>
          </a:p>
          <a:p>
            <a:pPr algn="ctr"/>
            <a:r>
              <a:rPr lang="es-MX" sz="1200" dirty="0">
                <a:solidFill>
                  <a:schemeClr val="tx1"/>
                </a:solidFill>
              </a:rPr>
              <a:t>Heyner Ramírez Ramírez</a:t>
            </a: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7F132817-4D75-E617-9CF9-5C507170BCE6}"/>
              </a:ext>
            </a:extLst>
          </p:cNvPr>
          <p:cNvSpPr/>
          <p:nvPr/>
        </p:nvSpPr>
        <p:spPr>
          <a:xfrm>
            <a:off x="7068354" y="1860069"/>
            <a:ext cx="1775139" cy="528034"/>
          </a:xfrm>
          <a:prstGeom prst="roundRect">
            <a:avLst/>
          </a:prstGeom>
          <a:solidFill>
            <a:srgbClr val="36E8A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Director</a:t>
            </a:r>
          </a:p>
          <a:p>
            <a:pPr algn="ctr"/>
            <a:r>
              <a:rPr lang="es-MX" sz="1200" dirty="0">
                <a:solidFill>
                  <a:schemeClr val="tx1"/>
                </a:solidFill>
              </a:rPr>
              <a:t>Estefanía González Ramos</a:t>
            </a:r>
          </a:p>
        </p:txBody>
      </p:sp>
      <p:sp>
        <p:nvSpPr>
          <p:cNvPr id="26" name="Rectángulo redondeado 25">
            <a:extLst>
              <a:ext uri="{FF2B5EF4-FFF2-40B4-BE49-F238E27FC236}">
                <a16:creationId xmlns:a16="http://schemas.microsoft.com/office/drawing/2014/main" id="{663D0A7D-C1E6-C9FC-CE14-2855FEC9621B}"/>
              </a:ext>
            </a:extLst>
          </p:cNvPr>
          <p:cNvSpPr/>
          <p:nvPr/>
        </p:nvSpPr>
        <p:spPr>
          <a:xfrm>
            <a:off x="8418488" y="3164983"/>
            <a:ext cx="1764408" cy="528034"/>
          </a:xfrm>
          <a:prstGeom prst="roundRect">
            <a:avLst/>
          </a:prstGeom>
          <a:solidFill>
            <a:srgbClr val="36E8A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Usuario Clave Operativo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628B0F15-EDAE-E042-2AD5-DE74DA587409}"/>
              </a:ext>
            </a:extLst>
          </p:cNvPr>
          <p:cNvSpPr/>
          <p:nvPr/>
        </p:nvSpPr>
        <p:spPr>
          <a:xfrm>
            <a:off x="1111315" y="3699534"/>
            <a:ext cx="1956517" cy="388514"/>
          </a:xfrm>
          <a:prstGeom prst="roundRect">
            <a:avLst/>
          </a:prstGeom>
          <a:solidFill>
            <a:srgbClr val="94C12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Analista </a:t>
            </a:r>
          </a:p>
          <a:p>
            <a:pPr algn="ctr"/>
            <a:r>
              <a:rPr lang="es-MX" sz="1200" dirty="0">
                <a:solidFill>
                  <a:schemeClr val="tx1"/>
                </a:solidFill>
              </a:rPr>
              <a:t>Ana Laura Ortega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F63C1F77-7A5D-4F9E-E892-85A30C0EE188}"/>
              </a:ext>
            </a:extLst>
          </p:cNvPr>
          <p:cNvSpPr/>
          <p:nvPr/>
        </p:nvSpPr>
        <p:spPr>
          <a:xfrm>
            <a:off x="1111315" y="4213993"/>
            <a:ext cx="1956517" cy="388514"/>
          </a:xfrm>
          <a:prstGeom prst="roundRect">
            <a:avLst/>
          </a:prstGeom>
          <a:solidFill>
            <a:srgbClr val="94C12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Análisis Contabilidad</a:t>
            </a:r>
          </a:p>
          <a:p>
            <a:pPr algn="ctr"/>
            <a:r>
              <a:rPr lang="es-MX" sz="1200" dirty="0">
                <a:solidFill>
                  <a:schemeClr val="tx1"/>
                </a:solidFill>
              </a:rPr>
              <a:t>Marco Valencia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DFB73B03-C78E-0835-86A4-90E77CAB12A2}"/>
              </a:ext>
            </a:extLst>
          </p:cNvPr>
          <p:cNvSpPr/>
          <p:nvPr/>
        </p:nvSpPr>
        <p:spPr>
          <a:xfrm>
            <a:off x="3914694" y="4213993"/>
            <a:ext cx="1956517" cy="388514"/>
          </a:xfrm>
          <a:prstGeom prst="roundRect">
            <a:avLst/>
          </a:prstGeom>
          <a:solidFill>
            <a:srgbClr val="94C12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Documentación</a:t>
            </a:r>
          </a:p>
          <a:p>
            <a:pPr algn="ctr"/>
            <a:r>
              <a:rPr lang="es-MX" sz="1200" dirty="0">
                <a:solidFill>
                  <a:schemeClr val="tx1"/>
                </a:solidFill>
              </a:rPr>
              <a:t>Marco Rodríguez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97284016-F77D-7789-274E-BCFD51562C63}"/>
              </a:ext>
            </a:extLst>
          </p:cNvPr>
          <p:cNvSpPr/>
          <p:nvPr/>
        </p:nvSpPr>
        <p:spPr>
          <a:xfrm>
            <a:off x="3914692" y="3185075"/>
            <a:ext cx="1956517" cy="388514"/>
          </a:xfrm>
          <a:prstGeom prst="roundRect">
            <a:avLst/>
          </a:prstGeom>
          <a:solidFill>
            <a:srgbClr val="94C12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Desarrollador</a:t>
            </a:r>
          </a:p>
          <a:p>
            <a:pPr algn="ctr"/>
            <a:r>
              <a:rPr lang="es-MX" sz="1200" dirty="0">
                <a:solidFill>
                  <a:schemeClr val="tx1"/>
                </a:solidFill>
              </a:rPr>
              <a:t>xxxxxx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75D278D9-9842-71F1-0B05-5939F619AE2A}"/>
              </a:ext>
            </a:extLst>
          </p:cNvPr>
          <p:cNvSpPr/>
          <p:nvPr/>
        </p:nvSpPr>
        <p:spPr>
          <a:xfrm>
            <a:off x="1111314" y="4710146"/>
            <a:ext cx="1956517" cy="388514"/>
          </a:xfrm>
          <a:prstGeom prst="roundRect">
            <a:avLst/>
          </a:prstGeom>
          <a:solidFill>
            <a:srgbClr val="94C12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Analista</a:t>
            </a:r>
          </a:p>
          <a:p>
            <a:pPr algn="ctr"/>
            <a:r>
              <a:rPr lang="es-MX" sz="1200" dirty="0">
                <a:solidFill>
                  <a:schemeClr val="tx1"/>
                </a:solidFill>
              </a:rPr>
              <a:t>Giovanni Morales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6FE37B91-1BBB-9210-86C7-15859685A5A2}"/>
              </a:ext>
            </a:extLst>
          </p:cNvPr>
          <p:cNvSpPr/>
          <p:nvPr/>
        </p:nvSpPr>
        <p:spPr>
          <a:xfrm>
            <a:off x="9831946" y="1771916"/>
            <a:ext cx="1775139" cy="528034"/>
          </a:xfrm>
          <a:prstGeom prst="roundRect">
            <a:avLst/>
          </a:prstGeom>
          <a:solidFill>
            <a:srgbClr val="36E8A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Director</a:t>
            </a:r>
          </a:p>
          <a:p>
            <a:pPr algn="ctr"/>
            <a:r>
              <a:rPr lang="es-MX" sz="1200" dirty="0">
                <a:solidFill>
                  <a:schemeClr val="tx1"/>
                </a:solidFill>
              </a:rPr>
              <a:t>Grimaldo Santiago López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1DB5A189-9667-57CE-D5BA-EDD646F26D88}"/>
              </a:ext>
            </a:extLst>
          </p:cNvPr>
          <p:cNvSpPr/>
          <p:nvPr/>
        </p:nvSpPr>
        <p:spPr>
          <a:xfrm>
            <a:off x="3914692" y="5364826"/>
            <a:ext cx="1956517" cy="388514"/>
          </a:xfrm>
          <a:prstGeom prst="roundRect">
            <a:avLst/>
          </a:prstGeom>
          <a:solidFill>
            <a:srgbClr val="94C12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Analista</a:t>
            </a:r>
          </a:p>
          <a:p>
            <a:pPr algn="ctr"/>
            <a:r>
              <a:rPr lang="es-MX" sz="1200" dirty="0">
                <a:solidFill>
                  <a:schemeClr val="tx1"/>
                </a:solidFill>
              </a:rPr>
              <a:t>Jiovanni XXXX</a:t>
            </a:r>
          </a:p>
        </p:txBody>
      </p:sp>
    </p:spTree>
    <p:extLst>
      <p:ext uri="{BB962C8B-B14F-4D97-AF65-F5344CB8AC3E}">
        <p14:creationId xmlns:p14="http://schemas.microsoft.com/office/powerpoint/2010/main" val="41720553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363</Words>
  <Application>Microsoft Macintosh PowerPoint</Application>
  <PresentationFormat>Panorámica</PresentationFormat>
  <Paragraphs>163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Tema de Office</vt:lpstr>
      <vt:lpstr>Acta de Inicio de Proyecto Presentación Kick Off</vt:lpstr>
      <vt:lpstr>Secuencia de Análisis </vt:lpstr>
      <vt:lpstr>Alcance</vt:lpstr>
      <vt:lpstr>Alcance</vt:lpstr>
      <vt:lpstr>Organigrama de Proyecto</vt:lpstr>
      <vt:lpstr>Ciclo de Análisis del SIOX</vt:lpstr>
      <vt:lpstr>Visión del Proyecto</vt:lpstr>
      <vt:lpstr>Calendario General</vt:lpstr>
      <vt:lpstr>Organigrama de Proyecto</vt:lpstr>
      <vt:lpstr>@nidumtech.mx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Sara Ramos Cruz</dc:creator>
  <cp:lastModifiedBy>octavio.jimenez@nidumtech.mx</cp:lastModifiedBy>
  <cp:revision>46</cp:revision>
  <dcterms:created xsi:type="dcterms:W3CDTF">2020-05-05T22:37:47Z</dcterms:created>
  <dcterms:modified xsi:type="dcterms:W3CDTF">2024-10-09T17:10:47Z</dcterms:modified>
</cp:coreProperties>
</file>