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7" r:id="rId5"/>
    <p:sldId id="981" r:id="rId6"/>
    <p:sldId id="979" r:id="rId7"/>
    <p:sldId id="995" r:id="rId8"/>
    <p:sldId id="1001" r:id="rId9"/>
    <p:sldId id="997" r:id="rId10"/>
    <p:sldId id="992" r:id="rId11"/>
    <p:sldId id="993" r:id="rId12"/>
    <p:sldId id="1002" r:id="rId13"/>
    <p:sldId id="998" r:id="rId14"/>
    <p:sldId id="999" r:id="rId15"/>
    <p:sldId id="994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ker Mondragón" initials="IM" lastIdx="5" clrIdx="0">
    <p:extLst>
      <p:ext uri="{19B8F6BF-5375-455C-9EA6-DF929625EA0E}">
        <p15:presenceInfo xmlns:p15="http://schemas.microsoft.com/office/powerpoint/2012/main" userId="247a0465078aab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A1E8"/>
    <a:srgbClr val="94C122"/>
    <a:srgbClr val="7AA01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4E46-B306-4C0B-9F20-58FEF5F64699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0EA8F-7B96-4A24-B2FD-6307AE1C5D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291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EC17C4FC-84A4-44AA-A1BA-7A982BC9AAA8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4" t="87502"/>
          <a:stretch/>
        </p:blipFill>
        <p:spPr>
          <a:xfrm>
            <a:off x="8194449" y="5602069"/>
            <a:ext cx="3997551" cy="125548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19C9E1-DB9C-48C1-8D8C-059BD799A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31624"/>
            <a:ext cx="9144000" cy="2405063"/>
          </a:xfrm>
        </p:spPr>
        <p:txBody>
          <a:bodyPr anchor="b"/>
          <a:lstStyle>
            <a:lvl1pPr algn="ctr">
              <a:defRPr sz="5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815CBF-FDCB-4F41-AC11-9CEFE168A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1873"/>
            <a:ext cx="9144000" cy="527278"/>
          </a:xfrm>
        </p:spPr>
        <p:txBody>
          <a:bodyPr>
            <a:normAutofit/>
          </a:bodyPr>
          <a:lstStyle>
            <a:lvl1pPr marL="0" indent="0" algn="ctr">
              <a:buNone/>
              <a:defRPr sz="22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9B8561-C113-4DF7-9F88-068774BF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8F9DFC-91F3-4A4A-83D7-2D0234B6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54210C-186B-413F-80D7-FB56ED9F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DCDFDE1-EC0A-4A15-A2E7-D28F9040BF5C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4" t="87502"/>
          <a:stretch/>
        </p:blipFill>
        <p:spPr>
          <a:xfrm rot="10800000">
            <a:off x="0" y="0"/>
            <a:ext cx="3997551" cy="125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5A581-7687-4179-A28E-20083C84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04DB1C-7EAA-4F15-82E1-8C7765382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BC583-A432-4FBC-BD95-4FD13AEB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C6933F-0BD9-40F1-904B-D8FB6EDE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1231D9-78CF-4C10-9456-1F836D8A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098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0E3146-FE40-4844-B808-B9F782A3A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F66ACF-8599-4982-BCC9-6EAEADC63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F07FB9-ED22-4282-97AE-26AE01D38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25D63B-82E7-4B33-9EF5-812669E3E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B256CD-27C8-445C-8BCE-4762A073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385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6E7269C8-BE80-436D-9B91-E93EF7868CBC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4" t="87502"/>
          <a:stretch/>
        </p:blipFill>
        <p:spPr>
          <a:xfrm>
            <a:off x="8911770" y="5827354"/>
            <a:ext cx="3280229" cy="1030200"/>
          </a:xfrm>
          <a:prstGeom prst="rect">
            <a:avLst/>
          </a:prstGeom>
        </p:spPr>
      </p:pic>
      <p:pic>
        <p:nvPicPr>
          <p:cNvPr id="8" name="Imagen 7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2BD0AC9F-8DE2-4CE6-8397-6F5846B2B08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628" y="-344714"/>
            <a:ext cx="2202329" cy="1701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0D2608F-1C8A-4C49-BB5F-F0F66E9CF1B8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4" t="87502"/>
          <a:stretch/>
        </p:blipFill>
        <p:spPr>
          <a:xfrm rot="10800000">
            <a:off x="0" y="-5524"/>
            <a:ext cx="1828800" cy="57435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7CEF12A-C518-4A46-BE53-DCE0760B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575517"/>
          </a:xfrm>
        </p:spPr>
        <p:txBody>
          <a:bodyPr>
            <a:normAutofit/>
          </a:bodyPr>
          <a:lstStyle>
            <a:lvl1pPr>
              <a:defRPr sz="3200" b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813DE9-AEDD-4891-B92E-9CD6EED00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668"/>
            <a:ext cx="10515600" cy="490929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3C6404-0F8F-4BD8-925A-74CAFC98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F65FEA-27CE-453F-8FEF-2F1EA73D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4A9915-7D66-44F3-8D3B-C895AF52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924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A2376-654A-4D9D-AAE0-0E9EFA3B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0E45F9-D70D-4EC6-80C3-7A7984DA6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5298A9-5250-4D95-8CB1-FC604D2E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30573D-6ECA-4AE5-9EE3-7E1C4AD87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0AEAE3-3214-467A-BA0A-17A12E00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96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B448B-10AA-444D-B199-462F02C0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D60D38-1866-440C-BB3F-E1799F8BF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B7821F-8A99-47F7-BC4C-1E849FEE0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3F3472-B764-4349-8B19-EE846E64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136B04-3097-4F8F-8F90-5AFA35FD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19CF71-5D38-4713-AF1D-D4C945AD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999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4E5A6-7619-42B0-B8B0-DED01AFC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DE9D50-64B5-4869-9DAF-165D51C8B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02F86E-4754-4651-A4E7-F4D5CDB4A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7D7344-34EB-4FD6-B8A8-018A492F7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23B6979-C591-4ED7-8435-051AF3B76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648122-3D48-4103-8824-C0E853E6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FFF6DD-1749-41B4-A713-6AF912DD9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BA8FBF-CD8C-4101-AD2A-DEB845BB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213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F9BBD-AEB3-452C-A121-0A134734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39FA8A-C40D-4B96-B60C-0A388CEC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73E735-FFE0-48B8-AD19-9F15297E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A93CEF-1DB8-4969-8E1B-FC540EB6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54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071AE2E-0356-481A-BFB0-773BE9FC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80DA37-AEF7-49AD-A009-1F62E1D5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9697A3-1A90-49EB-B6E9-97E74787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038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F1A50-4D9A-4585-A965-BFD9ED4C4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06266B-566C-4CB9-9BCC-AAE79433F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43575A-2B6A-4915-AA27-EAFC9762E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F96ABB-12D3-41FD-8DB2-CD17F985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640BD0-0459-4F88-8910-016BB300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2103DC-FB9C-4AB5-991B-E6571DB9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768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71331-9CB1-4562-9242-2024CCE3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152615F-F285-4F47-9E74-A91223A1E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6C5ECC-9623-4E7C-8249-F20E8BC96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CB4E2-7223-4A6F-87F4-69FC3BA6D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80074C-B5CD-4841-98D7-ED01B507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C5F0F8-BCF8-488F-90B5-E6CD637D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862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A7D237-6C00-461C-92AC-EBC40D0E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1CDBCE-2309-4E77-B2DE-70DB5C5F4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DFB698-D2E6-4FE4-ABA1-9B7A7402E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CAEF43-348C-4FFA-8340-B841FE18A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62A55A-68E5-4D0B-ADFB-78B698A2F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683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3B18D00-E16B-4D61-B06F-8B0ADF4A56B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978576" y="989936"/>
            <a:ext cx="5154236" cy="268741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s-MX" sz="2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NIDUM TECH, S.A. de C.V.</a:t>
            </a:r>
          </a:p>
        </p:txBody>
      </p:sp>
      <p:pic>
        <p:nvPicPr>
          <p:cNvPr id="5" name="Imagen 4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96ED64F4-AA6D-49AA-B2B4-EE5D92B125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14" b="33762"/>
          <a:stretch/>
        </p:blipFill>
        <p:spPr>
          <a:xfrm>
            <a:off x="9200245" y="216123"/>
            <a:ext cx="2710898" cy="704369"/>
          </a:xfrm>
          <a:prstGeom prst="rect">
            <a:avLst/>
          </a:prstGeom>
        </p:spPr>
      </p:pic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C6C41887-0518-B0C8-C9C5-136ABB84D2B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20B501B5-B044-5696-407F-3F19327B8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4460" y="2735007"/>
            <a:ext cx="9578340" cy="1936384"/>
          </a:xfrm>
        </p:spPr>
        <p:txBody>
          <a:bodyPr>
            <a:normAutofit fontScale="92500" lnSpcReduction="10000"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000" b="1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sz="2400" dirty="0">
                <a:solidFill>
                  <a:srgbClr val="2EA1E8"/>
                </a:solidFill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SIOX: </a:t>
            </a:r>
            <a:r>
              <a:rPr lang="es-MX" sz="2400" dirty="0">
                <a:solidFill>
                  <a:schemeClr val="tx1"/>
                </a:solidFill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Servicios profesionales especializados para el análisis, diseño, desarrollo e implementación de un sistema integral para la gestión recaudatoria y el seguimiento de la política fiscal estatal, Fase 1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MX" sz="2400" b="1" dirty="0">
              <a:solidFill>
                <a:schemeClr val="tx1"/>
              </a:solidFill>
              <a:latin typeface="Montserrat" pitchFamily="2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sz="2400" dirty="0">
                <a:solidFill>
                  <a:schemeClr val="tx1"/>
                </a:solidFill>
                <a:latin typeface="Montserrat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Sprint 1</a:t>
            </a:r>
            <a:endParaRPr lang="es-ES" sz="2400" b="1" dirty="0">
              <a:solidFill>
                <a:schemeClr val="tx1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5C21CEA2-47CE-E4F4-EB5D-3C1695EB0FF5}"/>
              </a:ext>
            </a:extLst>
          </p:cNvPr>
          <p:cNvSpPr txBox="1">
            <a:spLocks/>
          </p:cNvSpPr>
          <p:nvPr/>
        </p:nvSpPr>
        <p:spPr>
          <a:xfrm>
            <a:off x="4704485" y="4671391"/>
            <a:ext cx="3695596" cy="921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0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0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CDMX, 27 / 09 / 2024</a:t>
            </a:r>
            <a:endParaRPr lang="es-MX" sz="20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6879E596-C2FB-A141-1E6B-28F58EF11B07}"/>
              </a:ext>
            </a:extLst>
          </p:cNvPr>
          <p:cNvSpPr txBox="1">
            <a:spLocks/>
          </p:cNvSpPr>
          <p:nvPr/>
        </p:nvSpPr>
        <p:spPr>
          <a:xfrm>
            <a:off x="734956" y="1494370"/>
            <a:ext cx="10866494" cy="1240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Documento de Informe de Seguimiento del Proyecto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09766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E3E79B3D-B0E0-375C-BD16-A6C8FEF971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CC2A858-4B31-AD5E-7C6B-D1D7F6C39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446931"/>
              </p:ext>
            </p:extLst>
          </p:nvPr>
        </p:nvGraphicFramePr>
        <p:xfrm>
          <a:off x="874127" y="1928651"/>
          <a:ext cx="10413515" cy="162436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96809">
                  <a:extLst>
                    <a:ext uri="{9D8B030D-6E8A-4147-A177-3AD203B41FA5}">
                      <a16:colId xmlns:a16="http://schemas.microsoft.com/office/drawing/2014/main" val="89245872"/>
                    </a:ext>
                  </a:extLst>
                </a:gridCol>
                <a:gridCol w="8816706">
                  <a:extLst>
                    <a:ext uri="{9D8B030D-6E8A-4147-A177-3AD203B41FA5}">
                      <a16:colId xmlns:a16="http://schemas.microsoft.com/office/drawing/2014/main" val="2666367462"/>
                    </a:ext>
                  </a:extLst>
                </a:gridCol>
              </a:tblGrid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No.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Factor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39238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Reforzar la comunicación (Establecimiento de canales adecuados que de manera oportuna comuniquen la información necesaria)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682266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Respetar acuerdos y compromisos (Seguimiento y atención de cada acuerdo y compromiso conforme a las prioridades)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367810"/>
                  </a:ext>
                </a:extLst>
              </a:tr>
            </a:tbl>
          </a:graphicData>
        </a:graphic>
      </p:graphicFrame>
      <p:sp>
        <p:nvSpPr>
          <p:cNvPr id="4" name="Subtítulo 2">
            <a:extLst>
              <a:ext uri="{FF2B5EF4-FFF2-40B4-BE49-F238E27FC236}">
                <a16:creationId xmlns:a16="http://schemas.microsoft.com/office/drawing/2014/main" id="{D71A54C4-0D56-9822-C5DE-8880BB5FAFB1}"/>
              </a:ext>
            </a:extLst>
          </p:cNvPr>
          <p:cNvSpPr txBox="1">
            <a:spLocks/>
          </p:cNvSpPr>
          <p:nvPr/>
        </p:nvSpPr>
        <p:spPr>
          <a:xfrm>
            <a:off x="468630" y="389733"/>
            <a:ext cx="6800850" cy="1250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Factores críticos de éxito: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96670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E3E79B3D-B0E0-375C-BD16-A6C8FEF971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CC2A858-4B31-AD5E-7C6B-D1D7F6C39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22681"/>
              </p:ext>
            </p:extLst>
          </p:nvPr>
        </p:nvGraphicFramePr>
        <p:xfrm>
          <a:off x="734956" y="1706843"/>
          <a:ext cx="10413514" cy="153292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979666">
                  <a:extLst>
                    <a:ext uri="{9D8B030D-6E8A-4147-A177-3AD203B41FA5}">
                      <a16:colId xmlns:a16="http://schemas.microsoft.com/office/drawing/2014/main" val="89245872"/>
                    </a:ext>
                  </a:extLst>
                </a:gridCol>
                <a:gridCol w="5695087">
                  <a:extLst>
                    <a:ext uri="{9D8B030D-6E8A-4147-A177-3AD203B41FA5}">
                      <a16:colId xmlns:a16="http://schemas.microsoft.com/office/drawing/2014/main" val="2666367462"/>
                    </a:ext>
                  </a:extLst>
                </a:gridCol>
                <a:gridCol w="3738761">
                  <a:extLst>
                    <a:ext uri="{9D8B030D-6E8A-4147-A177-3AD203B41FA5}">
                      <a16:colId xmlns:a16="http://schemas.microsoft.com/office/drawing/2014/main" val="2113983199"/>
                    </a:ext>
                  </a:extLst>
                </a:gridCol>
              </a:tblGrid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No.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Módulo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>
                          <a:latin typeface="Montserrat" pitchFamily="2" charset="0"/>
                        </a:rPr>
                        <a:t>Vigencia</a:t>
                      </a:r>
                      <a:endParaRPr lang="es-MX" dirty="0">
                        <a:latin typeface="Montserrat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39238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Inicio Sprint 2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kern="1200" dirty="0">
                        <a:solidFill>
                          <a:schemeClr val="dk1"/>
                        </a:solidFill>
                        <a:latin typeface="Montserrat" pitchFamily="2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Motor de generación de líneas de captura y Federales Coordinados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30/09/2024 al 11/10/2024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346682266"/>
                  </a:ext>
                </a:extLst>
              </a:tr>
            </a:tbl>
          </a:graphicData>
        </a:graphic>
      </p:graphicFrame>
      <p:sp>
        <p:nvSpPr>
          <p:cNvPr id="4" name="Subtítulo 2">
            <a:extLst>
              <a:ext uri="{FF2B5EF4-FFF2-40B4-BE49-F238E27FC236}">
                <a16:creationId xmlns:a16="http://schemas.microsoft.com/office/drawing/2014/main" id="{D2005E28-E06F-FD38-6649-5C49FD58C231}"/>
              </a:ext>
            </a:extLst>
          </p:cNvPr>
          <p:cNvSpPr txBox="1">
            <a:spLocks/>
          </p:cNvSpPr>
          <p:nvPr/>
        </p:nvSpPr>
        <p:spPr>
          <a:xfrm>
            <a:off x="640080" y="306576"/>
            <a:ext cx="6800850" cy="1250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Siguientes pasos: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14396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E3E79B3D-B0E0-375C-BD16-A6C8FEF971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0C0E40B-338E-4E9B-4735-5EC758219A55}"/>
              </a:ext>
            </a:extLst>
          </p:cNvPr>
          <p:cNvSpPr txBox="1">
            <a:spLocks/>
          </p:cNvSpPr>
          <p:nvPr/>
        </p:nvSpPr>
        <p:spPr>
          <a:xfrm>
            <a:off x="2571750" y="2503170"/>
            <a:ext cx="6800850" cy="155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40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54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Gracias</a:t>
            </a:r>
            <a:endParaRPr lang="es-MX" sz="54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191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CC2AB8AE-DE4B-B445-2C4B-37817573BFE2}"/>
              </a:ext>
            </a:extLst>
          </p:cNvPr>
          <p:cNvSpPr txBox="1">
            <a:spLocks/>
          </p:cNvSpPr>
          <p:nvPr/>
        </p:nvSpPr>
        <p:spPr>
          <a:xfrm>
            <a:off x="940074" y="2089926"/>
            <a:ext cx="7677151" cy="3728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Estatus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General del Proyecto</a:t>
            </a:r>
          </a:p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Estatus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Sprint</a:t>
            </a:r>
          </a:p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Riesgos</a:t>
            </a:r>
            <a:endParaRPr lang="en-US" sz="2500" b="1" dirty="0">
              <a:ln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Asuntos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Generales</a:t>
            </a:r>
            <a:endParaRPr lang="en-US" sz="2500" b="1" dirty="0">
              <a:ln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Factores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críticos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éxito</a:t>
            </a:r>
            <a:endParaRPr lang="en-US" sz="2500" b="1" dirty="0">
              <a:ln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Siguientes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pasos</a:t>
            </a:r>
          </a:p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500" b="1" dirty="0">
              <a:ln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457200">
              <a:spcAft>
                <a:spcPts val="600"/>
              </a:spcAft>
            </a:pPr>
            <a:endParaRPr lang="en-US" sz="2500" b="1" dirty="0">
              <a:ln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6ECFFAE-A286-D32A-CF4F-557444EA9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42" y="1221524"/>
            <a:ext cx="5245812" cy="3934358"/>
          </a:xfrm>
          <a:prstGeom prst="rect">
            <a:avLst/>
          </a:prstGeom>
        </p:spPr>
      </p:pic>
      <p:pic>
        <p:nvPicPr>
          <p:cNvPr id="3" name="Imagen 2" descr="Imagen que contiene Texto&#10;&#10;Descripción generada automáticamente">
            <a:extLst>
              <a:ext uri="{FF2B5EF4-FFF2-40B4-BE49-F238E27FC236}">
                <a16:creationId xmlns:a16="http://schemas.microsoft.com/office/drawing/2014/main" id="{E0453779-EABD-DC9A-74E0-1FE5BFD618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FE873F6-3923-F791-A5D7-507A9A3B3291}"/>
              </a:ext>
            </a:extLst>
          </p:cNvPr>
          <p:cNvSpPr txBox="1">
            <a:spLocks/>
          </p:cNvSpPr>
          <p:nvPr/>
        </p:nvSpPr>
        <p:spPr>
          <a:xfrm>
            <a:off x="615595" y="601205"/>
            <a:ext cx="4339964" cy="1240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Orden del Día: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7554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Imagen que contiene Texto&#10;&#10;Descripción generada automáticamente">
            <a:extLst>
              <a:ext uri="{FF2B5EF4-FFF2-40B4-BE49-F238E27FC236}">
                <a16:creationId xmlns:a16="http://schemas.microsoft.com/office/drawing/2014/main" id="{F550F660-43F7-EF77-9890-A1081AA758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19" name="Tabla 7357">
            <a:extLst>
              <a:ext uri="{FF2B5EF4-FFF2-40B4-BE49-F238E27FC236}">
                <a16:creationId xmlns:a16="http://schemas.microsoft.com/office/drawing/2014/main" id="{7999E481-1EA0-DE40-92BF-EA67A2D21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60036"/>
              </p:ext>
            </p:extLst>
          </p:nvPr>
        </p:nvGraphicFramePr>
        <p:xfrm>
          <a:off x="557303" y="2206102"/>
          <a:ext cx="11071481" cy="1361751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903749">
                  <a:extLst>
                    <a:ext uri="{9D8B030D-6E8A-4147-A177-3AD203B41FA5}">
                      <a16:colId xmlns:a16="http://schemas.microsoft.com/office/drawing/2014/main" val="3721273014"/>
                    </a:ext>
                  </a:extLst>
                </a:gridCol>
                <a:gridCol w="865395">
                  <a:extLst>
                    <a:ext uri="{9D8B030D-6E8A-4147-A177-3AD203B41FA5}">
                      <a16:colId xmlns:a16="http://schemas.microsoft.com/office/drawing/2014/main" val="4026251465"/>
                    </a:ext>
                  </a:extLst>
                </a:gridCol>
                <a:gridCol w="690086">
                  <a:extLst>
                    <a:ext uri="{9D8B030D-6E8A-4147-A177-3AD203B41FA5}">
                      <a16:colId xmlns:a16="http://schemas.microsoft.com/office/drawing/2014/main" val="1187158961"/>
                    </a:ext>
                  </a:extLst>
                </a:gridCol>
                <a:gridCol w="673331">
                  <a:extLst>
                    <a:ext uri="{9D8B030D-6E8A-4147-A177-3AD203B41FA5}">
                      <a16:colId xmlns:a16="http://schemas.microsoft.com/office/drawing/2014/main" val="2317660656"/>
                    </a:ext>
                  </a:extLst>
                </a:gridCol>
                <a:gridCol w="789590">
                  <a:extLst>
                    <a:ext uri="{9D8B030D-6E8A-4147-A177-3AD203B41FA5}">
                      <a16:colId xmlns:a16="http://schemas.microsoft.com/office/drawing/2014/main" val="179998228"/>
                    </a:ext>
                  </a:extLst>
                </a:gridCol>
                <a:gridCol w="794370">
                  <a:extLst>
                    <a:ext uri="{9D8B030D-6E8A-4147-A177-3AD203B41FA5}">
                      <a16:colId xmlns:a16="http://schemas.microsoft.com/office/drawing/2014/main" val="4024329485"/>
                    </a:ext>
                  </a:extLst>
                </a:gridCol>
                <a:gridCol w="794370">
                  <a:extLst>
                    <a:ext uri="{9D8B030D-6E8A-4147-A177-3AD203B41FA5}">
                      <a16:colId xmlns:a16="http://schemas.microsoft.com/office/drawing/2014/main" val="413549570"/>
                    </a:ext>
                  </a:extLst>
                </a:gridCol>
                <a:gridCol w="794370">
                  <a:extLst>
                    <a:ext uri="{9D8B030D-6E8A-4147-A177-3AD203B41FA5}">
                      <a16:colId xmlns:a16="http://schemas.microsoft.com/office/drawing/2014/main" val="3592885660"/>
                    </a:ext>
                  </a:extLst>
                </a:gridCol>
                <a:gridCol w="794370">
                  <a:extLst>
                    <a:ext uri="{9D8B030D-6E8A-4147-A177-3AD203B41FA5}">
                      <a16:colId xmlns:a16="http://schemas.microsoft.com/office/drawing/2014/main" val="926785937"/>
                    </a:ext>
                  </a:extLst>
                </a:gridCol>
                <a:gridCol w="794370">
                  <a:extLst>
                    <a:ext uri="{9D8B030D-6E8A-4147-A177-3AD203B41FA5}">
                      <a16:colId xmlns:a16="http://schemas.microsoft.com/office/drawing/2014/main" val="2239786460"/>
                    </a:ext>
                  </a:extLst>
                </a:gridCol>
                <a:gridCol w="794370">
                  <a:extLst>
                    <a:ext uri="{9D8B030D-6E8A-4147-A177-3AD203B41FA5}">
                      <a16:colId xmlns:a16="http://schemas.microsoft.com/office/drawing/2014/main" val="493850372"/>
                    </a:ext>
                  </a:extLst>
                </a:gridCol>
                <a:gridCol w="794370">
                  <a:extLst>
                    <a:ext uri="{9D8B030D-6E8A-4147-A177-3AD203B41FA5}">
                      <a16:colId xmlns:a16="http://schemas.microsoft.com/office/drawing/2014/main" val="678267499"/>
                    </a:ext>
                  </a:extLst>
                </a:gridCol>
                <a:gridCol w="794370">
                  <a:extLst>
                    <a:ext uri="{9D8B030D-6E8A-4147-A177-3AD203B41FA5}">
                      <a16:colId xmlns:a16="http://schemas.microsoft.com/office/drawing/2014/main" val="332761283"/>
                    </a:ext>
                  </a:extLst>
                </a:gridCol>
                <a:gridCol w="794370">
                  <a:extLst>
                    <a:ext uri="{9D8B030D-6E8A-4147-A177-3AD203B41FA5}">
                      <a16:colId xmlns:a16="http://schemas.microsoft.com/office/drawing/2014/main" val="3720274863"/>
                    </a:ext>
                  </a:extLst>
                </a:gridCol>
              </a:tblGrid>
              <a:tr h="312962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Proyecto</a:t>
                      </a:r>
                      <a:endParaRPr lang="es-MX" sz="10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Sprint 1</a:t>
                      </a:r>
                      <a:endParaRPr lang="es-MX" sz="10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2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3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4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5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6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7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8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9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10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11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12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662863"/>
                  </a:ext>
                </a:extLst>
              </a:tr>
              <a:tr h="546138">
                <a:tc rowSpan="2">
                  <a:txBody>
                    <a:bodyPr/>
                    <a:lstStyle/>
                    <a:p>
                      <a:pPr algn="ctr"/>
                      <a:r>
                        <a:rPr lang="es-MX" sz="1000" b="1" dirty="0">
                          <a:solidFill>
                            <a:schemeClr val="tx1"/>
                          </a:solidFill>
                        </a:rPr>
                        <a:t>SIOX</a:t>
                      </a:r>
                      <a:endParaRPr lang="es-MX" sz="1000" b="1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kern="1200" dirty="0">
                          <a:solidFill>
                            <a:schemeClr val="tx1"/>
                          </a:solidFill>
                        </a:rPr>
                        <a:t>Planeado</a:t>
                      </a:r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328466"/>
                  </a:ext>
                </a:extLst>
              </a:tr>
              <a:tr h="502651">
                <a:tc vMerge="1">
                  <a:txBody>
                    <a:bodyPr/>
                    <a:lstStyle/>
                    <a:p>
                      <a:pPr algn="ctr"/>
                      <a:r>
                        <a:rPr lang="es-MX" sz="1000" b="1" dirty="0">
                          <a:solidFill>
                            <a:schemeClr val="bg2"/>
                          </a:solidFill>
                          <a:latin typeface="Montserrat" panose="00000500000000000000" pitchFamily="2" charset="0"/>
                        </a:rPr>
                        <a:t>SASAR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kern="1200" dirty="0">
                          <a:solidFill>
                            <a:schemeClr val="tx1"/>
                          </a:solidFill>
                        </a:rPr>
                        <a:t>Real</a:t>
                      </a:r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78337"/>
                  </a:ext>
                </a:extLst>
              </a:tr>
            </a:tbl>
          </a:graphicData>
        </a:graphic>
      </p:graphicFrame>
      <p:sp>
        <p:nvSpPr>
          <p:cNvPr id="20" name="Taskrect">
            <a:extLst>
              <a:ext uri="{FF2B5EF4-FFF2-40B4-BE49-F238E27FC236}">
                <a16:creationId xmlns:a16="http://schemas.microsoft.com/office/drawing/2014/main" id="{7C0D38B7-230D-E29E-2AA3-C97BB0FCD34A}"/>
              </a:ext>
            </a:extLst>
          </p:cNvPr>
          <p:cNvSpPr/>
          <p:nvPr/>
        </p:nvSpPr>
        <p:spPr>
          <a:xfrm>
            <a:off x="2484776" y="2605476"/>
            <a:ext cx="427389" cy="28150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8.33%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1" name="Taskrect">
            <a:extLst>
              <a:ext uri="{FF2B5EF4-FFF2-40B4-BE49-F238E27FC236}">
                <a16:creationId xmlns:a16="http://schemas.microsoft.com/office/drawing/2014/main" id="{D3817EF1-B115-5C94-3C02-813152981D1F}"/>
              </a:ext>
            </a:extLst>
          </p:cNvPr>
          <p:cNvSpPr/>
          <p:nvPr/>
        </p:nvSpPr>
        <p:spPr>
          <a:xfrm>
            <a:off x="2484776" y="3147499"/>
            <a:ext cx="427389" cy="32079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8.33%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CCD092E5-D2EA-A3E8-3A68-545AF0751AB9}"/>
              </a:ext>
            </a:extLst>
          </p:cNvPr>
          <p:cNvSpPr txBox="1">
            <a:spLocks/>
          </p:cNvSpPr>
          <p:nvPr/>
        </p:nvSpPr>
        <p:spPr>
          <a:xfrm>
            <a:off x="0" y="380258"/>
            <a:ext cx="8053684" cy="1240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Estatus General del Proyecto: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37221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Imagen que contiene Texto&#10;&#10;Descripción generada automáticamente">
            <a:extLst>
              <a:ext uri="{FF2B5EF4-FFF2-40B4-BE49-F238E27FC236}">
                <a16:creationId xmlns:a16="http://schemas.microsoft.com/office/drawing/2014/main" id="{F550F660-43F7-EF77-9890-A1081AA758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254896" y="5432482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D513868-0F60-8504-4D6B-937D06A33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778149"/>
              </p:ext>
            </p:extLst>
          </p:nvPr>
        </p:nvGraphicFramePr>
        <p:xfrm>
          <a:off x="1027927" y="1172892"/>
          <a:ext cx="9924776" cy="40792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481194">
                  <a:extLst>
                    <a:ext uri="{9D8B030D-6E8A-4147-A177-3AD203B41FA5}">
                      <a16:colId xmlns:a16="http://schemas.microsoft.com/office/drawing/2014/main" val="2075903049"/>
                    </a:ext>
                  </a:extLst>
                </a:gridCol>
                <a:gridCol w="3984762">
                  <a:extLst>
                    <a:ext uri="{9D8B030D-6E8A-4147-A177-3AD203B41FA5}">
                      <a16:colId xmlns:a16="http://schemas.microsoft.com/office/drawing/2014/main" val="2432282018"/>
                    </a:ext>
                  </a:extLst>
                </a:gridCol>
                <a:gridCol w="977626">
                  <a:extLst>
                    <a:ext uri="{9D8B030D-6E8A-4147-A177-3AD203B41FA5}">
                      <a16:colId xmlns:a16="http://schemas.microsoft.com/office/drawing/2014/main" val="3702839006"/>
                    </a:ext>
                  </a:extLst>
                </a:gridCol>
                <a:gridCol w="2481194">
                  <a:extLst>
                    <a:ext uri="{9D8B030D-6E8A-4147-A177-3AD203B41FA5}">
                      <a16:colId xmlns:a16="http://schemas.microsoft.com/office/drawing/2014/main" val="778589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Módulo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Entregables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>
                          <a:latin typeface="Montserrat" panose="00000500000000000000" pitchFamily="2" charset="0"/>
                        </a:rPr>
                        <a:t>Sprint 1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270460"/>
                  </a:ext>
                </a:extLst>
              </a:tr>
              <a:tr h="370840">
                <a:tc rowSpan="10">
                  <a:txBody>
                    <a:bodyPr/>
                    <a:lstStyle/>
                    <a:p>
                      <a:pPr algn="ctr"/>
                      <a:r>
                        <a:rPr lang="es-MX" sz="12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Motor de Armonización Contable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Acta de Inicio de Proyecto Kick Off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6159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92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Plan de trabajo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3201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2178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Acta Constitutiva del Proyecto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556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0022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Minutas de trabajo y Listas de Asistencia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9430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8909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Documento modelado As 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9153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369229"/>
                  </a:ext>
                </a:extLst>
              </a:tr>
            </a:tbl>
          </a:graphicData>
        </a:graphic>
      </p:graphicFrame>
      <p:sp>
        <p:nvSpPr>
          <p:cNvPr id="6" name="Taskrect">
            <a:extLst>
              <a:ext uri="{FF2B5EF4-FFF2-40B4-BE49-F238E27FC236}">
                <a16:creationId xmlns:a16="http://schemas.microsoft.com/office/drawing/2014/main" id="{87FC83D8-2942-4FD5-8EA9-4FFC9B4813BA}"/>
              </a:ext>
            </a:extLst>
          </p:cNvPr>
          <p:cNvSpPr/>
          <p:nvPr/>
        </p:nvSpPr>
        <p:spPr>
          <a:xfrm>
            <a:off x="8855772" y="1587245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7" name="Taskrect">
            <a:extLst>
              <a:ext uri="{FF2B5EF4-FFF2-40B4-BE49-F238E27FC236}">
                <a16:creationId xmlns:a16="http://schemas.microsoft.com/office/drawing/2014/main" id="{75123EDE-14E9-F35B-B625-CB47AD448D49}"/>
              </a:ext>
            </a:extLst>
          </p:cNvPr>
          <p:cNvSpPr/>
          <p:nvPr/>
        </p:nvSpPr>
        <p:spPr>
          <a:xfrm>
            <a:off x="8855772" y="1994329"/>
            <a:ext cx="2020568" cy="24471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8" name="Taskrect">
            <a:extLst>
              <a:ext uri="{FF2B5EF4-FFF2-40B4-BE49-F238E27FC236}">
                <a16:creationId xmlns:a16="http://schemas.microsoft.com/office/drawing/2014/main" id="{805BDD95-9BA8-A1DC-574F-36220B398F88}"/>
              </a:ext>
            </a:extLst>
          </p:cNvPr>
          <p:cNvSpPr/>
          <p:nvPr/>
        </p:nvSpPr>
        <p:spPr>
          <a:xfrm>
            <a:off x="8855772" y="2338276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9" name="Taskrect">
            <a:extLst>
              <a:ext uri="{FF2B5EF4-FFF2-40B4-BE49-F238E27FC236}">
                <a16:creationId xmlns:a16="http://schemas.microsoft.com/office/drawing/2014/main" id="{19D7039F-FA6B-5F8F-D19E-B1CFD5961692}"/>
              </a:ext>
            </a:extLst>
          </p:cNvPr>
          <p:cNvSpPr/>
          <p:nvPr/>
        </p:nvSpPr>
        <p:spPr>
          <a:xfrm>
            <a:off x="8855772" y="2704059"/>
            <a:ext cx="2020567" cy="29786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" name="Taskrect">
            <a:extLst>
              <a:ext uri="{FF2B5EF4-FFF2-40B4-BE49-F238E27FC236}">
                <a16:creationId xmlns:a16="http://schemas.microsoft.com/office/drawing/2014/main" id="{C2BB45E3-FC1C-F2C2-5B67-54C1A4E72F1C}"/>
              </a:ext>
            </a:extLst>
          </p:cNvPr>
          <p:cNvSpPr/>
          <p:nvPr/>
        </p:nvSpPr>
        <p:spPr>
          <a:xfrm>
            <a:off x="8855772" y="3086507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" name="Taskrect">
            <a:extLst>
              <a:ext uri="{FF2B5EF4-FFF2-40B4-BE49-F238E27FC236}">
                <a16:creationId xmlns:a16="http://schemas.microsoft.com/office/drawing/2014/main" id="{F37BA129-0EB2-755B-37AA-A8B22372D5D2}"/>
              </a:ext>
            </a:extLst>
          </p:cNvPr>
          <p:cNvSpPr/>
          <p:nvPr/>
        </p:nvSpPr>
        <p:spPr>
          <a:xfrm>
            <a:off x="8855772" y="3834738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4" name="Taskrect">
            <a:extLst>
              <a:ext uri="{FF2B5EF4-FFF2-40B4-BE49-F238E27FC236}">
                <a16:creationId xmlns:a16="http://schemas.microsoft.com/office/drawing/2014/main" id="{F858C55B-53A1-2D22-6F89-138E3F09E9C3}"/>
              </a:ext>
            </a:extLst>
          </p:cNvPr>
          <p:cNvSpPr/>
          <p:nvPr/>
        </p:nvSpPr>
        <p:spPr>
          <a:xfrm>
            <a:off x="8855772" y="4547069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0" name="Taskrect">
            <a:extLst>
              <a:ext uri="{FF2B5EF4-FFF2-40B4-BE49-F238E27FC236}">
                <a16:creationId xmlns:a16="http://schemas.microsoft.com/office/drawing/2014/main" id="{F5DE3238-C0D0-711C-053C-7270087D4962}"/>
              </a:ext>
            </a:extLst>
          </p:cNvPr>
          <p:cNvSpPr/>
          <p:nvPr/>
        </p:nvSpPr>
        <p:spPr>
          <a:xfrm>
            <a:off x="8855771" y="3461596"/>
            <a:ext cx="2020567" cy="2784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1" name="Taskrect">
            <a:extLst>
              <a:ext uri="{FF2B5EF4-FFF2-40B4-BE49-F238E27FC236}">
                <a16:creationId xmlns:a16="http://schemas.microsoft.com/office/drawing/2014/main" id="{AA2BB248-9018-535D-EC2A-11CAFC706A86}"/>
              </a:ext>
            </a:extLst>
          </p:cNvPr>
          <p:cNvSpPr/>
          <p:nvPr/>
        </p:nvSpPr>
        <p:spPr>
          <a:xfrm>
            <a:off x="8855772" y="4195941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2" name="Taskrect">
            <a:extLst>
              <a:ext uri="{FF2B5EF4-FFF2-40B4-BE49-F238E27FC236}">
                <a16:creationId xmlns:a16="http://schemas.microsoft.com/office/drawing/2014/main" id="{D1EC3D2D-81A6-5BEE-7D65-14FA5E455DE8}"/>
              </a:ext>
            </a:extLst>
          </p:cNvPr>
          <p:cNvSpPr/>
          <p:nvPr/>
        </p:nvSpPr>
        <p:spPr>
          <a:xfrm>
            <a:off x="8855772" y="4929849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A9DE702D-AA9F-3CA5-D2E1-BB4DEB66D565}"/>
              </a:ext>
            </a:extLst>
          </p:cNvPr>
          <p:cNvSpPr txBox="1">
            <a:spLocks/>
          </p:cNvSpPr>
          <p:nvPr/>
        </p:nvSpPr>
        <p:spPr>
          <a:xfrm>
            <a:off x="640080" y="1"/>
            <a:ext cx="6800850" cy="1250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Estatus por Sprint – SIOX: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5660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2E258-6B6C-1792-5FF0-C99BF1E6C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Imagen que contiene Texto&#10;&#10;Descripción generada automáticamente">
            <a:extLst>
              <a:ext uri="{FF2B5EF4-FFF2-40B4-BE49-F238E27FC236}">
                <a16:creationId xmlns:a16="http://schemas.microsoft.com/office/drawing/2014/main" id="{95FEF433-68DF-48A1-6D6D-F9603DB7A8B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254896" y="5432482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78015217-BBBB-F90F-7993-906A6A76C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904195"/>
              </p:ext>
            </p:extLst>
          </p:nvPr>
        </p:nvGraphicFramePr>
        <p:xfrm>
          <a:off x="1027927" y="1172892"/>
          <a:ext cx="9924776" cy="40792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481194">
                  <a:extLst>
                    <a:ext uri="{9D8B030D-6E8A-4147-A177-3AD203B41FA5}">
                      <a16:colId xmlns:a16="http://schemas.microsoft.com/office/drawing/2014/main" val="2075903049"/>
                    </a:ext>
                  </a:extLst>
                </a:gridCol>
                <a:gridCol w="3984762">
                  <a:extLst>
                    <a:ext uri="{9D8B030D-6E8A-4147-A177-3AD203B41FA5}">
                      <a16:colId xmlns:a16="http://schemas.microsoft.com/office/drawing/2014/main" val="2432282018"/>
                    </a:ext>
                  </a:extLst>
                </a:gridCol>
                <a:gridCol w="977626">
                  <a:extLst>
                    <a:ext uri="{9D8B030D-6E8A-4147-A177-3AD203B41FA5}">
                      <a16:colId xmlns:a16="http://schemas.microsoft.com/office/drawing/2014/main" val="3702839006"/>
                    </a:ext>
                  </a:extLst>
                </a:gridCol>
                <a:gridCol w="2481194">
                  <a:extLst>
                    <a:ext uri="{9D8B030D-6E8A-4147-A177-3AD203B41FA5}">
                      <a16:colId xmlns:a16="http://schemas.microsoft.com/office/drawing/2014/main" val="778589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Módulo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Entregables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>
                          <a:latin typeface="Montserrat" panose="00000500000000000000" pitchFamily="2" charset="0"/>
                        </a:rPr>
                        <a:t>Sprint 1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270460"/>
                  </a:ext>
                </a:extLst>
              </a:tr>
              <a:tr h="370840">
                <a:tc rowSpan="10">
                  <a:txBody>
                    <a:bodyPr/>
                    <a:lstStyle/>
                    <a:p>
                      <a:pPr algn="ctr"/>
                      <a:r>
                        <a:rPr lang="es-MX" sz="12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Motor de Armonización Contable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Documentos de modelado de procedimientos To Be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6159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92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Documentos de Requerimientos/Casos de Uso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3201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2178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Documento de Matriz de Trazabilidad de Requerimientos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556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0022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Memoria Fotográfica con al menos 60 fotografías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9430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8909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Documento Informe de seguimiento del proyecto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9153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369229"/>
                  </a:ext>
                </a:extLst>
              </a:tr>
            </a:tbl>
          </a:graphicData>
        </a:graphic>
      </p:graphicFrame>
      <p:sp>
        <p:nvSpPr>
          <p:cNvPr id="6" name="Taskrect">
            <a:extLst>
              <a:ext uri="{FF2B5EF4-FFF2-40B4-BE49-F238E27FC236}">
                <a16:creationId xmlns:a16="http://schemas.microsoft.com/office/drawing/2014/main" id="{7847F305-AC5B-00C7-0F39-D95E3F8C20E5}"/>
              </a:ext>
            </a:extLst>
          </p:cNvPr>
          <p:cNvSpPr/>
          <p:nvPr/>
        </p:nvSpPr>
        <p:spPr>
          <a:xfrm>
            <a:off x="8855772" y="1587245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7" name="Taskrect">
            <a:extLst>
              <a:ext uri="{FF2B5EF4-FFF2-40B4-BE49-F238E27FC236}">
                <a16:creationId xmlns:a16="http://schemas.microsoft.com/office/drawing/2014/main" id="{9AE34178-A7CA-F46C-7408-38289B989B9E}"/>
              </a:ext>
            </a:extLst>
          </p:cNvPr>
          <p:cNvSpPr/>
          <p:nvPr/>
        </p:nvSpPr>
        <p:spPr>
          <a:xfrm>
            <a:off x="8855772" y="1994329"/>
            <a:ext cx="2020568" cy="24471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8" name="Taskrect">
            <a:extLst>
              <a:ext uri="{FF2B5EF4-FFF2-40B4-BE49-F238E27FC236}">
                <a16:creationId xmlns:a16="http://schemas.microsoft.com/office/drawing/2014/main" id="{FE870BB2-2747-A0ED-6F81-41B96095DF66}"/>
              </a:ext>
            </a:extLst>
          </p:cNvPr>
          <p:cNvSpPr/>
          <p:nvPr/>
        </p:nvSpPr>
        <p:spPr>
          <a:xfrm>
            <a:off x="8855772" y="2338276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9" name="Taskrect">
            <a:extLst>
              <a:ext uri="{FF2B5EF4-FFF2-40B4-BE49-F238E27FC236}">
                <a16:creationId xmlns:a16="http://schemas.microsoft.com/office/drawing/2014/main" id="{EBAA4BFF-4676-5D0B-7014-5EDAD33308A0}"/>
              </a:ext>
            </a:extLst>
          </p:cNvPr>
          <p:cNvSpPr/>
          <p:nvPr/>
        </p:nvSpPr>
        <p:spPr>
          <a:xfrm>
            <a:off x="8855772" y="2704059"/>
            <a:ext cx="2020567" cy="29786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" name="Taskrect">
            <a:extLst>
              <a:ext uri="{FF2B5EF4-FFF2-40B4-BE49-F238E27FC236}">
                <a16:creationId xmlns:a16="http://schemas.microsoft.com/office/drawing/2014/main" id="{549CACE3-A2D2-A5C3-1946-07831DEF3FEB}"/>
              </a:ext>
            </a:extLst>
          </p:cNvPr>
          <p:cNvSpPr/>
          <p:nvPr/>
        </p:nvSpPr>
        <p:spPr>
          <a:xfrm>
            <a:off x="8855772" y="3086507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" name="Taskrect">
            <a:extLst>
              <a:ext uri="{FF2B5EF4-FFF2-40B4-BE49-F238E27FC236}">
                <a16:creationId xmlns:a16="http://schemas.microsoft.com/office/drawing/2014/main" id="{DCEE943F-0A8C-6D14-70EC-26D2820835B8}"/>
              </a:ext>
            </a:extLst>
          </p:cNvPr>
          <p:cNvSpPr/>
          <p:nvPr/>
        </p:nvSpPr>
        <p:spPr>
          <a:xfrm>
            <a:off x="8855772" y="3834738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4" name="Taskrect">
            <a:extLst>
              <a:ext uri="{FF2B5EF4-FFF2-40B4-BE49-F238E27FC236}">
                <a16:creationId xmlns:a16="http://schemas.microsoft.com/office/drawing/2014/main" id="{CD5B08F7-36E2-FF63-1A43-7592A0637146}"/>
              </a:ext>
            </a:extLst>
          </p:cNvPr>
          <p:cNvSpPr/>
          <p:nvPr/>
        </p:nvSpPr>
        <p:spPr>
          <a:xfrm>
            <a:off x="8855772" y="4547069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0" name="Taskrect">
            <a:extLst>
              <a:ext uri="{FF2B5EF4-FFF2-40B4-BE49-F238E27FC236}">
                <a16:creationId xmlns:a16="http://schemas.microsoft.com/office/drawing/2014/main" id="{55ADDA86-1BE0-6AF7-A025-4EA8578B5F7F}"/>
              </a:ext>
            </a:extLst>
          </p:cNvPr>
          <p:cNvSpPr/>
          <p:nvPr/>
        </p:nvSpPr>
        <p:spPr>
          <a:xfrm>
            <a:off x="8855771" y="3461596"/>
            <a:ext cx="2020567" cy="2784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1" name="Taskrect">
            <a:extLst>
              <a:ext uri="{FF2B5EF4-FFF2-40B4-BE49-F238E27FC236}">
                <a16:creationId xmlns:a16="http://schemas.microsoft.com/office/drawing/2014/main" id="{07706C7E-C09C-594E-6E85-7D6948DD0006}"/>
              </a:ext>
            </a:extLst>
          </p:cNvPr>
          <p:cNvSpPr/>
          <p:nvPr/>
        </p:nvSpPr>
        <p:spPr>
          <a:xfrm>
            <a:off x="8855772" y="4195941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2" name="Taskrect">
            <a:extLst>
              <a:ext uri="{FF2B5EF4-FFF2-40B4-BE49-F238E27FC236}">
                <a16:creationId xmlns:a16="http://schemas.microsoft.com/office/drawing/2014/main" id="{F0420B86-3D41-3073-48C3-B37C06443FC3}"/>
              </a:ext>
            </a:extLst>
          </p:cNvPr>
          <p:cNvSpPr/>
          <p:nvPr/>
        </p:nvSpPr>
        <p:spPr>
          <a:xfrm>
            <a:off x="8855772" y="4929849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115300E-30B1-89D4-A0E5-B8CF7E177350}"/>
              </a:ext>
            </a:extLst>
          </p:cNvPr>
          <p:cNvSpPr txBox="1">
            <a:spLocks/>
          </p:cNvSpPr>
          <p:nvPr/>
        </p:nvSpPr>
        <p:spPr>
          <a:xfrm>
            <a:off x="640080" y="1"/>
            <a:ext cx="6800850" cy="1250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Estatus por Sprint – SIOX: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3892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Imagen que contiene Texto&#10;&#10;Descripción generada automáticamente">
            <a:extLst>
              <a:ext uri="{FF2B5EF4-FFF2-40B4-BE49-F238E27FC236}">
                <a16:creationId xmlns:a16="http://schemas.microsoft.com/office/drawing/2014/main" id="{F550F660-43F7-EF77-9890-A1081AA758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D513868-0F60-8504-4D6B-937D06A33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623755"/>
              </p:ext>
            </p:extLst>
          </p:nvPr>
        </p:nvGraphicFramePr>
        <p:xfrm>
          <a:off x="1048247" y="1115860"/>
          <a:ext cx="9924776" cy="1854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481194">
                  <a:extLst>
                    <a:ext uri="{9D8B030D-6E8A-4147-A177-3AD203B41FA5}">
                      <a16:colId xmlns:a16="http://schemas.microsoft.com/office/drawing/2014/main" val="2075903049"/>
                    </a:ext>
                  </a:extLst>
                </a:gridCol>
                <a:gridCol w="3984762">
                  <a:extLst>
                    <a:ext uri="{9D8B030D-6E8A-4147-A177-3AD203B41FA5}">
                      <a16:colId xmlns:a16="http://schemas.microsoft.com/office/drawing/2014/main" val="2432282018"/>
                    </a:ext>
                  </a:extLst>
                </a:gridCol>
                <a:gridCol w="977626">
                  <a:extLst>
                    <a:ext uri="{9D8B030D-6E8A-4147-A177-3AD203B41FA5}">
                      <a16:colId xmlns:a16="http://schemas.microsoft.com/office/drawing/2014/main" val="3702839006"/>
                    </a:ext>
                  </a:extLst>
                </a:gridCol>
                <a:gridCol w="2481194">
                  <a:extLst>
                    <a:ext uri="{9D8B030D-6E8A-4147-A177-3AD203B41FA5}">
                      <a16:colId xmlns:a16="http://schemas.microsoft.com/office/drawing/2014/main" val="778589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Módulo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Entregables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>
                          <a:latin typeface="Montserrat" panose="00000500000000000000" pitchFamily="2" charset="0"/>
                        </a:rPr>
                        <a:t>Sprint 1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27046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s-MX" sz="12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Motor de Armonización Contable</a:t>
                      </a:r>
                      <a:endParaRPr lang="es-MX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Documento de Visión de Solución Tecnológica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6159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92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Documento de Diseño de Arquitectura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3201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217823"/>
                  </a:ext>
                </a:extLst>
              </a:tr>
            </a:tbl>
          </a:graphicData>
        </a:graphic>
      </p:graphicFrame>
      <p:sp>
        <p:nvSpPr>
          <p:cNvPr id="2" name="Taskrect">
            <a:extLst>
              <a:ext uri="{FF2B5EF4-FFF2-40B4-BE49-F238E27FC236}">
                <a16:creationId xmlns:a16="http://schemas.microsoft.com/office/drawing/2014/main" id="{21C0496E-CF59-CCE3-AF16-E718FEED2A27}"/>
              </a:ext>
            </a:extLst>
          </p:cNvPr>
          <p:cNvSpPr/>
          <p:nvPr/>
        </p:nvSpPr>
        <p:spPr>
          <a:xfrm>
            <a:off x="8855772" y="1517595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" name="Taskrect">
            <a:extLst>
              <a:ext uri="{FF2B5EF4-FFF2-40B4-BE49-F238E27FC236}">
                <a16:creationId xmlns:a16="http://schemas.microsoft.com/office/drawing/2014/main" id="{D86EE0F7-DBD0-83EA-130A-38033FE6A178}"/>
              </a:ext>
            </a:extLst>
          </p:cNvPr>
          <p:cNvSpPr/>
          <p:nvPr/>
        </p:nvSpPr>
        <p:spPr>
          <a:xfrm>
            <a:off x="8855772" y="2280527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4" name="Taskrect">
            <a:extLst>
              <a:ext uri="{FF2B5EF4-FFF2-40B4-BE49-F238E27FC236}">
                <a16:creationId xmlns:a16="http://schemas.microsoft.com/office/drawing/2014/main" id="{013F7A69-61E9-8CE8-999A-2A0B882CC971}"/>
              </a:ext>
            </a:extLst>
          </p:cNvPr>
          <p:cNvSpPr/>
          <p:nvPr/>
        </p:nvSpPr>
        <p:spPr>
          <a:xfrm>
            <a:off x="8855772" y="2656260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7" name="Taskrect">
            <a:extLst>
              <a:ext uri="{FF2B5EF4-FFF2-40B4-BE49-F238E27FC236}">
                <a16:creationId xmlns:a16="http://schemas.microsoft.com/office/drawing/2014/main" id="{FEB9D708-30FC-726B-C877-A7BD1FC40EDB}"/>
              </a:ext>
            </a:extLst>
          </p:cNvPr>
          <p:cNvSpPr/>
          <p:nvPr/>
        </p:nvSpPr>
        <p:spPr>
          <a:xfrm>
            <a:off x="8855772" y="1898366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C6F43D6B-F4BD-545A-0B8B-AFB897EE7EBD}"/>
              </a:ext>
            </a:extLst>
          </p:cNvPr>
          <p:cNvSpPr txBox="1">
            <a:spLocks/>
          </p:cNvSpPr>
          <p:nvPr/>
        </p:nvSpPr>
        <p:spPr>
          <a:xfrm>
            <a:off x="640080" y="1"/>
            <a:ext cx="6800850" cy="1250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Estatus por Sprint – SIOX: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76260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0CC52DAC-C6FD-3E0C-8DAB-5991E8C176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03A3BBFD-185E-F6AE-A390-EEDA2E5EA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328847"/>
              </p:ext>
            </p:extLst>
          </p:nvPr>
        </p:nvGraphicFramePr>
        <p:xfrm>
          <a:off x="734956" y="1417767"/>
          <a:ext cx="10844131" cy="342268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918892">
                  <a:extLst>
                    <a:ext uri="{9D8B030D-6E8A-4147-A177-3AD203B41FA5}">
                      <a16:colId xmlns:a16="http://schemas.microsoft.com/office/drawing/2014/main" val="89245872"/>
                    </a:ext>
                  </a:extLst>
                </a:gridCol>
                <a:gridCol w="2558693">
                  <a:extLst>
                    <a:ext uri="{9D8B030D-6E8A-4147-A177-3AD203B41FA5}">
                      <a16:colId xmlns:a16="http://schemas.microsoft.com/office/drawing/2014/main" val="2666367462"/>
                    </a:ext>
                  </a:extLst>
                </a:gridCol>
                <a:gridCol w="3170583">
                  <a:extLst>
                    <a:ext uri="{9D8B030D-6E8A-4147-A177-3AD203B41FA5}">
                      <a16:colId xmlns:a16="http://schemas.microsoft.com/office/drawing/2014/main" val="2113983199"/>
                    </a:ext>
                  </a:extLst>
                </a:gridCol>
                <a:gridCol w="4195963">
                  <a:extLst>
                    <a:ext uri="{9D8B030D-6E8A-4147-A177-3AD203B41FA5}">
                      <a16:colId xmlns:a16="http://schemas.microsoft.com/office/drawing/2014/main" val="1147098523"/>
                    </a:ext>
                  </a:extLst>
                </a:gridCol>
              </a:tblGrid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No.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Riesgo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Responsable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Mitigación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39238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>
                          <a:latin typeface="Montserrat" pitchFamily="2" charset="0"/>
                        </a:rPr>
                        <a:t>Canales de comunicación adecuados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Cliente - Proveedor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Reforzar la comunicación (Establecimiento de canales adecuados que de manera oportuna comunicaban la información necesaria)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682266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>
                          <a:latin typeface="Montserrat" pitchFamily="2" charset="0"/>
                        </a:rPr>
                        <a:t>Cumplimiento de acuerdos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>
                          <a:latin typeface="Montserrat" pitchFamily="2" charset="0"/>
                        </a:rPr>
                        <a:t>Cliente - Proveedor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Respetar acuerdos y compromisos (Seguimiento y atención de cada acuerdo y compromiso conforme a las prioridades)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367810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>
                          <a:latin typeface="Montserrat" pitchFamily="2" charset="0"/>
                        </a:rPr>
                        <a:t>Validaciones con usuarios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>
                          <a:latin typeface="Montserrat" pitchFamily="2" charset="0"/>
                        </a:rPr>
                        <a:t>Cliente - Proveedor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Establecer tiempos adecuados para validar la información del Sprint1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72392"/>
                  </a:ext>
                </a:extLst>
              </a:tr>
            </a:tbl>
          </a:graphicData>
        </a:graphic>
      </p:graphicFrame>
      <p:sp>
        <p:nvSpPr>
          <p:cNvPr id="4" name="Subtítulo 2">
            <a:extLst>
              <a:ext uri="{FF2B5EF4-FFF2-40B4-BE49-F238E27FC236}">
                <a16:creationId xmlns:a16="http://schemas.microsoft.com/office/drawing/2014/main" id="{62168847-1F41-4574-99CD-6F0349471AB0}"/>
              </a:ext>
            </a:extLst>
          </p:cNvPr>
          <p:cNvSpPr txBox="1">
            <a:spLocks/>
          </p:cNvSpPr>
          <p:nvPr/>
        </p:nvSpPr>
        <p:spPr>
          <a:xfrm>
            <a:off x="640080" y="121617"/>
            <a:ext cx="6800850" cy="1250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Riesgos: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37999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E3E79B3D-B0E0-375C-BD16-A6C8FEF971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CC2A858-4B31-AD5E-7C6B-D1D7F6C39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887118"/>
              </p:ext>
            </p:extLst>
          </p:nvPr>
        </p:nvGraphicFramePr>
        <p:xfrm>
          <a:off x="604703" y="1376013"/>
          <a:ext cx="10982593" cy="373132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37075">
                  <a:extLst>
                    <a:ext uri="{9D8B030D-6E8A-4147-A177-3AD203B41FA5}">
                      <a16:colId xmlns:a16="http://schemas.microsoft.com/office/drawing/2014/main" val="89245872"/>
                    </a:ext>
                  </a:extLst>
                </a:gridCol>
                <a:gridCol w="4707466">
                  <a:extLst>
                    <a:ext uri="{9D8B030D-6E8A-4147-A177-3AD203B41FA5}">
                      <a16:colId xmlns:a16="http://schemas.microsoft.com/office/drawing/2014/main" val="2666367462"/>
                    </a:ext>
                  </a:extLst>
                </a:gridCol>
                <a:gridCol w="2569234">
                  <a:extLst>
                    <a:ext uri="{9D8B030D-6E8A-4147-A177-3AD203B41FA5}">
                      <a16:colId xmlns:a16="http://schemas.microsoft.com/office/drawing/2014/main" val="2113983199"/>
                    </a:ext>
                  </a:extLst>
                </a:gridCol>
                <a:gridCol w="1837186">
                  <a:extLst>
                    <a:ext uri="{9D8B030D-6E8A-4147-A177-3AD203B41FA5}">
                      <a16:colId xmlns:a16="http://schemas.microsoft.com/office/drawing/2014/main" val="1147098523"/>
                    </a:ext>
                  </a:extLst>
                </a:gridCol>
                <a:gridCol w="1231632">
                  <a:extLst>
                    <a:ext uri="{9D8B030D-6E8A-4147-A177-3AD203B41FA5}">
                      <a16:colId xmlns:a16="http://schemas.microsoft.com/office/drawing/2014/main" val="25675527"/>
                    </a:ext>
                  </a:extLst>
                </a:gridCol>
              </a:tblGrid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No.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Acuerdos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Responsable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Fecha Límite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Estado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39238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Lorena Rojas enviará información procesos.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Lorena Rojas</a:t>
                      </a:r>
                      <a:endParaRPr lang="es-MX" sz="1600" kern="1200" dirty="0">
                        <a:solidFill>
                          <a:schemeClr val="dk1"/>
                        </a:solidFill>
                        <a:latin typeface="Montserrat" pitchFamily="2" charset="0"/>
                        <a:ea typeface="+mn-ea"/>
                        <a:cs typeface="+mn-cs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11-sep-24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Concluido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346682266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Proponer plan de sesiones de acuerdo a los procesos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</a:rPr>
                        <a:t>Lorena Rojas</a:t>
                      </a:r>
                      <a:endParaRPr kumimoji="0" lang="es-MX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itchFamily="2" charset="0"/>
                        <a:ea typeface="+mn-ea"/>
                        <a:cs typeface="+mn-cs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11-sep-24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Concluido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403367810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Inicio de Reuniones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</a:rPr>
                        <a:t>Lorena Rojas</a:t>
                      </a:r>
                      <a:endParaRPr kumimoji="0" lang="es-MX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itchFamily="2" charset="0"/>
                        <a:ea typeface="+mn-ea"/>
                        <a:cs typeface="+mn-cs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12-sep-24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Concluido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2877232842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Compartir observaciones del Banco Interamericano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</a:rPr>
                        <a:t>Lorena Rojas</a:t>
                      </a:r>
                      <a:endParaRPr kumimoji="0" lang="es-MX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itchFamily="2" charset="0"/>
                        <a:ea typeface="+mn-ea"/>
                        <a:cs typeface="+mn-cs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11-sep-24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Concluido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1960008048"/>
                  </a:ext>
                </a:extLst>
              </a:tr>
              <a:tr h="597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Compartir la estructura de los Exceles (Catalogo Motor Contable)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</a:rPr>
                        <a:t>Lorena Rojas</a:t>
                      </a:r>
                      <a:endParaRPr kumimoji="0" lang="es-MX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itchFamily="2" charset="0"/>
                        <a:ea typeface="+mn-ea"/>
                        <a:cs typeface="+mn-cs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Por definir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Pendiente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455870291"/>
                  </a:ext>
                </a:extLst>
              </a:tr>
              <a:tr h="597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Descargar y compartir los catálogos, separados por campos para saber que significada cada uno de los dígitos.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itchFamily="2" charset="0"/>
                          <a:ea typeface="+mn-ea"/>
                          <a:cs typeface="+mn-cs"/>
                        </a:rPr>
                        <a:t>Lorena Rojas</a:t>
                      </a:r>
                      <a:endParaRPr kumimoji="0" lang="es-MX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itchFamily="2" charset="0"/>
                        <a:ea typeface="+mn-ea"/>
                        <a:cs typeface="+mn-cs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Por definir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Pendiente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76419251"/>
                  </a:ext>
                </a:extLst>
              </a:tr>
            </a:tbl>
          </a:graphicData>
        </a:graphic>
      </p:graphicFrame>
      <p:sp>
        <p:nvSpPr>
          <p:cNvPr id="4" name="Subtítulo 2">
            <a:extLst>
              <a:ext uri="{FF2B5EF4-FFF2-40B4-BE49-F238E27FC236}">
                <a16:creationId xmlns:a16="http://schemas.microsoft.com/office/drawing/2014/main" id="{3CB4CE28-B67F-A93F-7703-D0477D983AA1}"/>
              </a:ext>
            </a:extLst>
          </p:cNvPr>
          <p:cNvSpPr txBox="1">
            <a:spLocks/>
          </p:cNvSpPr>
          <p:nvPr/>
        </p:nvSpPr>
        <p:spPr>
          <a:xfrm>
            <a:off x="604703" y="125583"/>
            <a:ext cx="6800850" cy="1250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Asuntos Generales: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10957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73704-D1DB-BCDA-3E87-3B5D2173A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638C421F-9A34-FA1A-2B7E-3AE726DCFC1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D8DE6C73-24FD-FE55-2CC3-2B12E6692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774809"/>
              </p:ext>
            </p:extLst>
          </p:nvPr>
        </p:nvGraphicFramePr>
        <p:xfrm>
          <a:off x="604703" y="1376013"/>
          <a:ext cx="10982593" cy="245494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44500">
                  <a:extLst>
                    <a:ext uri="{9D8B030D-6E8A-4147-A177-3AD203B41FA5}">
                      <a16:colId xmlns:a16="http://schemas.microsoft.com/office/drawing/2014/main" val="89245872"/>
                    </a:ext>
                  </a:extLst>
                </a:gridCol>
                <a:gridCol w="4110720">
                  <a:extLst>
                    <a:ext uri="{9D8B030D-6E8A-4147-A177-3AD203B41FA5}">
                      <a16:colId xmlns:a16="http://schemas.microsoft.com/office/drawing/2014/main" val="2666367462"/>
                    </a:ext>
                  </a:extLst>
                </a:gridCol>
                <a:gridCol w="3058555">
                  <a:extLst>
                    <a:ext uri="{9D8B030D-6E8A-4147-A177-3AD203B41FA5}">
                      <a16:colId xmlns:a16="http://schemas.microsoft.com/office/drawing/2014/main" val="2113983199"/>
                    </a:ext>
                  </a:extLst>
                </a:gridCol>
                <a:gridCol w="1837186">
                  <a:extLst>
                    <a:ext uri="{9D8B030D-6E8A-4147-A177-3AD203B41FA5}">
                      <a16:colId xmlns:a16="http://schemas.microsoft.com/office/drawing/2014/main" val="1147098523"/>
                    </a:ext>
                  </a:extLst>
                </a:gridCol>
                <a:gridCol w="1231632">
                  <a:extLst>
                    <a:ext uri="{9D8B030D-6E8A-4147-A177-3AD203B41FA5}">
                      <a16:colId xmlns:a16="http://schemas.microsoft.com/office/drawing/2014/main" val="25675527"/>
                    </a:ext>
                  </a:extLst>
                </a:gridCol>
              </a:tblGrid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No.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Acuerdos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Responsable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Fecha Límite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Estado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39238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La siguiente reunión se contempla para el próximo martes 17 abril a la 13:00 pm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Finanzas/NIDUM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Por definir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Concluido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346682266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Agendar sesión para ver el tema de Federales Coordinados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Elizabeth Adriana Gómez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18-sep-24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Pendiente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403367810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Enviar formato de parámetros para importación masiva de pólizas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Elizabeth Adriana Gómez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Por definir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Concluido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2877232842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Realizar y enviar propuesta de diagramas de los procesos identificados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Angelica Hernández Peralta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20-sep-24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Concluido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1960008048"/>
                  </a:ext>
                </a:extLst>
              </a:tr>
            </a:tbl>
          </a:graphicData>
        </a:graphic>
      </p:graphicFrame>
      <p:sp>
        <p:nvSpPr>
          <p:cNvPr id="4" name="Subtítulo 2">
            <a:extLst>
              <a:ext uri="{FF2B5EF4-FFF2-40B4-BE49-F238E27FC236}">
                <a16:creationId xmlns:a16="http://schemas.microsoft.com/office/drawing/2014/main" id="{BEB142C6-B473-62FB-9373-72A8A25C16C4}"/>
              </a:ext>
            </a:extLst>
          </p:cNvPr>
          <p:cNvSpPr txBox="1">
            <a:spLocks/>
          </p:cNvSpPr>
          <p:nvPr/>
        </p:nvSpPr>
        <p:spPr>
          <a:xfrm>
            <a:off x="604703" y="125583"/>
            <a:ext cx="6800850" cy="1250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Asuntos Generales: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886418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CED2C7F8FA3EB4AAC775B5142A816F9" ma:contentTypeVersion="10" ma:contentTypeDescription="Crear nuevo documento." ma:contentTypeScope="" ma:versionID="e56bf0360b703083d91abebec228ac17">
  <xsd:schema xmlns:xsd="http://www.w3.org/2001/XMLSchema" xmlns:xs="http://www.w3.org/2001/XMLSchema" xmlns:p="http://schemas.microsoft.com/office/2006/metadata/properties" xmlns:ns2="0fa4bf5e-e2f2-45fb-862b-f693c6641854" xmlns:ns3="9079be66-384f-4017-9181-2e6503d3b9ba" targetNamespace="http://schemas.microsoft.com/office/2006/metadata/properties" ma:root="true" ma:fieldsID="fd598db7534de88e3f419df19b03306e" ns2:_="" ns3:_="">
    <xsd:import namespace="0fa4bf5e-e2f2-45fb-862b-f693c6641854"/>
    <xsd:import namespace="9079be66-384f-4017-9181-2e6503d3b9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Aprobaci_x00f3_n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a4bf5e-e2f2-45fb-862b-f693c66418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Aprobaci_x00f3_n" ma:index="17" ma:displayName="Aprobación" ma:default="Por aprobar" ma:description="Para aprobacíon" ma:format="Dropdown" ma:internalName="Aprobaci_x00f3_n">
      <xsd:simpleType>
        <xsd:restriction base="dms:Choice">
          <xsd:enumeration value="Por aprobar"/>
          <xsd:enumeration value="Aprobado"/>
          <xsd:enumeration value="Corregido"/>
          <xsd:enumeration value="No aprobado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79be66-384f-4017-9181-2e6503d3b9b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robaci_x00f3_n xmlns="0fa4bf5e-e2f2-45fb-862b-f693c6641854">Por aprobar</Aprobaci_x00f3_n>
  </documentManagement>
</p:properties>
</file>

<file path=customXml/itemProps1.xml><?xml version="1.0" encoding="utf-8"?>
<ds:datastoreItem xmlns:ds="http://schemas.openxmlformats.org/officeDocument/2006/customXml" ds:itemID="{0ED5B89E-E4DB-40D8-A778-D9B4AC0F2A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a4bf5e-e2f2-45fb-862b-f693c6641854"/>
    <ds:schemaRef ds:uri="9079be66-384f-4017-9181-2e6503d3b9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399269D-55A5-4F1E-A5EE-F98BCFA00F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FC13EE-4283-4FA4-B3A7-3E425032743F}">
  <ds:schemaRefs>
    <ds:schemaRef ds:uri="http://schemas.microsoft.com/office/2006/metadata/properties"/>
    <ds:schemaRef ds:uri="http://schemas.microsoft.com/office/infopath/2007/PartnerControls"/>
    <ds:schemaRef ds:uri="0fa4bf5e-e2f2-45fb-862b-f693c664185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3768</TotalTime>
  <Words>623</Words>
  <Application>Microsoft Macintosh PowerPoint</Application>
  <PresentationFormat>Panorámica</PresentationFormat>
  <Paragraphs>221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Montserrat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Sara Ramos Cruz</dc:creator>
  <cp:lastModifiedBy>octavio.jimenez@nidumtech.mx</cp:lastModifiedBy>
  <cp:revision>94</cp:revision>
  <dcterms:created xsi:type="dcterms:W3CDTF">2020-05-05T22:37:47Z</dcterms:created>
  <dcterms:modified xsi:type="dcterms:W3CDTF">2024-10-24T01:00:00Z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0x0101005CED2C7F8FA3EB4AAC775B5142A816F9</vt:lpwstr>
  </property>
</Properties>
</file>