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7" r:id="rId4"/>
    <p:sldId id="268" r:id="rId5"/>
    <p:sldId id="266" r:id="rId6"/>
    <p:sldId id="258" r:id="rId7"/>
    <p:sldId id="259" r:id="rId8"/>
    <p:sldId id="264" r:id="rId9"/>
    <p:sldId id="260" r:id="rId10"/>
    <p:sldId id="261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155"/>
    <a:srgbClr val="EBEDF2"/>
    <a:srgbClr val="FF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589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3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7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9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5" t="20235" r="17706" b="21407"/>
          <a:stretch/>
        </p:blipFill>
        <p:spPr>
          <a:xfrm>
            <a:off x="2538667" y="24124"/>
            <a:ext cx="7114666" cy="6809752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6" name="TextBox 5"/>
          <p:cNvSpPr txBox="1"/>
          <p:nvPr/>
        </p:nvSpPr>
        <p:spPr>
          <a:xfrm rot="20893601">
            <a:off x="2666862" y="2427404"/>
            <a:ext cx="669285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accent4"/>
                </a:solidFill>
                <a:latin typeface="Lucida Handwriting" panose="03010101010101010101" pitchFamily="66" charset="0"/>
              </a:rPr>
              <a:t>servers</a:t>
            </a:r>
            <a:endParaRPr lang="en-US" sz="8800" b="1" dirty="0">
              <a:solidFill>
                <a:schemeClr val="accent4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1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Who should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Everyone, but the value will you get is inversely related to the investments you have made in DevOps and the cloud already</a:t>
            </a:r>
          </a:p>
          <a:p>
            <a:r>
              <a:rPr lang="en-US" dirty="0"/>
              <a:t>For mature DevOps and cloud companies the benefits will be more incremental because they are already following best practices</a:t>
            </a:r>
          </a:p>
          <a:p>
            <a:r>
              <a:rPr lang="en-US" dirty="0"/>
              <a:t>For companies without strong DevOps or cloud practices the value is much higher</a:t>
            </a:r>
          </a:p>
        </p:txBody>
      </p:sp>
    </p:spTree>
    <p:extLst>
      <p:ext uri="{BB962C8B-B14F-4D97-AF65-F5344CB8AC3E}">
        <p14:creationId xmlns:p14="http://schemas.microsoft.com/office/powerpoint/2010/main" val="245289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How to 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people you’ve hired have built a mature DevOps and cloud company they already know about </a:t>
            </a:r>
            <a:r>
              <a:rPr lang="en-US" dirty="0" err="1"/>
              <a:t>serverless</a:t>
            </a:r>
            <a:r>
              <a:rPr lang="en-US" dirty="0"/>
              <a:t> and love it, and probably are already using it</a:t>
            </a:r>
          </a:p>
          <a:p>
            <a:r>
              <a:rPr lang="en-US" dirty="0"/>
              <a:t>If the people you’ve hired haven’t built a mature DevOps and cloud company</a:t>
            </a:r>
          </a:p>
          <a:p>
            <a:pPr lvl="1"/>
            <a:r>
              <a:rPr lang="en-US" dirty="0"/>
              <a:t>If they would like to but can’t for whatever reasons, they likely know about </a:t>
            </a:r>
            <a:r>
              <a:rPr lang="en-US" dirty="0" err="1"/>
              <a:t>serverless</a:t>
            </a:r>
            <a:r>
              <a:rPr lang="en-US" dirty="0"/>
              <a:t> and have used it on side projects and love it</a:t>
            </a:r>
          </a:p>
          <a:p>
            <a:pPr lvl="1"/>
            <a:r>
              <a:rPr lang="en-US" dirty="0"/>
              <a:t>If they aren’t pushing for DevOps or cloud there’s a good chance they don’t know anything about </a:t>
            </a:r>
            <a:r>
              <a:rPr lang="en-US" dirty="0" err="1"/>
              <a:t>serverless</a:t>
            </a:r>
            <a:r>
              <a:rPr lang="en-US" dirty="0"/>
              <a:t> (or DevOps practices in general)</a:t>
            </a:r>
          </a:p>
          <a:p>
            <a:r>
              <a:rPr lang="en-US" dirty="0"/>
              <a:t>Know the group you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298507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 it’s already started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5" y="2076390"/>
            <a:ext cx="3742451" cy="965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3669774"/>
            <a:ext cx="6225843" cy="877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20" y="5657120"/>
            <a:ext cx="5446229" cy="812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5235224"/>
            <a:ext cx="3976184" cy="130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50" y="3340321"/>
            <a:ext cx="3003399" cy="1820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50" y="1632607"/>
            <a:ext cx="4327699" cy="15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6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Maturity model</a:t>
            </a:r>
          </a:p>
          <a:p>
            <a:r>
              <a:rPr lang="en-US" dirty="0" err="1"/>
              <a:t>Wardley</a:t>
            </a:r>
            <a:r>
              <a:rPr lang="en-US" dirty="0"/>
              <a:t> map, discussion on utilities</a:t>
            </a:r>
          </a:p>
          <a:p>
            <a:r>
              <a:rPr lang="en-US" dirty="0"/>
              <a:t>Benefits / ideas about how this changes everything</a:t>
            </a:r>
          </a:p>
          <a:p>
            <a:r>
              <a:rPr lang="en-US" dirty="0"/>
              <a:t>Adoption ideas</a:t>
            </a:r>
          </a:p>
          <a:p>
            <a:pPr lvl="1"/>
            <a:r>
              <a:rPr lang="en-US" dirty="0"/>
              <a:t>Focus on high value changes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Where’s the audience at, and our 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Maturity framework of DevOps/cloud adoption</a:t>
            </a:r>
          </a:p>
          <a:p>
            <a:pPr lvl="1"/>
            <a:r>
              <a:rPr lang="en-US" dirty="0"/>
              <a:t>Show framework, ask people where they are, we will show how </a:t>
            </a:r>
            <a:r>
              <a:rPr lang="en-US" dirty="0" err="1"/>
              <a:t>serverless</a:t>
            </a:r>
            <a:r>
              <a:rPr lang="en-US" dirty="0"/>
              <a:t> gets you to most mature stage</a:t>
            </a:r>
          </a:p>
          <a:p>
            <a:pPr lvl="1"/>
            <a:endParaRPr lang="en-US" dirty="0"/>
          </a:p>
          <a:p>
            <a:r>
              <a:rPr lang="en-US" dirty="0"/>
              <a:t>Makes it easier for you to do all the things you should have done before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democratizes the DevOps movement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is the pinnacle of the DevOps movement</a:t>
            </a:r>
          </a:p>
          <a:p>
            <a:pPr lvl="1"/>
            <a:r>
              <a:rPr lang="en-US" dirty="0"/>
              <a:t>We think </a:t>
            </a:r>
            <a:r>
              <a:rPr lang="en-US" dirty="0" err="1"/>
              <a:t>serverless</a:t>
            </a:r>
            <a:r>
              <a:rPr lang="en-US" dirty="0"/>
              <a:t> is the best opportunity for adopting DevOps best practices at your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1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&amp; cloud best practices maturity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99653"/>
              </p:ext>
            </p:extLst>
          </p:nvPr>
        </p:nvGraphicFramePr>
        <p:xfrm>
          <a:off x="0" y="1433345"/>
          <a:ext cx="12192000" cy="53543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07955">
                  <a:extLst>
                    <a:ext uri="{9D8B030D-6E8A-4147-A177-3AD203B41FA5}">
                      <a16:colId xmlns:a16="http://schemas.microsoft.com/office/drawing/2014/main" val="2231685289"/>
                    </a:ext>
                  </a:extLst>
                </a:gridCol>
                <a:gridCol w="3025457">
                  <a:extLst>
                    <a:ext uri="{9D8B030D-6E8A-4147-A177-3AD203B41FA5}">
                      <a16:colId xmlns:a16="http://schemas.microsoft.com/office/drawing/2014/main" val="692404139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val="435260598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val="337191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4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Execute defined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Learning organization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Feedback loops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53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Organization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Technology &amp; platform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Lifecycle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Autonomous product lifecycle teams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37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Large, cross-team projects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Multi-year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Series of small, discrete projects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Some cross-cutting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Focus on products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Mission-based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Autonomy and experimentation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Iterative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72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decision making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 err="1"/>
                        <a:t>HiPPO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Structured, schedule reporting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Frequently in silos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Data-driven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Everyone in organization has access to all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96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Monthly (+)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Weekly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Automated in some environments, for some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Multiple times a day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Fully automated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69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Cloud adoption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Exploring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Moving to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100% cloud adoption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04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something broke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business value created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55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Security theater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Firewall security blanket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Publish security practices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69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8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is a commodity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move yourself up the value chain</a:t>
            </a:r>
          </a:p>
          <a:p>
            <a:r>
              <a:rPr lang="en-US" dirty="0" err="1"/>
              <a:t>Wardley</a:t>
            </a:r>
            <a:r>
              <a:rPr lang="en-US" dirty="0"/>
              <a:t> graph included here</a:t>
            </a:r>
          </a:p>
          <a:p>
            <a:pPr lvl="1"/>
            <a:r>
              <a:rPr lang="en-US" dirty="0"/>
              <a:t>(revisit at the end when discussing adoption paths)</a:t>
            </a:r>
          </a:p>
          <a:p>
            <a:pPr lvl="2"/>
            <a:r>
              <a:rPr lang="en-US" dirty="0" err="1"/>
              <a:t>Serverless</a:t>
            </a:r>
            <a:r>
              <a:rPr lang="en-US" dirty="0"/>
              <a:t> is focusing on the top of the value chain</a:t>
            </a:r>
          </a:p>
          <a:p>
            <a:pPr lvl="2"/>
            <a:r>
              <a:rPr lang="en-US" dirty="0"/>
              <a:t>Lift and shift is focusing on the bottom of the value chain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0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Define what we’re talking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as general pattern</a:t>
            </a:r>
          </a:p>
          <a:p>
            <a:r>
              <a:rPr lang="en-US" dirty="0"/>
              <a:t>Specifically using experience we have with using the </a:t>
            </a:r>
            <a:r>
              <a:rPr lang="en-US" dirty="0" err="1"/>
              <a:t>Serverless</a:t>
            </a:r>
            <a:r>
              <a:rPr lang="en-US" dirty="0"/>
              <a:t> Framework on AWS</a:t>
            </a:r>
          </a:p>
        </p:txBody>
      </p:sp>
    </p:spTree>
    <p:extLst>
      <p:ext uri="{BB962C8B-B14F-4D97-AF65-F5344CB8AC3E}">
        <p14:creationId xmlns:p14="http://schemas.microsoft.com/office/powerpoint/2010/main" val="392268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  <a:p>
            <a:r>
              <a:rPr lang="en-US" dirty="0"/>
              <a:t>CI/CD for increased speed and stability</a:t>
            </a:r>
          </a:p>
          <a:p>
            <a:r>
              <a:rPr lang="en-US" dirty="0"/>
              <a:t>Monoliths to microservices to functions</a:t>
            </a:r>
          </a:p>
          <a:p>
            <a:r>
              <a:rPr lang="en-US" dirty="0"/>
              <a:t>Small teams, highly cohesive and loosely coupled</a:t>
            </a:r>
          </a:p>
          <a:p>
            <a:r>
              <a:rPr lang="en-US" dirty="0"/>
              <a:t>Only pay for what you use</a:t>
            </a:r>
          </a:p>
          <a:p>
            <a:r>
              <a:rPr lang="en-US" dirty="0"/>
              <a:t>Polyglot – the right language/framework for the job</a:t>
            </a:r>
          </a:p>
        </p:txBody>
      </p:sp>
    </p:spTree>
    <p:extLst>
      <p:ext uri="{BB962C8B-B14F-4D97-AF65-F5344CB8AC3E}">
        <p14:creationId xmlns:p14="http://schemas.microsoft.com/office/powerpoint/2010/main" val="185970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Benefits of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variable cost computing</a:t>
            </a:r>
          </a:p>
          <a:p>
            <a:r>
              <a:rPr lang="en-US" dirty="0"/>
              <a:t>Time to market goes from months or weeks to days or hours</a:t>
            </a:r>
          </a:p>
          <a:p>
            <a:r>
              <a:rPr lang="en-US" dirty="0"/>
              <a:t>Built in support for things you should be doing already</a:t>
            </a:r>
          </a:p>
          <a:p>
            <a:pPr lvl="1"/>
            <a:r>
              <a:rPr lang="en-US" dirty="0"/>
              <a:t>Infrastructure as code</a:t>
            </a:r>
          </a:p>
          <a:p>
            <a:pPr lvl="1"/>
            <a:r>
              <a:rPr lang="en-US" dirty="0"/>
              <a:t>API driven development and data analysis to inform product development</a:t>
            </a:r>
          </a:p>
          <a:p>
            <a:pPr lvl="1"/>
            <a:r>
              <a:rPr lang="en-US" dirty="0"/>
              <a:t>Small teams</a:t>
            </a:r>
          </a:p>
        </p:txBody>
      </p:sp>
    </p:spTree>
    <p:extLst>
      <p:ext uri="{BB962C8B-B14F-4D97-AF65-F5344CB8AC3E}">
        <p14:creationId xmlns:p14="http://schemas.microsoft.com/office/powerpoint/2010/main" val="227606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as Trojan horse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like magic – haven’t met a developer who didn’t love it</a:t>
            </a:r>
          </a:p>
          <a:p>
            <a:r>
              <a:rPr lang="en-US" dirty="0"/>
              <a:t>Easy to use, easy to experiment with</a:t>
            </a:r>
          </a:p>
          <a:p>
            <a:r>
              <a:rPr lang="en-US" dirty="0"/>
              <a:t>Low cost to learn, develop with, experiment with – only cost is time, no infrastructure or hosting</a:t>
            </a:r>
          </a:p>
        </p:txBody>
      </p:sp>
    </p:spTree>
    <p:extLst>
      <p:ext uri="{BB962C8B-B14F-4D97-AF65-F5344CB8AC3E}">
        <p14:creationId xmlns:p14="http://schemas.microsoft.com/office/powerpoint/2010/main" val="317884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596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Lucida Handwriting</vt:lpstr>
      <vt:lpstr>Office Theme</vt:lpstr>
      <vt:lpstr>PowerPoint Presentation</vt:lpstr>
      <vt:lpstr>Agenda</vt:lpstr>
      <vt:lpstr>Where’s the audience at, and our premise</vt:lpstr>
      <vt:lpstr>DevOps &amp; cloud best practices maturity model</vt:lpstr>
      <vt:lpstr>Serverless is a commodity</vt:lpstr>
      <vt:lpstr>Define what we’re talking about</vt:lpstr>
      <vt:lpstr>DevOps best practices</vt:lpstr>
      <vt:lpstr>Benefits of serverless</vt:lpstr>
      <vt:lpstr>Serverless as Trojan horse</vt:lpstr>
      <vt:lpstr>Who should do it</vt:lpstr>
      <vt:lpstr>How to try it</vt:lpstr>
      <vt:lpstr>Where it’s already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Manwaring</dc:creator>
  <cp:lastModifiedBy>Phillip Manwaring</cp:lastModifiedBy>
  <cp:revision>60</cp:revision>
  <dcterms:created xsi:type="dcterms:W3CDTF">2017-02-16T16:12:13Z</dcterms:created>
  <dcterms:modified xsi:type="dcterms:W3CDTF">2017-02-22T15:39:47Z</dcterms:modified>
</cp:coreProperties>
</file>