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3" r:id="rId3"/>
    <p:sldId id="273" r:id="rId4"/>
    <p:sldId id="274" r:id="rId5"/>
    <p:sldId id="275" r:id="rId6"/>
    <p:sldId id="277" r:id="rId7"/>
    <p:sldId id="276" r:id="rId8"/>
    <p:sldId id="279" r:id="rId9"/>
    <p:sldId id="267" r:id="rId10"/>
    <p:sldId id="282" r:id="rId11"/>
    <p:sldId id="281" r:id="rId12"/>
    <p:sldId id="280" r:id="rId13"/>
    <p:sldId id="258" r:id="rId14"/>
    <p:sldId id="269" r:id="rId15"/>
    <p:sldId id="268" r:id="rId16"/>
    <p:sldId id="266" r:id="rId17"/>
    <p:sldId id="259" r:id="rId18"/>
    <p:sldId id="264" r:id="rId19"/>
    <p:sldId id="260" r:id="rId20"/>
    <p:sldId id="261" r:id="rId21"/>
    <p:sldId id="262" r:id="rId22"/>
    <p:sldId id="270" r:id="rId23"/>
    <p:sldId id="271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F2"/>
    <a:srgbClr val="FDF155"/>
    <a:srgbClr val="FFC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466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184" y="7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151FA-B384-F346-B249-1C7606628C41}" type="datetimeFigureOut">
              <a:rPr lang="en-US" smtClean="0"/>
              <a:t>2/28/17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1ED4-E08A-FF4A-9171-536F7D37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2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8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8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3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7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3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7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9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26051"/>
            <a:ext cx="12192000" cy="7319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DDBFB-5A55-4C7D-9621-3F1CC18082CF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4" y="6220378"/>
            <a:ext cx="2695977" cy="5942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955" y="6131000"/>
            <a:ext cx="2502389" cy="78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9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_management_system" TargetMode="External"/><Relationship Id="rId4" Type="http://schemas.openxmlformats.org/officeDocument/2006/relationships/hyperlink" Target="https://en.wikipedia.org/wiki/NoSQL" TargetMode="External"/><Relationship Id="rId5" Type="http://schemas.openxmlformats.org/officeDocument/2006/relationships/hyperlink" Target="https://en.wikipedia.org/wiki/Online_transaction_processing" TargetMode="External"/><Relationship Id="rId6" Type="http://schemas.openxmlformats.org/officeDocument/2006/relationships/hyperlink" Target="https://en.wikipedia.org/wiki/ACID" TargetMode="External"/><Relationship Id="rId7" Type="http://schemas.openxmlformats.org/officeDocument/2006/relationships/hyperlink" Target="https://en.wikipedia.org/wiki/NewSQL#cite_note-aslett2012-1" TargetMode="External"/><Relationship Id="rId8" Type="http://schemas.openxmlformats.org/officeDocument/2006/relationships/hyperlink" Target="https://en.wikipedia.org/wiki/NewSQL#cite_note-2" TargetMode="External"/><Relationship Id="rId9" Type="http://schemas.openxmlformats.org/officeDocument/2006/relationships/hyperlink" Target="https://en.wikipedia.org/wiki/NewSQL#cite_note-highscalability-3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Relational_database_management_syste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211" t="20235" r="24553" b="21407"/>
          <a:stretch/>
        </p:blipFill>
        <p:spPr>
          <a:xfrm>
            <a:off x="3591060" y="0"/>
            <a:ext cx="5009881" cy="6080322"/>
          </a:xfrm>
          <a:prstGeom prst="rect">
            <a:avLst/>
          </a:prstGeom>
          <a:effectLst>
            <a:softEdge rad="215900"/>
          </a:effectLst>
        </p:spPr>
      </p:pic>
      <p:sp>
        <p:nvSpPr>
          <p:cNvPr id="6" name="TextBox 5"/>
          <p:cNvSpPr txBox="1"/>
          <p:nvPr/>
        </p:nvSpPr>
        <p:spPr>
          <a:xfrm rot="20893601">
            <a:off x="3655915" y="2411422"/>
            <a:ext cx="47147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accent4"/>
                </a:solidFill>
                <a:latin typeface="Lucida Handwriting" panose="03010101010101010101" pitchFamily="66" charset="0"/>
              </a:rPr>
              <a:t>servers</a:t>
            </a:r>
            <a:endParaRPr lang="en-US" sz="7200" b="1" dirty="0">
              <a:solidFill>
                <a:schemeClr val="accent4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01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 some strategy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Chain Mapping</a:t>
            </a:r>
          </a:p>
          <a:p>
            <a:r>
              <a:rPr lang="en-US" dirty="0" smtClean="0"/>
              <a:t>Show size bubble to relate to time/energy savings on how you do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82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33975" y="2346325"/>
            <a:ext cx="2771775" cy="1325563"/>
          </a:xfrm>
        </p:spPr>
        <p:txBody>
          <a:bodyPr/>
          <a:lstStyle/>
          <a:p>
            <a:r>
              <a:rPr lang="en-US" dirty="0" smtClean="0"/>
              <a:t>-Break-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3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Quick intro to </a:t>
            </a:r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  <a:p>
            <a:r>
              <a:rPr lang="en-US" dirty="0"/>
              <a:t>Framework</a:t>
            </a:r>
          </a:p>
          <a:p>
            <a:r>
              <a:rPr lang="en-US" dirty="0"/>
              <a:t>AWS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79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Define what we’re talking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as general pattern</a:t>
            </a:r>
          </a:p>
          <a:p>
            <a:r>
              <a:rPr lang="en-US" dirty="0"/>
              <a:t>Specifically using experience we have with using the </a:t>
            </a:r>
            <a:r>
              <a:rPr lang="en-US" dirty="0" err="1"/>
              <a:t>Serverless</a:t>
            </a:r>
            <a:r>
              <a:rPr lang="en-US" dirty="0"/>
              <a:t> Framework on AWS</a:t>
            </a:r>
          </a:p>
        </p:txBody>
      </p:sp>
    </p:spTree>
    <p:extLst>
      <p:ext uri="{BB962C8B-B14F-4D97-AF65-F5344CB8AC3E}">
        <p14:creationId xmlns:p14="http://schemas.microsoft.com/office/powerpoint/2010/main" val="3922689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Where’s the audience at, and our premise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Maturity framework of DevOps/cloud adoption</a:t>
            </a:r>
          </a:p>
          <a:p>
            <a:pPr lvl="1"/>
            <a:r>
              <a:rPr lang="en-US" dirty="0"/>
              <a:t>Show framework, ask people where they are, we will show how </a:t>
            </a:r>
            <a:r>
              <a:rPr lang="en-US" dirty="0" err="1"/>
              <a:t>serverless</a:t>
            </a:r>
            <a:r>
              <a:rPr lang="en-US" dirty="0"/>
              <a:t> gets you to most mature stage</a:t>
            </a:r>
          </a:p>
          <a:p>
            <a:pPr lvl="1"/>
            <a:endParaRPr lang="en-US" dirty="0"/>
          </a:p>
          <a:p>
            <a:r>
              <a:rPr lang="en-US" dirty="0"/>
              <a:t>Makes it easier for you to do all the things you should have done before</a:t>
            </a:r>
          </a:p>
          <a:p>
            <a:pPr lvl="1"/>
            <a:r>
              <a:rPr lang="en-US" dirty="0" err="1"/>
              <a:t>Serverless</a:t>
            </a:r>
            <a:r>
              <a:rPr lang="en-US" dirty="0"/>
              <a:t> democratizes the DevOps movement</a:t>
            </a:r>
          </a:p>
          <a:p>
            <a:pPr lvl="1"/>
            <a:r>
              <a:rPr lang="en-US" dirty="0" err="1"/>
              <a:t>Serverless</a:t>
            </a:r>
            <a:r>
              <a:rPr lang="en-US" dirty="0"/>
              <a:t> is the pinnacle of the DevOps movement</a:t>
            </a:r>
          </a:p>
          <a:p>
            <a:pPr lvl="1"/>
            <a:r>
              <a:rPr lang="en-US" dirty="0"/>
              <a:t>We think </a:t>
            </a:r>
            <a:r>
              <a:rPr lang="en-US" dirty="0" err="1"/>
              <a:t>serverless</a:t>
            </a:r>
            <a:r>
              <a:rPr lang="en-US" dirty="0"/>
              <a:t> is the best opportunity for adopting DevOps best practices at your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45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DevOps &amp; cloud best practices maturity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099653"/>
              </p:ext>
            </p:extLst>
          </p:nvPr>
        </p:nvGraphicFramePr>
        <p:xfrm>
          <a:off x="0" y="1433345"/>
          <a:ext cx="12192000" cy="53543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07955">
                  <a:extLst>
                    <a:ext uri="{9D8B030D-6E8A-4147-A177-3AD203B41FA5}">
                      <a16:colId xmlns:a16="http://schemas.microsoft.com/office/drawing/2014/main" xmlns="" val="2231685289"/>
                    </a:ext>
                  </a:extLst>
                </a:gridCol>
                <a:gridCol w="3025457">
                  <a:extLst>
                    <a:ext uri="{9D8B030D-6E8A-4147-A177-3AD203B41FA5}">
                      <a16:colId xmlns:a16="http://schemas.microsoft.com/office/drawing/2014/main" xmlns="" val="692404139"/>
                    </a:ext>
                  </a:extLst>
                </a:gridCol>
                <a:gridCol w="3579294">
                  <a:extLst>
                    <a:ext uri="{9D8B030D-6E8A-4147-A177-3AD203B41FA5}">
                      <a16:colId xmlns:a16="http://schemas.microsoft.com/office/drawing/2014/main" xmlns="" val="435260598"/>
                    </a:ext>
                  </a:extLst>
                </a:gridCol>
                <a:gridCol w="3579294">
                  <a:extLst>
                    <a:ext uri="{9D8B030D-6E8A-4147-A177-3AD203B41FA5}">
                      <a16:colId xmlns:a16="http://schemas.microsoft.com/office/drawing/2014/main" xmlns="" val="3371916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474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Culture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Execute defined processes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Learning organization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Feedback loops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8753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Organization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Technology &amp; platform teams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600" dirty="0"/>
                        <a:t>Lifecycle teams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Autonomous product lifecycle teams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0737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Large, cross-team projects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Multi-year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600" dirty="0"/>
                        <a:t>Series of small, discrete projects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600" dirty="0"/>
                        <a:t>Some cross-cutting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Focus on products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Mission-based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Autonomy and experimentation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Iterative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7072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Data decision making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 err="1"/>
                        <a:t>HiPPO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Structured, schedule reporting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Frequently in silos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Data-driven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Everyone in organization has access to all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3796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Delivery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Monthly (+)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Weekly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Automated in some environments, for some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Multiple times a day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Fully automated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369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Cloud adoption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Exploring the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Moving to the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100% cloud adoption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15041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Analyzing to see if something broke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Analyzing to see if business value created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7255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Security theater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Firewall security blanket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Publish security practices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42695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80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r>
              <a:rPr lang="en-US" b="1" dirty="0">
                <a:solidFill>
                  <a:schemeClr val="accent4"/>
                </a:solidFill>
              </a:rPr>
              <a:t> is a commodity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you move yourself up the value chain</a:t>
            </a:r>
          </a:p>
          <a:p>
            <a:r>
              <a:rPr lang="en-US" dirty="0" err="1"/>
              <a:t>Wardley</a:t>
            </a:r>
            <a:r>
              <a:rPr lang="en-US" dirty="0"/>
              <a:t> graph included here</a:t>
            </a:r>
          </a:p>
          <a:p>
            <a:pPr lvl="1"/>
            <a:r>
              <a:rPr lang="en-US" dirty="0"/>
              <a:t>(revisit at the end when discussing adoption paths)</a:t>
            </a:r>
          </a:p>
          <a:p>
            <a:pPr lvl="2"/>
            <a:r>
              <a:rPr lang="en-US" dirty="0" err="1"/>
              <a:t>Serverless</a:t>
            </a:r>
            <a:r>
              <a:rPr lang="en-US" dirty="0"/>
              <a:t> is focusing on the top of the value chain</a:t>
            </a:r>
          </a:p>
          <a:p>
            <a:pPr lvl="2"/>
            <a:r>
              <a:rPr lang="en-US" dirty="0"/>
              <a:t>Lift and shift is focusing on the bottom of the value chain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89" y="1140447"/>
            <a:ext cx="9058223" cy="556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07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DevOps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  <a:p>
            <a:r>
              <a:rPr lang="en-US" dirty="0"/>
              <a:t>CI/CD for increased speed and stability</a:t>
            </a:r>
          </a:p>
          <a:p>
            <a:r>
              <a:rPr lang="en-US" dirty="0"/>
              <a:t>Monoliths to microservices to functions</a:t>
            </a:r>
          </a:p>
          <a:p>
            <a:r>
              <a:rPr lang="en-US" dirty="0"/>
              <a:t>Small teams, highly cohesive and loosely coupled</a:t>
            </a:r>
          </a:p>
          <a:p>
            <a:r>
              <a:rPr lang="en-US" dirty="0"/>
              <a:t>Only pay for what you use</a:t>
            </a:r>
          </a:p>
          <a:p>
            <a:r>
              <a:rPr lang="en-US" dirty="0"/>
              <a:t>Polyglot – the right language/framework for the job</a:t>
            </a:r>
          </a:p>
        </p:txBody>
      </p:sp>
    </p:spTree>
    <p:extLst>
      <p:ext uri="{BB962C8B-B14F-4D97-AF65-F5344CB8AC3E}">
        <p14:creationId xmlns:p14="http://schemas.microsoft.com/office/powerpoint/2010/main" val="1859706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Benefits of </a:t>
            </a:r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variable cost computing</a:t>
            </a:r>
          </a:p>
          <a:p>
            <a:r>
              <a:rPr lang="en-US" dirty="0"/>
              <a:t>Time to market goes from months or weeks to days or hours</a:t>
            </a:r>
          </a:p>
          <a:p>
            <a:r>
              <a:rPr lang="en-US" dirty="0"/>
              <a:t>Built in support for things you should be doing already</a:t>
            </a:r>
          </a:p>
          <a:p>
            <a:pPr lvl="1"/>
            <a:r>
              <a:rPr lang="en-US" dirty="0"/>
              <a:t>Infrastructure as code</a:t>
            </a:r>
          </a:p>
          <a:p>
            <a:pPr lvl="1"/>
            <a:r>
              <a:rPr lang="en-US" dirty="0"/>
              <a:t>API driven development and data analysis to inform product development</a:t>
            </a:r>
          </a:p>
          <a:p>
            <a:pPr lvl="1"/>
            <a:r>
              <a:rPr lang="en-US" dirty="0"/>
              <a:t>Small teams</a:t>
            </a:r>
          </a:p>
        </p:txBody>
      </p:sp>
    </p:spTree>
    <p:extLst>
      <p:ext uri="{BB962C8B-B14F-4D97-AF65-F5344CB8AC3E}">
        <p14:creationId xmlns:p14="http://schemas.microsoft.com/office/powerpoint/2010/main" val="2276068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r>
              <a:rPr lang="en-US" b="1" dirty="0">
                <a:solidFill>
                  <a:schemeClr val="accent4"/>
                </a:solidFill>
              </a:rPr>
              <a:t> as Trojan horse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like magic – haven’t met a developer who didn’t love it</a:t>
            </a:r>
          </a:p>
          <a:p>
            <a:r>
              <a:rPr lang="en-US" dirty="0"/>
              <a:t>Easy to use, easy to experiment with</a:t>
            </a:r>
          </a:p>
          <a:p>
            <a:r>
              <a:rPr lang="en-US" dirty="0"/>
              <a:t>Low cost to learn, develop with, experiment with – only cost is time, no infrastructure or hosting</a:t>
            </a:r>
          </a:p>
        </p:txBody>
      </p:sp>
    </p:spTree>
    <p:extLst>
      <p:ext uri="{BB962C8B-B14F-4D97-AF65-F5344CB8AC3E}">
        <p14:creationId xmlns:p14="http://schemas.microsoft.com/office/powerpoint/2010/main" val="317884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You Don’t Have Technology Problems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17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Who should do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Everyone, but the value will you get is inversely related to the investments you have made in DevOps and the cloud already</a:t>
            </a:r>
          </a:p>
          <a:p>
            <a:r>
              <a:rPr lang="en-US" dirty="0"/>
              <a:t>For mature DevOps and cloud companies the benefits will be more incremental because they are already following best practices</a:t>
            </a:r>
          </a:p>
          <a:p>
            <a:r>
              <a:rPr lang="en-US" dirty="0"/>
              <a:t>For companies without strong DevOps or cloud practices the value is much higher</a:t>
            </a:r>
          </a:p>
        </p:txBody>
      </p:sp>
    </p:spTree>
    <p:extLst>
      <p:ext uri="{BB962C8B-B14F-4D97-AF65-F5344CB8AC3E}">
        <p14:creationId xmlns:p14="http://schemas.microsoft.com/office/powerpoint/2010/main" val="2452892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How to try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people you’ve hired have built a mature DevOps and cloud company they already know about </a:t>
            </a:r>
            <a:r>
              <a:rPr lang="en-US" dirty="0" err="1"/>
              <a:t>serverless</a:t>
            </a:r>
            <a:r>
              <a:rPr lang="en-US" dirty="0"/>
              <a:t> and love it, and probably are already using it</a:t>
            </a:r>
          </a:p>
          <a:p>
            <a:r>
              <a:rPr lang="en-US" dirty="0"/>
              <a:t>If the people you’ve hired haven’t built a mature DevOps and cloud company</a:t>
            </a:r>
          </a:p>
          <a:p>
            <a:pPr lvl="1"/>
            <a:r>
              <a:rPr lang="en-US" dirty="0"/>
              <a:t>If they would like to but can’t for whatever reasons, they likely know about </a:t>
            </a:r>
            <a:r>
              <a:rPr lang="en-US" dirty="0" err="1"/>
              <a:t>serverless</a:t>
            </a:r>
            <a:r>
              <a:rPr lang="en-US" dirty="0"/>
              <a:t> and have used it on side projects and love it</a:t>
            </a:r>
          </a:p>
          <a:p>
            <a:pPr lvl="1"/>
            <a:r>
              <a:rPr lang="en-US" dirty="0"/>
              <a:t>If they aren’t pushing for DevOps or cloud there’s a good chance they don’t know anything about </a:t>
            </a:r>
            <a:r>
              <a:rPr lang="en-US" dirty="0" err="1"/>
              <a:t>serverless</a:t>
            </a:r>
            <a:r>
              <a:rPr lang="en-US" dirty="0"/>
              <a:t> (or DevOps practices in general)</a:t>
            </a:r>
          </a:p>
          <a:p>
            <a:r>
              <a:rPr lang="en-US" dirty="0"/>
              <a:t>Know the group you are working with</a:t>
            </a:r>
          </a:p>
        </p:txBody>
      </p:sp>
    </p:spTree>
    <p:extLst>
      <p:ext uri="{BB962C8B-B14F-4D97-AF65-F5344CB8AC3E}">
        <p14:creationId xmlns:p14="http://schemas.microsoft.com/office/powerpoint/2010/main" val="2985073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Challenges to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Retailers run large off the shelf software packages, how to incorporate </a:t>
            </a:r>
            <a:r>
              <a:rPr lang="en-US" dirty="0" err="1"/>
              <a:t>serverless</a:t>
            </a:r>
            <a:r>
              <a:rPr lang="en-US" dirty="0"/>
              <a:t> models around it</a:t>
            </a:r>
          </a:p>
        </p:txBody>
      </p:sp>
    </p:spTree>
    <p:extLst>
      <p:ext uri="{BB962C8B-B14F-4D97-AF65-F5344CB8AC3E}">
        <p14:creationId xmlns:p14="http://schemas.microsoft.com/office/powerpoint/2010/main" val="2979025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GameStop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69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Where it’s already started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95" y="1814517"/>
            <a:ext cx="3742451" cy="965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72" y="3141735"/>
            <a:ext cx="6225843" cy="877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20" y="4905845"/>
            <a:ext cx="5446229" cy="812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72" y="4483949"/>
            <a:ext cx="3976184" cy="130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750" y="2812282"/>
            <a:ext cx="3003399" cy="1820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193" y="127306"/>
            <a:ext cx="4327699" cy="15633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94" y="1666634"/>
            <a:ext cx="6955573" cy="115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6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intro to </a:t>
            </a:r>
            <a:r>
              <a:rPr lang="en-US" dirty="0" err="1"/>
              <a:t>serverless</a:t>
            </a:r>
            <a:endParaRPr lang="en-US" dirty="0"/>
          </a:p>
          <a:p>
            <a:r>
              <a:rPr lang="en-US" dirty="0"/>
              <a:t>Maturity model</a:t>
            </a:r>
          </a:p>
          <a:p>
            <a:r>
              <a:rPr lang="en-US" dirty="0" err="1"/>
              <a:t>Wardley</a:t>
            </a:r>
            <a:r>
              <a:rPr lang="en-US" dirty="0"/>
              <a:t> map, discussion on utilities</a:t>
            </a:r>
          </a:p>
          <a:p>
            <a:r>
              <a:rPr lang="en-US" dirty="0"/>
              <a:t>Benefits / ideas about how this changes everything</a:t>
            </a:r>
          </a:p>
          <a:p>
            <a:r>
              <a:rPr lang="en-US" dirty="0"/>
              <a:t>Adoption ideas</a:t>
            </a:r>
          </a:p>
          <a:p>
            <a:pPr lvl="1"/>
            <a:r>
              <a:rPr lang="en-US" dirty="0"/>
              <a:t>Focus on high value changes</a:t>
            </a:r>
          </a:p>
          <a:p>
            <a:r>
              <a:rPr lang="en-US" dirty="0"/>
              <a:t>Challenges to implement</a:t>
            </a:r>
          </a:p>
          <a:p>
            <a:r>
              <a:rPr lang="en-US" dirty="0"/>
              <a:t>Experiences at GameStop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7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An Example of a Technology Problem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5" y="1441617"/>
            <a:ext cx="10515600" cy="136825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Landing a space probe on a barge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1690688"/>
            <a:ext cx="60579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9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An Example of a Technology Problem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5" y="1409700"/>
            <a:ext cx="4448175" cy="1400175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 smtClean="0"/>
              <a:t>Non-invasive brain cancer surgery using 3 medical imaging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An Example of a Technology Problem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5" y="1409700"/>
            <a:ext cx="4448175" cy="43815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 smtClean="0"/>
              <a:t>Spanner (</a:t>
            </a:r>
            <a:r>
              <a:rPr lang="en-US" dirty="0"/>
              <a:t> </a:t>
            </a:r>
            <a:r>
              <a:rPr lang="en-US" dirty="0" smtClean="0"/>
              <a:t>Google’s </a:t>
            </a:r>
            <a:r>
              <a:rPr lang="en-US" dirty="0"/>
              <a:t>modern </a:t>
            </a:r>
            <a:r>
              <a:rPr lang="en-US" dirty="0">
                <a:hlinkClick r:id="rId2" tooltip="Relational database management system"/>
              </a:rPr>
              <a:t>relational</a:t>
            </a:r>
            <a:r>
              <a:rPr lang="en-US" dirty="0"/>
              <a:t> </a:t>
            </a:r>
            <a:r>
              <a:rPr lang="en-US" dirty="0">
                <a:hlinkClick r:id="rId3" tooltip="Database management system"/>
              </a:rPr>
              <a:t>database management systems</a:t>
            </a:r>
            <a:r>
              <a:rPr lang="en-US" dirty="0"/>
              <a:t> that seek to provide the same scalable performance of </a:t>
            </a:r>
            <a:r>
              <a:rPr lang="en-US" dirty="0">
                <a:hlinkClick r:id="rId4" tooltip="NoSQL"/>
              </a:rPr>
              <a:t>NoSQL</a:t>
            </a:r>
            <a:r>
              <a:rPr lang="en-US" dirty="0"/>
              <a:t> systems for </a:t>
            </a:r>
            <a:r>
              <a:rPr lang="en-US" dirty="0">
                <a:hlinkClick r:id="rId5" tooltip="Online transaction processing"/>
              </a:rPr>
              <a:t>online transaction processing</a:t>
            </a:r>
            <a:r>
              <a:rPr lang="en-US" dirty="0"/>
              <a:t> (OLTP) read-write workloads while still maintaining the </a:t>
            </a:r>
            <a:r>
              <a:rPr lang="en-US" dirty="0">
                <a:hlinkClick r:id="rId6" tooltip="ACID"/>
              </a:rPr>
              <a:t>ACID</a:t>
            </a:r>
            <a:r>
              <a:rPr lang="en-US" dirty="0"/>
              <a:t> guarantees of a traditional database system</a:t>
            </a:r>
            <a:r>
              <a:rPr lang="en-US" dirty="0" smtClean="0"/>
              <a:t>.</a:t>
            </a:r>
            <a:r>
              <a:rPr lang="en-US" baseline="30000" dirty="0" smtClean="0">
                <a:hlinkClick r:id="rId7"/>
              </a:rPr>
              <a:t>[)1</a:t>
            </a:r>
            <a:r>
              <a:rPr lang="en-US" baseline="30000" dirty="0">
                <a:hlinkClick r:id="rId7"/>
              </a:rPr>
              <a:t>]</a:t>
            </a:r>
            <a:r>
              <a:rPr lang="en-US" baseline="30000" dirty="0">
                <a:hlinkClick r:id="rId8"/>
              </a:rPr>
              <a:t>[2]</a:t>
            </a:r>
            <a:r>
              <a:rPr lang="en-US" baseline="30000" dirty="0">
                <a:hlinkClick r:id="rId9"/>
              </a:rPr>
              <a:t>[3</a:t>
            </a:r>
            <a:r>
              <a:rPr lang="en-US" baseline="30000" dirty="0" smtClean="0">
                <a:hlinkClick r:id="rId9"/>
              </a:rPr>
              <a:t>]</a:t>
            </a:r>
            <a:r>
              <a:rPr lang="en-US" baseline="30000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6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But you still have problems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5" y="1409700"/>
            <a:ext cx="11220450" cy="427672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Staying relevant (</a:t>
            </a:r>
            <a:r>
              <a:rPr lang="en-US" dirty="0" err="1" smtClean="0"/>
              <a:t>MySpace</a:t>
            </a:r>
            <a:r>
              <a:rPr lang="en-US" dirty="0" smtClean="0"/>
              <a:t>) - Facebook</a:t>
            </a:r>
          </a:p>
          <a:p>
            <a:r>
              <a:rPr lang="en-US" dirty="0" smtClean="0"/>
              <a:t>Scaling globally (?)</a:t>
            </a:r>
          </a:p>
          <a:p>
            <a:r>
              <a:rPr lang="en-US" dirty="0" smtClean="0"/>
              <a:t>Reaching new demographics (Netflix launches to 60 countries)</a:t>
            </a:r>
          </a:p>
          <a:p>
            <a:r>
              <a:rPr lang="en-US" dirty="0" smtClean="0"/>
              <a:t>Avoiding political pitfalls </a:t>
            </a:r>
          </a:p>
          <a:p>
            <a:r>
              <a:rPr lang="en-US" dirty="0" smtClean="0"/>
              <a:t>Creating new products/services</a:t>
            </a:r>
          </a:p>
          <a:p>
            <a:r>
              <a:rPr lang="en-US" dirty="0" smtClean="0"/>
              <a:t>Staying price competitive</a:t>
            </a:r>
          </a:p>
          <a:p>
            <a:r>
              <a:rPr lang="en-US" dirty="0" smtClean="0"/>
              <a:t>Adapting to change (Blockbuster)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5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Manager’s/Engineers/CXX’s Agenda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Manager/Engineer/CXX </a:t>
            </a:r>
          </a:p>
          <a:p>
            <a:r>
              <a:rPr lang="en-US" dirty="0" smtClean="0"/>
              <a:t>[Calendar blocks visual]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governance, meetings, reports, reviews</a:t>
            </a:r>
          </a:p>
          <a:p>
            <a:r>
              <a:rPr lang="en-US" dirty="0" smtClean="0"/>
              <a:t>Engineer : Delivery , requirements, test, train, provision, post-mortems</a:t>
            </a:r>
          </a:p>
          <a:p>
            <a:r>
              <a:rPr lang="en-US" dirty="0" smtClean="0"/>
              <a:t>CXX </a:t>
            </a:r>
            <a:r>
              <a:rPr lang="mr-IN" dirty="0" smtClean="0"/>
              <a:t>–</a:t>
            </a:r>
            <a:r>
              <a:rPr lang="en-US" dirty="0" smtClean="0"/>
              <a:t> wondering why no one is focused on the big business problems (how are they spending their time??!)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9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analysis report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Descriptions -&gt; How time is actually spent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821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789</Words>
  <Application>Microsoft Macintosh PowerPoint</Application>
  <PresentationFormat>Widescreen</PresentationFormat>
  <Paragraphs>139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Calibri Light</vt:lpstr>
      <vt:lpstr>Lucida Handwriting</vt:lpstr>
      <vt:lpstr>Mangal</vt:lpstr>
      <vt:lpstr>Arial</vt:lpstr>
      <vt:lpstr>Office Theme</vt:lpstr>
      <vt:lpstr>PowerPoint Presentation</vt:lpstr>
      <vt:lpstr>You Don’t Have Technology Problems</vt:lpstr>
      <vt:lpstr>Agenda</vt:lpstr>
      <vt:lpstr>An Example of a Technology Problem</vt:lpstr>
      <vt:lpstr>An Example of a Technology Problem</vt:lpstr>
      <vt:lpstr>An Example of a Technology Problem</vt:lpstr>
      <vt:lpstr>But you still have problems</vt:lpstr>
      <vt:lpstr>Manager’s/Engineers/CXX’s Agenda</vt:lpstr>
      <vt:lpstr>Workflow analysis report</vt:lpstr>
      <vt:lpstr>Inject some strategy</vt:lpstr>
      <vt:lpstr>-Break-</vt:lpstr>
      <vt:lpstr>Quick intro to serverless</vt:lpstr>
      <vt:lpstr>Define what we’re talking about</vt:lpstr>
      <vt:lpstr>Where’s the audience at, and our premise</vt:lpstr>
      <vt:lpstr>DevOps &amp; cloud best practices maturity model</vt:lpstr>
      <vt:lpstr>Serverless is a commodity</vt:lpstr>
      <vt:lpstr>DevOps best practices</vt:lpstr>
      <vt:lpstr>Benefits of serverless</vt:lpstr>
      <vt:lpstr>Serverless as Trojan horse</vt:lpstr>
      <vt:lpstr>Who should do it</vt:lpstr>
      <vt:lpstr>How to try it</vt:lpstr>
      <vt:lpstr>Challenges to implement</vt:lpstr>
      <vt:lpstr>GameStop</vt:lpstr>
      <vt:lpstr>Where it’s already started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Manwaring</dc:creator>
  <cp:lastModifiedBy>Warner, Jack</cp:lastModifiedBy>
  <cp:revision>88</cp:revision>
  <dcterms:created xsi:type="dcterms:W3CDTF">2017-02-16T16:12:13Z</dcterms:created>
  <dcterms:modified xsi:type="dcterms:W3CDTF">2017-02-28T20:10:04Z</dcterms:modified>
</cp:coreProperties>
</file>