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7" r:id="rId4"/>
    <p:sldId id="269" r:id="rId5"/>
    <p:sldId id="268" r:id="rId6"/>
    <p:sldId id="266" r:id="rId7"/>
    <p:sldId id="258" r:id="rId8"/>
    <p:sldId id="259" r:id="rId9"/>
    <p:sldId id="264" r:id="rId10"/>
    <p:sldId id="260" r:id="rId11"/>
    <p:sldId id="261" r:id="rId12"/>
    <p:sldId id="262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155"/>
    <a:srgbClr val="EBEDF2"/>
    <a:srgbClr val="FFCF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589" y="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4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8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8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9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3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76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38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76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09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3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9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D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DDBFB-5A55-4C7D-9621-3F1CC18082C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9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325" t="20235" r="17706" b="21407"/>
          <a:stretch/>
        </p:blipFill>
        <p:spPr>
          <a:xfrm>
            <a:off x="2538667" y="24124"/>
            <a:ext cx="7114666" cy="6809752"/>
          </a:xfrm>
          <a:prstGeom prst="rect">
            <a:avLst/>
          </a:prstGeom>
          <a:effectLst>
            <a:softEdge rad="215900"/>
          </a:effectLst>
        </p:spPr>
      </p:pic>
      <p:sp>
        <p:nvSpPr>
          <p:cNvPr id="6" name="TextBox 5"/>
          <p:cNvSpPr txBox="1"/>
          <p:nvPr/>
        </p:nvSpPr>
        <p:spPr>
          <a:xfrm rot="20893601">
            <a:off x="2666862" y="2427404"/>
            <a:ext cx="669285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>
                <a:solidFill>
                  <a:schemeClr val="accent4"/>
                </a:solidFill>
                <a:latin typeface="Lucida Handwriting" panose="03010101010101010101" pitchFamily="66" charset="0"/>
              </a:rPr>
              <a:t>servers</a:t>
            </a:r>
            <a:endParaRPr lang="en-US" sz="8800" b="1" dirty="0">
              <a:solidFill>
                <a:schemeClr val="accent4"/>
              </a:solidFill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018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4"/>
                </a:solidFill>
              </a:rPr>
              <a:t>Serverless</a:t>
            </a:r>
            <a:r>
              <a:rPr lang="en-US" b="1" dirty="0">
                <a:solidFill>
                  <a:schemeClr val="accent4"/>
                </a:solidFill>
              </a:rPr>
              <a:t> as Trojan horse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like magic – haven’t met a developer who didn’t love it</a:t>
            </a:r>
          </a:p>
          <a:p>
            <a:r>
              <a:rPr lang="en-US" dirty="0"/>
              <a:t>Easy to use, easy to experiment with</a:t>
            </a:r>
          </a:p>
          <a:p>
            <a:r>
              <a:rPr lang="en-US" dirty="0"/>
              <a:t>Low cost to learn, develop with, experiment with – only cost is time, no infrastructure or hosting</a:t>
            </a:r>
          </a:p>
        </p:txBody>
      </p:sp>
    </p:spTree>
    <p:extLst>
      <p:ext uri="{BB962C8B-B14F-4D97-AF65-F5344CB8AC3E}">
        <p14:creationId xmlns:p14="http://schemas.microsoft.com/office/powerpoint/2010/main" val="3178848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Who should do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Everyone, but the value will you get is inversely related to the investments you have made in DevOps and the cloud already</a:t>
            </a:r>
          </a:p>
          <a:p>
            <a:r>
              <a:rPr lang="en-US" dirty="0"/>
              <a:t>For mature DevOps and cloud companies the benefits will be more incremental because they are already following best practices</a:t>
            </a:r>
          </a:p>
          <a:p>
            <a:r>
              <a:rPr lang="en-US" dirty="0"/>
              <a:t>For companies without strong DevOps or cloud practices the value is much higher</a:t>
            </a:r>
          </a:p>
        </p:txBody>
      </p:sp>
    </p:spTree>
    <p:extLst>
      <p:ext uri="{BB962C8B-B14F-4D97-AF65-F5344CB8AC3E}">
        <p14:creationId xmlns:p14="http://schemas.microsoft.com/office/powerpoint/2010/main" val="2452892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How to try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people you’ve hired have built a mature DevOps and cloud company they already know about </a:t>
            </a:r>
            <a:r>
              <a:rPr lang="en-US" dirty="0" err="1"/>
              <a:t>serverless</a:t>
            </a:r>
            <a:r>
              <a:rPr lang="en-US" dirty="0"/>
              <a:t> and love it, and probably are already using it</a:t>
            </a:r>
          </a:p>
          <a:p>
            <a:r>
              <a:rPr lang="en-US" dirty="0"/>
              <a:t>If the people you’ve hired haven’t built a mature DevOps and cloud company</a:t>
            </a:r>
          </a:p>
          <a:p>
            <a:pPr lvl="1"/>
            <a:r>
              <a:rPr lang="en-US" dirty="0"/>
              <a:t>If they would like to but can’t for whatever reasons, they likely know about </a:t>
            </a:r>
            <a:r>
              <a:rPr lang="en-US" dirty="0" err="1"/>
              <a:t>serverless</a:t>
            </a:r>
            <a:r>
              <a:rPr lang="en-US" dirty="0"/>
              <a:t> and have used it on side projects and love it</a:t>
            </a:r>
          </a:p>
          <a:p>
            <a:pPr lvl="1"/>
            <a:r>
              <a:rPr lang="en-US" dirty="0"/>
              <a:t>If they aren’t pushing for DevOps or cloud there’s a good chance they don’t know anything about </a:t>
            </a:r>
            <a:r>
              <a:rPr lang="en-US" dirty="0" err="1"/>
              <a:t>serverless</a:t>
            </a:r>
            <a:r>
              <a:rPr lang="en-US" dirty="0"/>
              <a:t> (or DevOps practices in general)</a:t>
            </a:r>
          </a:p>
          <a:p>
            <a:r>
              <a:rPr lang="en-US" dirty="0"/>
              <a:t>Know the group you are working with</a:t>
            </a:r>
          </a:p>
        </p:txBody>
      </p:sp>
    </p:spTree>
    <p:extLst>
      <p:ext uri="{BB962C8B-B14F-4D97-AF65-F5344CB8AC3E}">
        <p14:creationId xmlns:p14="http://schemas.microsoft.com/office/powerpoint/2010/main" val="2985073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Where it’s already started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95" y="2076390"/>
            <a:ext cx="3742451" cy="9655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72" y="3669774"/>
            <a:ext cx="6225843" cy="8778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920" y="5657120"/>
            <a:ext cx="5446229" cy="8126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72" y="5235224"/>
            <a:ext cx="3976184" cy="1302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750" y="3340321"/>
            <a:ext cx="3003399" cy="18200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450" y="1632607"/>
            <a:ext cx="4327699" cy="156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61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intro to </a:t>
            </a:r>
            <a:r>
              <a:rPr lang="en-US" dirty="0" err="1"/>
              <a:t>serverless</a:t>
            </a:r>
            <a:endParaRPr lang="en-US" dirty="0"/>
          </a:p>
          <a:p>
            <a:r>
              <a:rPr lang="en-US" dirty="0"/>
              <a:t>Maturity model</a:t>
            </a:r>
          </a:p>
          <a:p>
            <a:r>
              <a:rPr lang="en-US" dirty="0" err="1"/>
              <a:t>Wardley</a:t>
            </a:r>
            <a:r>
              <a:rPr lang="en-US" dirty="0"/>
              <a:t> map, discussion on utilities</a:t>
            </a:r>
          </a:p>
          <a:p>
            <a:r>
              <a:rPr lang="en-US" dirty="0"/>
              <a:t>Benefits / ideas about how this changes everything</a:t>
            </a:r>
          </a:p>
          <a:p>
            <a:r>
              <a:rPr lang="en-US" dirty="0"/>
              <a:t>Adoption ideas</a:t>
            </a:r>
          </a:p>
          <a:p>
            <a:pPr lvl="1"/>
            <a:r>
              <a:rPr lang="en-US" dirty="0"/>
              <a:t>Focus on high value changes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17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Quick intro to </a:t>
            </a:r>
            <a:r>
              <a:rPr lang="en-US" b="1" dirty="0" err="1">
                <a:solidFill>
                  <a:schemeClr val="accent4"/>
                </a:solidFill>
              </a:rPr>
              <a:t>serverless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Patterns</a:t>
            </a:r>
          </a:p>
          <a:p>
            <a:r>
              <a:rPr lang="en-US" dirty="0"/>
              <a:t>Framework</a:t>
            </a:r>
          </a:p>
          <a:p>
            <a:r>
              <a:rPr lang="en-US" dirty="0"/>
              <a:t>AWS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218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Where’s the audience at, and our premise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Maturity framework of DevOps/cloud adoption</a:t>
            </a:r>
          </a:p>
          <a:p>
            <a:pPr lvl="1"/>
            <a:r>
              <a:rPr lang="en-US" dirty="0"/>
              <a:t>Show framework, ask people where they are, we will show how </a:t>
            </a:r>
            <a:r>
              <a:rPr lang="en-US" dirty="0" err="1"/>
              <a:t>serverless</a:t>
            </a:r>
            <a:r>
              <a:rPr lang="en-US" dirty="0"/>
              <a:t> gets you to most mature stage</a:t>
            </a:r>
          </a:p>
          <a:p>
            <a:pPr lvl="1"/>
            <a:endParaRPr lang="en-US" dirty="0"/>
          </a:p>
          <a:p>
            <a:r>
              <a:rPr lang="en-US" dirty="0"/>
              <a:t>Makes it easier for you to do all the things you should have done before</a:t>
            </a:r>
          </a:p>
          <a:p>
            <a:pPr lvl="1"/>
            <a:r>
              <a:rPr lang="en-US" dirty="0" err="1"/>
              <a:t>Serverless</a:t>
            </a:r>
            <a:r>
              <a:rPr lang="en-US" dirty="0"/>
              <a:t> democratizes the DevOps movement</a:t>
            </a:r>
          </a:p>
          <a:p>
            <a:pPr lvl="1"/>
            <a:r>
              <a:rPr lang="en-US" dirty="0" err="1"/>
              <a:t>Serverless</a:t>
            </a:r>
            <a:r>
              <a:rPr lang="en-US" dirty="0"/>
              <a:t> is the pinnacle of the DevOps movement</a:t>
            </a:r>
          </a:p>
          <a:p>
            <a:pPr lvl="1"/>
            <a:r>
              <a:rPr lang="en-US" dirty="0"/>
              <a:t>We think </a:t>
            </a:r>
            <a:r>
              <a:rPr lang="en-US" dirty="0" err="1"/>
              <a:t>serverless</a:t>
            </a:r>
            <a:r>
              <a:rPr lang="en-US" dirty="0"/>
              <a:t> is the best opportunity for adopting DevOps best practices at your organization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945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DevOps &amp; cloud best practices maturity model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099653"/>
              </p:ext>
            </p:extLst>
          </p:nvPr>
        </p:nvGraphicFramePr>
        <p:xfrm>
          <a:off x="0" y="1433345"/>
          <a:ext cx="12192000" cy="535432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007955">
                  <a:extLst>
                    <a:ext uri="{9D8B030D-6E8A-4147-A177-3AD203B41FA5}">
                      <a16:colId xmlns:a16="http://schemas.microsoft.com/office/drawing/2014/main" val="2231685289"/>
                    </a:ext>
                  </a:extLst>
                </a:gridCol>
                <a:gridCol w="3025457">
                  <a:extLst>
                    <a:ext uri="{9D8B030D-6E8A-4147-A177-3AD203B41FA5}">
                      <a16:colId xmlns:a16="http://schemas.microsoft.com/office/drawing/2014/main" val="692404139"/>
                    </a:ext>
                  </a:extLst>
                </a:gridCol>
                <a:gridCol w="3579294">
                  <a:extLst>
                    <a:ext uri="{9D8B030D-6E8A-4147-A177-3AD203B41FA5}">
                      <a16:colId xmlns:a16="http://schemas.microsoft.com/office/drawing/2014/main" val="435260598"/>
                    </a:ext>
                  </a:extLst>
                </a:gridCol>
                <a:gridCol w="3579294">
                  <a:extLst>
                    <a:ext uri="{9D8B030D-6E8A-4147-A177-3AD203B41FA5}">
                      <a16:colId xmlns:a16="http://schemas.microsoft.com/office/drawing/2014/main" val="3371916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742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Culture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Execute defined processes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Learning organization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Feedback loops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7532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Organization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Technology &amp; platform teams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Char char="-"/>
                        <a:tabLst/>
                        <a:defRPr/>
                      </a:pPr>
                      <a:r>
                        <a:rPr lang="en-US" sz="1600" dirty="0"/>
                        <a:t>Lifecycle teams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Autonomous product lifecycle teams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7372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Projects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Large, cross-team projects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Multi-year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Char char="-"/>
                        <a:tabLst/>
                        <a:defRPr/>
                      </a:pPr>
                      <a:r>
                        <a:rPr lang="en-US" sz="1600" dirty="0"/>
                        <a:t>Series of small, discrete projects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Char char="-"/>
                        <a:tabLst/>
                        <a:defRPr/>
                      </a:pPr>
                      <a:r>
                        <a:rPr lang="en-US" sz="1600" dirty="0"/>
                        <a:t>Some cross-cutting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Focus on products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Mission-based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Autonomy and experimentation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Iterative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0727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Data decision making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 err="1"/>
                        <a:t>HiPPO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Structured, schedule reporting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Frequently in silos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Data-driven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Everyone in organization has access to all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7965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Delivery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Monthly (+)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Manual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Weekly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Automated in some environments, for some applications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Multiple times a day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Fully automated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3695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Cloud adoption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Exploring the cloud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Moving to the cloud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100% cloud adoption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5041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Operations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Analyzing to see if something broke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Analyzing to see if business value created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255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Security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Security theater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Firewall security blanket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Publish security practices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2695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180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4"/>
                </a:solidFill>
              </a:rPr>
              <a:t>Serverless</a:t>
            </a:r>
            <a:r>
              <a:rPr lang="en-US" b="1" dirty="0">
                <a:solidFill>
                  <a:schemeClr val="accent4"/>
                </a:solidFill>
              </a:rPr>
              <a:t> is a commodity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you move yourself up the value chain</a:t>
            </a:r>
          </a:p>
          <a:p>
            <a:r>
              <a:rPr lang="en-US" dirty="0" err="1"/>
              <a:t>Wardley</a:t>
            </a:r>
            <a:r>
              <a:rPr lang="en-US" dirty="0"/>
              <a:t> graph included here</a:t>
            </a:r>
          </a:p>
          <a:p>
            <a:pPr lvl="1"/>
            <a:r>
              <a:rPr lang="en-US" dirty="0"/>
              <a:t>(revisit at the end when discussing adoption paths)</a:t>
            </a:r>
          </a:p>
          <a:p>
            <a:pPr lvl="2"/>
            <a:r>
              <a:rPr lang="en-US" dirty="0" err="1"/>
              <a:t>Serverless</a:t>
            </a:r>
            <a:r>
              <a:rPr lang="en-US" dirty="0"/>
              <a:t> is focusing on the top of the value chain</a:t>
            </a:r>
          </a:p>
          <a:p>
            <a:pPr lvl="2"/>
            <a:r>
              <a:rPr lang="en-US" dirty="0"/>
              <a:t>Lift and shift is focusing on the bottom of the value chain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489" y="1140447"/>
            <a:ext cx="9058223" cy="556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07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Define what we’re talking 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Serverless</a:t>
            </a:r>
            <a:r>
              <a:rPr lang="en-US" dirty="0"/>
              <a:t> as general pattern</a:t>
            </a:r>
          </a:p>
          <a:p>
            <a:r>
              <a:rPr lang="en-US" dirty="0"/>
              <a:t>Specifically using experience we have with using the </a:t>
            </a:r>
            <a:r>
              <a:rPr lang="en-US" dirty="0" err="1"/>
              <a:t>Serverless</a:t>
            </a:r>
            <a:r>
              <a:rPr lang="en-US" dirty="0"/>
              <a:t> Framework on AWS</a:t>
            </a:r>
          </a:p>
        </p:txBody>
      </p:sp>
    </p:spTree>
    <p:extLst>
      <p:ext uri="{BB962C8B-B14F-4D97-AF65-F5344CB8AC3E}">
        <p14:creationId xmlns:p14="http://schemas.microsoft.com/office/powerpoint/2010/main" val="3922689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DevOps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Infrastructure as code</a:t>
            </a:r>
          </a:p>
          <a:p>
            <a:r>
              <a:rPr lang="en-US" dirty="0"/>
              <a:t>CI/CD for increased speed and stability</a:t>
            </a:r>
          </a:p>
          <a:p>
            <a:r>
              <a:rPr lang="en-US" dirty="0"/>
              <a:t>Monoliths to microservices to functions</a:t>
            </a:r>
          </a:p>
          <a:p>
            <a:r>
              <a:rPr lang="en-US" dirty="0"/>
              <a:t>Small teams, highly cohesive and loosely coupled</a:t>
            </a:r>
          </a:p>
          <a:p>
            <a:r>
              <a:rPr lang="en-US" dirty="0"/>
              <a:t>Only pay for what you use</a:t>
            </a:r>
          </a:p>
          <a:p>
            <a:r>
              <a:rPr lang="en-US" dirty="0"/>
              <a:t>Polyglot – the right language/framework for the job</a:t>
            </a:r>
          </a:p>
        </p:txBody>
      </p:sp>
    </p:spTree>
    <p:extLst>
      <p:ext uri="{BB962C8B-B14F-4D97-AF65-F5344CB8AC3E}">
        <p14:creationId xmlns:p14="http://schemas.microsoft.com/office/powerpoint/2010/main" val="1859706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Benefits of </a:t>
            </a:r>
            <a:r>
              <a:rPr lang="en-US" b="1" dirty="0" err="1">
                <a:solidFill>
                  <a:schemeClr val="accent4"/>
                </a:solidFill>
              </a:rPr>
              <a:t>serverless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True variable cost computing</a:t>
            </a:r>
          </a:p>
          <a:p>
            <a:r>
              <a:rPr lang="en-US" dirty="0"/>
              <a:t>Time to market goes from months or weeks to days or hours</a:t>
            </a:r>
          </a:p>
          <a:p>
            <a:r>
              <a:rPr lang="en-US" dirty="0"/>
              <a:t>Built in support for things you should be doing already</a:t>
            </a:r>
          </a:p>
          <a:p>
            <a:pPr lvl="1"/>
            <a:r>
              <a:rPr lang="en-US" dirty="0"/>
              <a:t>Infrastructure as code</a:t>
            </a:r>
          </a:p>
          <a:p>
            <a:pPr lvl="1"/>
            <a:r>
              <a:rPr lang="en-US" dirty="0"/>
              <a:t>API driven development and data analysis to inform product development</a:t>
            </a:r>
          </a:p>
          <a:p>
            <a:pPr lvl="1"/>
            <a:r>
              <a:rPr lang="en-US" dirty="0"/>
              <a:t>Small teams</a:t>
            </a:r>
          </a:p>
        </p:txBody>
      </p:sp>
    </p:spTree>
    <p:extLst>
      <p:ext uri="{BB962C8B-B14F-4D97-AF65-F5344CB8AC3E}">
        <p14:creationId xmlns:p14="http://schemas.microsoft.com/office/powerpoint/2010/main" val="227606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607</Words>
  <Application>Microsoft Office PowerPoint</Application>
  <PresentationFormat>Widescreen</PresentationFormat>
  <Paragraphs>104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Lucida Handwriting</vt:lpstr>
      <vt:lpstr>Office Theme</vt:lpstr>
      <vt:lpstr>PowerPoint Presentation</vt:lpstr>
      <vt:lpstr>Agenda</vt:lpstr>
      <vt:lpstr>Quick intro to serverless</vt:lpstr>
      <vt:lpstr>Where’s the audience at, and our premise</vt:lpstr>
      <vt:lpstr>DevOps &amp; cloud best practices maturity model</vt:lpstr>
      <vt:lpstr>Serverless is a commodity</vt:lpstr>
      <vt:lpstr>Define what we’re talking about</vt:lpstr>
      <vt:lpstr>DevOps best practices</vt:lpstr>
      <vt:lpstr>Benefits of serverless</vt:lpstr>
      <vt:lpstr>Serverless as Trojan horse</vt:lpstr>
      <vt:lpstr>Who should do it</vt:lpstr>
      <vt:lpstr>How to try it</vt:lpstr>
      <vt:lpstr>Where it’s already started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Phillip Manwaring</dc:creator>
  <cp:lastModifiedBy>Phillip Manwaring</cp:lastModifiedBy>
  <cp:revision>64</cp:revision>
  <dcterms:created xsi:type="dcterms:W3CDTF">2017-02-16T16:12:13Z</dcterms:created>
  <dcterms:modified xsi:type="dcterms:W3CDTF">2017-02-22T16:19:32Z</dcterms:modified>
</cp:coreProperties>
</file>