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A5CD6B-AC58-49DC-93FC-B9D3A79CBB48}" v="616" dt="2025-10-23T04:12:21.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10/22/2025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0983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179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10/22/2025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80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dirty="0"/>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06395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10/22/2025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3366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4004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33423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26038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3707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dirty="0"/>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10/22/2025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6781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dirty="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83922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a:t>
            </a:r>
          </a:p>
          <a:p>
            <a:pPr lvl="7"/>
            <a:r>
              <a:rPr lang="en-US" dirty="0"/>
              <a:t>Eight</a:t>
            </a:r>
          </a:p>
          <a:p>
            <a:pPr lvl="8"/>
            <a:r>
              <a:rPr lang="en-US" dirty="0"/>
              <a:t>nine</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10/22/2025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546650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581191" y="471343"/>
            <a:ext cx="10993549" cy="1475013"/>
          </a:xfrm>
        </p:spPr>
        <p:txBody>
          <a:bodyPr/>
          <a:lstStyle/>
          <a:p>
            <a:r>
              <a:rPr lang="tr-TR" dirty="0"/>
              <a:t>Sosyal Medya Algoritması ( Tanıtma )</a:t>
            </a:r>
          </a:p>
        </p:txBody>
      </p:sp>
      <p:sp>
        <p:nvSpPr>
          <p:cNvPr id="3" name="Alt Başlık 2"/>
          <p:cNvSpPr>
            <a:spLocks noGrp="1"/>
          </p:cNvSpPr>
          <p:nvPr>
            <p:ph type="subTitle" idx="1"/>
          </p:nvPr>
        </p:nvSpPr>
        <p:spPr/>
        <p:txBody>
          <a:bodyPr vert="horz" lIns="91440" tIns="45720" rIns="91440" bIns="45720" rtlCol="0" anchor="t">
            <a:normAutofit/>
          </a:bodyPr>
          <a:lstStyle/>
          <a:p>
            <a:r>
              <a:rPr lang="tr-TR" dirty="0">
                <a:ea typeface="+mn-lt"/>
                <a:cs typeface="+mn-lt"/>
              </a:rPr>
              <a:t>Sosyal Medya (Instagram vb.) Akış (Keşfet vb.) Algoritması Mantığı (Nelere Göre Çalıştığı) ve İşleyiş Süreci</a:t>
            </a:r>
            <a:endParaRPr lang="tr-TR">
              <a:ea typeface="+mn-lt"/>
              <a:cs typeface="+mn-lt"/>
            </a:endParaRPr>
          </a:p>
        </p:txBody>
      </p:sp>
      <p:sp>
        <p:nvSpPr>
          <p:cNvPr id="5" name="Alt Başlık 2">
            <a:extLst>
              <a:ext uri="{FF2B5EF4-FFF2-40B4-BE49-F238E27FC236}">
                <a16:creationId xmlns:a16="http://schemas.microsoft.com/office/drawing/2014/main" id="{5144C8C2-7594-BA37-1CE4-DBEEBC9D3908}"/>
              </a:ext>
            </a:extLst>
          </p:cNvPr>
          <p:cNvSpPr txBox="1">
            <a:spLocks/>
          </p:cNvSpPr>
          <p:nvPr/>
        </p:nvSpPr>
        <p:spPr>
          <a:xfrm>
            <a:off x="599123" y="3846874"/>
            <a:ext cx="10993546" cy="590321"/>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tr-TR" dirty="0">
                <a:solidFill>
                  <a:schemeClr val="bg1"/>
                </a:solidFill>
                <a:ea typeface="+mn-lt"/>
                <a:cs typeface="+mn-lt"/>
              </a:rPr>
              <a:t>Hazırlayan: Servet ali toprak</a:t>
            </a:r>
            <a:endParaRPr lang="tr-TR" dirty="0"/>
          </a:p>
        </p:txBody>
      </p:sp>
    </p:spTree>
    <p:extLst>
      <p:ext uri="{BB962C8B-B14F-4D97-AF65-F5344CB8AC3E}">
        <p14:creationId xmlns:p14="http://schemas.microsoft.com/office/powerpoint/2010/main" val="1674425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42FAD16-9E03-B8E6-A7EC-03A3428743D4}"/>
              </a:ext>
            </a:extLst>
          </p:cNvPr>
          <p:cNvSpPr>
            <a:spLocks noGrp="1"/>
          </p:cNvSpPr>
          <p:nvPr>
            <p:ph type="title"/>
          </p:nvPr>
        </p:nvSpPr>
        <p:spPr/>
        <p:txBody>
          <a:bodyPr/>
          <a:lstStyle/>
          <a:p>
            <a:r>
              <a:rPr lang="tr-TR" dirty="0">
                <a:ea typeface="+mj-lt"/>
                <a:cs typeface="+mj-lt"/>
              </a:rPr>
              <a:t>Tanım:</a:t>
            </a:r>
            <a:endParaRPr lang="tr-TR" dirty="0"/>
          </a:p>
        </p:txBody>
      </p:sp>
      <p:sp>
        <p:nvSpPr>
          <p:cNvPr id="3" name="İçerik Yer Tutucusu 2">
            <a:extLst>
              <a:ext uri="{FF2B5EF4-FFF2-40B4-BE49-F238E27FC236}">
                <a16:creationId xmlns:a16="http://schemas.microsoft.com/office/drawing/2014/main" id="{A395F225-4BFD-30D8-A9F2-5C69E0175F34}"/>
              </a:ext>
            </a:extLst>
          </p:cNvPr>
          <p:cNvSpPr>
            <a:spLocks noGrp="1"/>
          </p:cNvSpPr>
          <p:nvPr>
            <p:ph idx="1"/>
          </p:nvPr>
        </p:nvSpPr>
        <p:spPr/>
        <p:txBody>
          <a:bodyPr/>
          <a:lstStyle/>
          <a:p>
            <a:pPr marL="0" indent="0"/>
            <a:r>
              <a:rPr lang="tr-TR" dirty="0">
                <a:ea typeface="+mn-lt"/>
                <a:cs typeface="+mn-lt"/>
              </a:rPr>
              <a:t>Bu çalışma, Instagram gibi milyarlarca kullanıcısı olan sosyal medya platformlarının, kullanıcılara gösterilecek içerikleri (gönderi, </a:t>
            </a:r>
            <a:r>
              <a:rPr lang="tr-TR" dirty="0" err="1">
                <a:ea typeface="+mn-lt"/>
                <a:cs typeface="+mn-lt"/>
              </a:rPr>
              <a:t>Reels</a:t>
            </a:r>
            <a:r>
              <a:rPr lang="tr-TR" dirty="0">
                <a:ea typeface="+mn-lt"/>
                <a:cs typeface="+mn-lt"/>
              </a:rPr>
              <a:t>, hikâye) hangi kriterlere göre seçtiğini ve sıraladığını yöneten algoritmik sistemleri incelemektedir.</a:t>
            </a:r>
          </a:p>
          <a:p>
            <a:endParaRPr lang="tr-TR"/>
          </a:p>
          <a:p>
            <a:pPr marL="305435" indent="-305435"/>
            <a:endParaRPr lang="tr-TR" dirty="0"/>
          </a:p>
        </p:txBody>
      </p:sp>
    </p:spTree>
    <p:extLst>
      <p:ext uri="{BB962C8B-B14F-4D97-AF65-F5344CB8AC3E}">
        <p14:creationId xmlns:p14="http://schemas.microsoft.com/office/powerpoint/2010/main" val="927210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20A638E-B390-56B4-FC4A-234266415B24}"/>
              </a:ext>
            </a:extLst>
          </p:cNvPr>
          <p:cNvSpPr>
            <a:spLocks noGrp="1"/>
          </p:cNvSpPr>
          <p:nvPr>
            <p:ph type="title"/>
          </p:nvPr>
        </p:nvSpPr>
        <p:spPr/>
        <p:txBody>
          <a:bodyPr/>
          <a:lstStyle/>
          <a:p>
            <a:r>
              <a:rPr lang="tr-TR" dirty="0"/>
              <a:t>Seçim nedeni:</a:t>
            </a:r>
          </a:p>
        </p:txBody>
      </p:sp>
      <p:sp>
        <p:nvSpPr>
          <p:cNvPr id="3" name="İçerik Yer Tutucusu 2">
            <a:extLst>
              <a:ext uri="{FF2B5EF4-FFF2-40B4-BE49-F238E27FC236}">
                <a16:creationId xmlns:a16="http://schemas.microsoft.com/office/drawing/2014/main" id="{CBF09F1A-7126-4B64-36B3-DF71A701FFBD}"/>
              </a:ext>
            </a:extLst>
          </p:cNvPr>
          <p:cNvSpPr>
            <a:spLocks noGrp="1"/>
          </p:cNvSpPr>
          <p:nvPr>
            <p:ph idx="1"/>
          </p:nvPr>
        </p:nvSpPr>
        <p:spPr/>
        <p:txBody>
          <a:bodyPr/>
          <a:lstStyle/>
          <a:p>
            <a:pPr marL="305435" indent="-305435"/>
            <a:r>
              <a:rPr lang="tr-TR" dirty="0">
                <a:ea typeface="+mn-lt"/>
                <a:cs typeface="+mn-lt"/>
              </a:rPr>
              <a:t>Bu konu, dijital çağda bilgiye erişimimizi, tüketim alışkanlıklarımızı ve hatta kamuoyunu doğrudan şekillendiren "görünmez" bir güç olduğu için seçilmiştir.</a:t>
            </a:r>
            <a:endParaRPr lang="tr-TR" dirty="0"/>
          </a:p>
        </p:txBody>
      </p:sp>
    </p:spTree>
    <p:extLst>
      <p:ext uri="{BB962C8B-B14F-4D97-AF65-F5344CB8AC3E}">
        <p14:creationId xmlns:p14="http://schemas.microsoft.com/office/powerpoint/2010/main" val="2558890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A0AA69-6D3D-4EDB-0657-E42037BD2461}"/>
              </a:ext>
            </a:extLst>
          </p:cNvPr>
          <p:cNvSpPr>
            <a:spLocks noGrp="1"/>
          </p:cNvSpPr>
          <p:nvPr>
            <p:ph type="title"/>
          </p:nvPr>
        </p:nvSpPr>
        <p:spPr/>
        <p:txBody>
          <a:bodyPr/>
          <a:lstStyle/>
          <a:p>
            <a:r>
              <a:rPr lang="tr-TR" dirty="0"/>
              <a:t>Bilinmeyen – 1 ve çalışma amacı</a:t>
            </a:r>
          </a:p>
        </p:txBody>
      </p:sp>
      <p:sp>
        <p:nvSpPr>
          <p:cNvPr id="3" name="İçerik Yer Tutucusu 2">
            <a:extLst>
              <a:ext uri="{FF2B5EF4-FFF2-40B4-BE49-F238E27FC236}">
                <a16:creationId xmlns:a16="http://schemas.microsoft.com/office/drawing/2014/main" id="{3E0EC104-E312-619C-84DF-396AC3B30BE7}"/>
              </a:ext>
            </a:extLst>
          </p:cNvPr>
          <p:cNvSpPr>
            <a:spLocks noGrp="1"/>
          </p:cNvSpPr>
          <p:nvPr>
            <p:ph idx="1"/>
          </p:nvPr>
        </p:nvSpPr>
        <p:spPr/>
        <p:txBody>
          <a:bodyPr/>
          <a:lstStyle/>
          <a:p>
            <a:pPr marL="305435" indent="-305435"/>
            <a:r>
              <a:rPr lang="tr-TR" dirty="0">
                <a:ea typeface="+mn-lt"/>
                <a:cs typeface="+mn-lt"/>
              </a:rPr>
              <a:t>Bu sunumda konu 2 aşamada ele alınacaktır. İlki içerik üretici gözünden sorulan sorudur. Instagram algoritmasının temel çalışma prensipleri genel hatlarıyla bilinse de, içerik üreticileri ve kullanıcılar için en büyük sorun bu algoritmanın hangi etkileşim sinyalinin (beğeni, yorum, kaydetme, paylaşım) ne kadar etki ettiğinin belirsizliğidir. Görsel üzerindeki yazıların konumu, renk seçimleri ve ses tercihlerinin bir içerikteki öneminin belirlenmesi ve içeriğin istatistiki değerlerinin bize neleri anlattığı sunumun konusu olacaktır. Bir içeriğin viral olmasını veya geniş kitlelere ulaşmasını tetikleyen en kritik faktörün hangisi olduğu net değildir.  Çözülmesi gereken sorun şudur: </a:t>
            </a:r>
            <a:r>
              <a:rPr lang="tr-TR" b="1" dirty="0">
                <a:ea typeface="+mn-lt"/>
                <a:cs typeface="+mn-lt"/>
              </a:rPr>
              <a:t>"Bir içeriğin organik erişimini maksimize etmede belirleyici faktörler nelerdir?</a:t>
            </a:r>
            <a:endParaRPr lang="tr-TR" dirty="0">
              <a:ea typeface="+mn-lt"/>
              <a:cs typeface="+mn-lt"/>
            </a:endParaRPr>
          </a:p>
        </p:txBody>
      </p:sp>
    </p:spTree>
    <p:extLst>
      <p:ext uri="{BB962C8B-B14F-4D97-AF65-F5344CB8AC3E}">
        <p14:creationId xmlns:p14="http://schemas.microsoft.com/office/powerpoint/2010/main" val="2432575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F00A8A-B8C7-78BD-78EB-0468A46BA7AC}"/>
              </a:ext>
            </a:extLst>
          </p:cNvPr>
          <p:cNvSpPr>
            <a:spLocks noGrp="1"/>
          </p:cNvSpPr>
          <p:nvPr>
            <p:ph type="title"/>
          </p:nvPr>
        </p:nvSpPr>
        <p:spPr/>
        <p:txBody>
          <a:bodyPr/>
          <a:lstStyle/>
          <a:p>
            <a:r>
              <a:rPr lang="tr-TR" dirty="0"/>
              <a:t>Bilinmeyen - 2</a:t>
            </a:r>
          </a:p>
        </p:txBody>
      </p:sp>
      <p:sp>
        <p:nvSpPr>
          <p:cNvPr id="3" name="İçerik Yer Tutucusu 2">
            <a:extLst>
              <a:ext uri="{FF2B5EF4-FFF2-40B4-BE49-F238E27FC236}">
                <a16:creationId xmlns:a16="http://schemas.microsoft.com/office/drawing/2014/main" id="{54A96D83-DA2E-0F22-53AC-C8760BF468A5}"/>
              </a:ext>
            </a:extLst>
          </p:cNvPr>
          <p:cNvSpPr>
            <a:spLocks noGrp="1"/>
          </p:cNvSpPr>
          <p:nvPr>
            <p:ph idx="1"/>
          </p:nvPr>
        </p:nvSpPr>
        <p:spPr/>
        <p:txBody>
          <a:bodyPr/>
          <a:lstStyle/>
          <a:p>
            <a:pPr marL="305435" indent="-305435"/>
            <a:r>
              <a:rPr lang="tr-TR" dirty="0"/>
              <a:t>2. olarak ele alınacak konu içeriğin içerik tüketici tarafından görülen tarafıdır. Burada da içerik üreticinin elinde olmayan ama akışa etki eden diğer faktörler ele alınacaktır. Kişinin daha önce yaptığı ve o uygulamaya ait olmayan verilerin kullanılıp kullanılmadığı (Örneğin </a:t>
            </a:r>
            <a:r>
              <a:rPr lang="tr-TR" dirty="0" err="1"/>
              <a:t>google</a:t>
            </a:r>
            <a:r>
              <a:rPr lang="tr-TR" dirty="0"/>
              <a:t> da yaptığı bir aramanın </a:t>
            </a:r>
            <a:r>
              <a:rPr lang="tr-TR" dirty="0" err="1"/>
              <a:t>instagramdaki</a:t>
            </a:r>
            <a:r>
              <a:rPr lang="tr-TR" dirty="0"/>
              <a:t> </a:t>
            </a:r>
            <a:r>
              <a:rPr lang="tr-TR" dirty="0" err="1"/>
              <a:t>algoritamaya</a:t>
            </a:r>
            <a:r>
              <a:rPr lang="tr-TR" dirty="0"/>
              <a:t> etki edip etmediği veya sesli olarak dile getirdiği bir söylemin dinlenerek </a:t>
            </a:r>
            <a:r>
              <a:rPr lang="tr-TR" dirty="0" err="1"/>
              <a:t>instagramda</a:t>
            </a:r>
            <a:r>
              <a:rPr lang="tr-TR" dirty="0"/>
              <a:t> karşısına çıkıyor olup olmadığı vb.) ele alınacaktır. </a:t>
            </a:r>
          </a:p>
        </p:txBody>
      </p:sp>
    </p:spTree>
    <p:extLst>
      <p:ext uri="{BB962C8B-B14F-4D97-AF65-F5344CB8AC3E}">
        <p14:creationId xmlns:p14="http://schemas.microsoft.com/office/powerpoint/2010/main" val="2221303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E1494A0-F845-CC34-CDAD-B7575B3725AC}"/>
              </a:ext>
            </a:extLst>
          </p:cNvPr>
          <p:cNvSpPr>
            <a:spLocks noGrp="1"/>
          </p:cNvSpPr>
          <p:nvPr>
            <p:ph type="title"/>
          </p:nvPr>
        </p:nvSpPr>
        <p:spPr/>
        <p:txBody>
          <a:bodyPr/>
          <a:lstStyle/>
          <a:p>
            <a:r>
              <a:rPr lang="tr-TR" dirty="0"/>
              <a:t>Bağımlı değişkenler - 1</a:t>
            </a:r>
          </a:p>
        </p:txBody>
      </p:sp>
      <p:sp>
        <p:nvSpPr>
          <p:cNvPr id="3" name="İçerik Yer Tutucusu 2">
            <a:extLst>
              <a:ext uri="{FF2B5EF4-FFF2-40B4-BE49-F238E27FC236}">
                <a16:creationId xmlns:a16="http://schemas.microsoft.com/office/drawing/2014/main" id="{5E301DFE-7FEF-EA51-DD7F-2D7D017FC45E}"/>
              </a:ext>
            </a:extLst>
          </p:cNvPr>
          <p:cNvSpPr>
            <a:spLocks noGrp="1"/>
          </p:cNvSpPr>
          <p:nvPr>
            <p:ph idx="1"/>
          </p:nvPr>
        </p:nvSpPr>
        <p:spPr/>
        <p:txBody>
          <a:bodyPr/>
          <a:lstStyle/>
          <a:p>
            <a:pPr marL="0" indent="0"/>
            <a:r>
              <a:rPr lang="tr-TR" b="1" dirty="0">
                <a:ea typeface="+mn-lt"/>
                <a:cs typeface="+mn-lt"/>
              </a:rPr>
              <a:t>Bağımlı Değişken (Ölçülen Sonuç):</a:t>
            </a:r>
            <a:endParaRPr lang="tr-TR" dirty="0"/>
          </a:p>
          <a:p>
            <a:r>
              <a:rPr lang="tr-TR" dirty="0">
                <a:ea typeface="+mn-lt"/>
                <a:cs typeface="+mn-lt"/>
              </a:rPr>
              <a:t>Gönderinin </a:t>
            </a:r>
            <a:r>
              <a:rPr lang="tr-TR" b="1" dirty="0">
                <a:ea typeface="+mn-lt"/>
                <a:cs typeface="+mn-lt"/>
              </a:rPr>
              <a:t>"Organik Erişimi"</a:t>
            </a:r>
            <a:r>
              <a:rPr lang="tr-TR" dirty="0">
                <a:ea typeface="+mn-lt"/>
                <a:cs typeface="+mn-lt"/>
              </a:rPr>
              <a:t> (Özellikle "Takipçi Dışı Kitlelerden Gelen Erişim" ve "</a:t>
            </a:r>
            <a:r>
              <a:rPr lang="tr-TR" dirty="0" err="1">
                <a:ea typeface="+mn-lt"/>
                <a:cs typeface="+mn-lt"/>
              </a:rPr>
              <a:t>Keşfet'ten</a:t>
            </a:r>
            <a:r>
              <a:rPr lang="tr-TR" dirty="0">
                <a:ea typeface="+mn-lt"/>
                <a:cs typeface="+mn-lt"/>
              </a:rPr>
              <a:t> Gelen Erişim" metrikleri).</a:t>
            </a:r>
          </a:p>
          <a:p>
            <a:r>
              <a:rPr lang="tr-TR" dirty="0">
                <a:ea typeface="+mn-lt"/>
                <a:cs typeface="+mn-lt"/>
              </a:rPr>
              <a:t>Gönderinin </a:t>
            </a:r>
            <a:r>
              <a:rPr lang="tr-TR" b="1" dirty="0">
                <a:ea typeface="+mn-lt"/>
                <a:cs typeface="+mn-lt"/>
              </a:rPr>
              <a:t>"Etkileşim Oranı"</a:t>
            </a:r>
            <a:r>
              <a:rPr lang="tr-TR" dirty="0">
                <a:ea typeface="+mn-lt"/>
                <a:cs typeface="+mn-lt"/>
              </a:rPr>
              <a:t> (Toplam etkileşimlerin erişime bölünmesi).</a:t>
            </a:r>
          </a:p>
          <a:p>
            <a:pPr marL="305435" indent="-305435"/>
            <a:endParaRPr lang="tr-TR" dirty="0"/>
          </a:p>
        </p:txBody>
      </p:sp>
    </p:spTree>
    <p:extLst>
      <p:ext uri="{BB962C8B-B14F-4D97-AF65-F5344CB8AC3E}">
        <p14:creationId xmlns:p14="http://schemas.microsoft.com/office/powerpoint/2010/main" val="2653238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4D50AC-212E-C505-79F6-9ED3A11908B3}"/>
              </a:ext>
            </a:extLst>
          </p:cNvPr>
          <p:cNvSpPr>
            <a:spLocks noGrp="1"/>
          </p:cNvSpPr>
          <p:nvPr>
            <p:ph type="title"/>
          </p:nvPr>
        </p:nvSpPr>
        <p:spPr/>
        <p:txBody>
          <a:bodyPr/>
          <a:lstStyle/>
          <a:p>
            <a:r>
              <a:rPr lang="tr-TR" dirty="0"/>
              <a:t>Bağımsız değişkenler</a:t>
            </a:r>
          </a:p>
        </p:txBody>
      </p:sp>
      <p:sp>
        <p:nvSpPr>
          <p:cNvPr id="3" name="İçerik Yer Tutucusu 2">
            <a:extLst>
              <a:ext uri="{FF2B5EF4-FFF2-40B4-BE49-F238E27FC236}">
                <a16:creationId xmlns:a16="http://schemas.microsoft.com/office/drawing/2014/main" id="{9C657692-AC20-EEBF-1A95-A52207C32DF9}"/>
              </a:ext>
            </a:extLst>
          </p:cNvPr>
          <p:cNvSpPr>
            <a:spLocks noGrp="1"/>
          </p:cNvSpPr>
          <p:nvPr>
            <p:ph idx="1"/>
          </p:nvPr>
        </p:nvSpPr>
        <p:spPr/>
        <p:txBody>
          <a:bodyPr/>
          <a:lstStyle/>
          <a:p>
            <a:pPr marL="0" indent="0"/>
            <a:r>
              <a:rPr lang="tr-TR" b="1" dirty="0">
                <a:ea typeface="+mn-lt"/>
                <a:cs typeface="+mn-lt"/>
              </a:rPr>
              <a:t>Bağımsız Değişkenler (Etkileyen/Test Edilen Faktörler):</a:t>
            </a:r>
            <a:endParaRPr lang="tr-TR" dirty="0"/>
          </a:p>
          <a:p>
            <a:pPr marL="305435" indent="-305435"/>
            <a:r>
              <a:rPr lang="tr-TR" b="1" dirty="0">
                <a:ea typeface="+mn-lt"/>
                <a:cs typeface="+mn-lt"/>
              </a:rPr>
              <a:t>Etkileşim Sinyalleri:</a:t>
            </a:r>
            <a:r>
              <a:rPr lang="tr-TR" dirty="0">
                <a:ea typeface="+mn-lt"/>
                <a:cs typeface="+mn-lt"/>
              </a:rPr>
              <a:t> </a:t>
            </a:r>
            <a:r>
              <a:rPr lang="tr-TR" dirty="0">
                <a:latin typeface="Consolas"/>
              </a:rPr>
              <a:t>Beğeni Sayısı</a:t>
            </a:r>
            <a:r>
              <a:rPr lang="tr-TR" dirty="0">
                <a:ea typeface="+mn-lt"/>
                <a:cs typeface="+mn-lt"/>
              </a:rPr>
              <a:t>, </a:t>
            </a:r>
            <a:r>
              <a:rPr lang="tr-TR" dirty="0">
                <a:latin typeface="Consolas"/>
              </a:rPr>
              <a:t>Yorum Sayısı</a:t>
            </a:r>
            <a:r>
              <a:rPr lang="tr-TR" dirty="0">
                <a:ea typeface="+mn-lt"/>
                <a:cs typeface="+mn-lt"/>
              </a:rPr>
              <a:t>, </a:t>
            </a:r>
            <a:r>
              <a:rPr lang="tr-TR" dirty="0">
                <a:latin typeface="Consolas"/>
              </a:rPr>
              <a:t>Kaydetme Sayısı</a:t>
            </a:r>
            <a:r>
              <a:rPr lang="tr-TR" dirty="0">
                <a:ea typeface="+mn-lt"/>
                <a:cs typeface="+mn-lt"/>
              </a:rPr>
              <a:t>, </a:t>
            </a:r>
            <a:r>
              <a:rPr lang="tr-TR" dirty="0">
                <a:latin typeface="Consolas"/>
              </a:rPr>
              <a:t>Paylaşım Sayısı</a:t>
            </a:r>
            <a:r>
              <a:rPr lang="tr-TR" dirty="0">
                <a:ea typeface="+mn-lt"/>
                <a:cs typeface="+mn-lt"/>
              </a:rPr>
              <a:t>.</a:t>
            </a:r>
            <a:endParaRPr lang="tr-TR" dirty="0"/>
          </a:p>
          <a:p>
            <a:pPr marL="305435" indent="-305435"/>
            <a:r>
              <a:rPr lang="tr-TR" b="1" dirty="0">
                <a:ea typeface="+mn-lt"/>
                <a:cs typeface="+mn-lt"/>
              </a:rPr>
              <a:t>İçerik Formatı:</a:t>
            </a:r>
            <a:r>
              <a:rPr lang="tr-TR" dirty="0">
                <a:ea typeface="+mn-lt"/>
                <a:cs typeface="+mn-lt"/>
              </a:rPr>
              <a:t> </a:t>
            </a:r>
            <a:r>
              <a:rPr lang="tr-TR" dirty="0" err="1">
                <a:latin typeface="Consolas"/>
              </a:rPr>
              <a:t>Reels</a:t>
            </a:r>
            <a:r>
              <a:rPr lang="tr-TR" dirty="0">
                <a:ea typeface="+mn-lt"/>
                <a:cs typeface="+mn-lt"/>
              </a:rPr>
              <a:t>, </a:t>
            </a:r>
            <a:r>
              <a:rPr lang="tr-TR" dirty="0">
                <a:latin typeface="Consolas"/>
              </a:rPr>
              <a:t>Carousel (Çoklu Fotoğraf)</a:t>
            </a:r>
            <a:r>
              <a:rPr lang="tr-TR" dirty="0">
                <a:ea typeface="+mn-lt"/>
                <a:cs typeface="+mn-lt"/>
              </a:rPr>
              <a:t>, </a:t>
            </a:r>
            <a:r>
              <a:rPr lang="tr-TR" dirty="0">
                <a:latin typeface="Consolas"/>
              </a:rPr>
              <a:t>Tek Görsel</a:t>
            </a:r>
            <a:r>
              <a:rPr lang="tr-TR" dirty="0">
                <a:ea typeface="+mn-lt"/>
                <a:cs typeface="+mn-lt"/>
              </a:rPr>
              <a:t>. Portre veya kare şekil.</a:t>
            </a:r>
            <a:endParaRPr lang="tr-TR" dirty="0"/>
          </a:p>
          <a:p>
            <a:pPr marL="305435" indent="-305435"/>
            <a:r>
              <a:rPr lang="tr-TR" b="1" dirty="0">
                <a:ea typeface="+mn-lt"/>
                <a:cs typeface="+mn-lt"/>
              </a:rPr>
              <a:t>Görsel Tasarım Unsurları:</a:t>
            </a:r>
            <a:r>
              <a:rPr lang="tr-TR" dirty="0">
                <a:ea typeface="+mn-lt"/>
                <a:cs typeface="+mn-lt"/>
              </a:rPr>
              <a:t> </a:t>
            </a:r>
            <a:r>
              <a:rPr lang="tr-TR" dirty="0">
                <a:latin typeface="Consolas"/>
              </a:rPr>
              <a:t>Metin Konumu</a:t>
            </a:r>
            <a:r>
              <a:rPr lang="tr-TR" dirty="0">
                <a:ea typeface="+mn-lt"/>
                <a:cs typeface="+mn-lt"/>
              </a:rPr>
              <a:t> (</a:t>
            </a:r>
            <a:r>
              <a:rPr lang="tr-TR" dirty="0" err="1">
                <a:ea typeface="+mn-lt"/>
                <a:cs typeface="+mn-lt"/>
              </a:rPr>
              <a:t>örn</a:t>
            </a:r>
            <a:r>
              <a:rPr lang="tr-TR" dirty="0">
                <a:ea typeface="+mn-lt"/>
                <a:cs typeface="+mn-lt"/>
              </a:rPr>
              <a:t>: ekranın ortası vs. altı), </a:t>
            </a:r>
            <a:r>
              <a:rPr lang="tr-TR" dirty="0">
                <a:latin typeface="Consolas"/>
              </a:rPr>
              <a:t>Renk Paleti</a:t>
            </a:r>
            <a:r>
              <a:rPr lang="tr-TR" dirty="0">
                <a:ea typeface="+mn-lt"/>
                <a:cs typeface="+mn-lt"/>
              </a:rPr>
              <a:t> (</a:t>
            </a:r>
            <a:r>
              <a:rPr lang="tr-TR" dirty="0" err="1">
                <a:ea typeface="+mn-lt"/>
                <a:cs typeface="+mn-lt"/>
              </a:rPr>
              <a:t>örn</a:t>
            </a:r>
            <a:r>
              <a:rPr lang="tr-TR" dirty="0">
                <a:ea typeface="+mn-lt"/>
                <a:cs typeface="+mn-lt"/>
              </a:rPr>
              <a:t>: yüksek kontrastlı vs. pastel tonlar), </a:t>
            </a:r>
            <a:r>
              <a:rPr lang="tr-TR" dirty="0">
                <a:latin typeface="Consolas"/>
              </a:rPr>
              <a:t>Kapak Fotoğrafı Seçimi</a:t>
            </a:r>
            <a:r>
              <a:rPr lang="tr-TR" dirty="0">
                <a:ea typeface="+mn-lt"/>
                <a:cs typeface="+mn-lt"/>
              </a:rPr>
              <a:t>.</a:t>
            </a:r>
            <a:endParaRPr lang="tr-TR" dirty="0"/>
          </a:p>
          <a:p>
            <a:pPr marL="305435" indent="-305435"/>
            <a:r>
              <a:rPr lang="tr-TR" b="1" dirty="0">
                <a:ea typeface="+mn-lt"/>
                <a:cs typeface="+mn-lt"/>
              </a:rPr>
              <a:t>Ses Tercihi :</a:t>
            </a:r>
            <a:r>
              <a:rPr lang="tr-TR" dirty="0">
                <a:ea typeface="+mn-lt"/>
                <a:cs typeface="+mn-lt"/>
              </a:rPr>
              <a:t> </a:t>
            </a:r>
            <a:r>
              <a:rPr lang="tr-TR" dirty="0">
                <a:latin typeface="Consolas"/>
              </a:rPr>
              <a:t>Trend Ses Kullanımı</a:t>
            </a:r>
            <a:r>
              <a:rPr lang="tr-TR" dirty="0">
                <a:ea typeface="+mn-lt"/>
                <a:cs typeface="+mn-lt"/>
              </a:rPr>
              <a:t>, </a:t>
            </a:r>
            <a:r>
              <a:rPr lang="tr-TR" dirty="0">
                <a:latin typeface="Consolas"/>
              </a:rPr>
              <a:t>Orijinal Ses Kullanımı</a:t>
            </a:r>
            <a:endParaRPr lang="tr-TR" dirty="0"/>
          </a:p>
          <a:p>
            <a:pPr marL="305435" indent="-305435"/>
            <a:endParaRPr lang="tr-TR" dirty="0"/>
          </a:p>
        </p:txBody>
      </p:sp>
    </p:spTree>
    <p:extLst>
      <p:ext uri="{BB962C8B-B14F-4D97-AF65-F5344CB8AC3E}">
        <p14:creationId xmlns:p14="http://schemas.microsoft.com/office/powerpoint/2010/main" val="1515668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093398-63D3-E346-F5DC-02A877A756BA}"/>
              </a:ext>
            </a:extLst>
          </p:cNvPr>
          <p:cNvSpPr>
            <a:spLocks noGrp="1"/>
          </p:cNvSpPr>
          <p:nvPr>
            <p:ph type="title"/>
          </p:nvPr>
        </p:nvSpPr>
        <p:spPr/>
        <p:txBody>
          <a:bodyPr/>
          <a:lstStyle/>
          <a:p>
            <a:r>
              <a:rPr lang="tr-TR" dirty="0">
                <a:ea typeface="+mj-lt"/>
                <a:cs typeface="+mj-lt"/>
              </a:rPr>
              <a:t>Bağımlı Değişken - 2</a:t>
            </a:r>
            <a:endParaRPr lang="tr-TR" dirty="0"/>
          </a:p>
        </p:txBody>
      </p:sp>
      <p:sp>
        <p:nvSpPr>
          <p:cNvPr id="3" name="İçerik Yer Tutucusu 2">
            <a:extLst>
              <a:ext uri="{FF2B5EF4-FFF2-40B4-BE49-F238E27FC236}">
                <a16:creationId xmlns:a16="http://schemas.microsoft.com/office/drawing/2014/main" id="{1D540434-576F-7AA3-7686-A89F18DF99E1}"/>
              </a:ext>
            </a:extLst>
          </p:cNvPr>
          <p:cNvSpPr>
            <a:spLocks noGrp="1"/>
          </p:cNvSpPr>
          <p:nvPr>
            <p:ph idx="1"/>
          </p:nvPr>
        </p:nvSpPr>
        <p:spPr/>
        <p:txBody>
          <a:bodyPr/>
          <a:lstStyle/>
          <a:p>
            <a:pPr marL="0" indent="0">
              <a:buNone/>
            </a:pPr>
            <a:r>
              <a:rPr lang="tr-TR" dirty="0">
                <a:ea typeface="+mn-lt"/>
                <a:cs typeface="+mn-lt"/>
              </a:rPr>
              <a:t>Kullanıcının Instagram akışında (Ana Sayfa, Keşfet, </a:t>
            </a:r>
            <a:r>
              <a:rPr lang="tr-TR" dirty="0" err="1">
                <a:ea typeface="+mn-lt"/>
                <a:cs typeface="+mn-lt"/>
              </a:rPr>
              <a:t>Reels</a:t>
            </a:r>
            <a:r>
              <a:rPr lang="tr-TR" dirty="0">
                <a:ea typeface="+mn-lt"/>
                <a:cs typeface="+mn-lt"/>
              </a:rPr>
              <a:t>) karşılaştığı </a:t>
            </a:r>
            <a:r>
              <a:rPr lang="tr-TR" b="1" dirty="0">
                <a:ea typeface="+mn-lt"/>
                <a:cs typeface="+mn-lt"/>
              </a:rPr>
              <a:t>"İlgili Konudaki İçerik/Reklam Sıklığı"</a:t>
            </a:r>
            <a:r>
              <a:rPr lang="tr-TR" dirty="0">
                <a:ea typeface="+mn-lt"/>
                <a:cs typeface="+mn-lt"/>
              </a:rPr>
              <a:t>.</a:t>
            </a:r>
            <a:endParaRPr lang="tr-TR">
              <a:ea typeface="+mn-lt"/>
              <a:cs typeface="+mn-lt"/>
            </a:endParaRPr>
          </a:p>
          <a:p>
            <a:pPr marL="0" indent="0">
              <a:buNone/>
            </a:pPr>
            <a:r>
              <a:rPr lang="tr-TR" dirty="0">
                <a:ea typeface="+mn-lt"/>
                <a:cs typeface="+mn-lt"/>
              </a:rPr>
              <a:t>İlgili içeriğin ortaya çıkma </a:t>
            </a:r>
            <a:r>
              <a:rPr lang="tr-TR" b="1" dirty="0">
                <a:ea typeface="+mn-lt"/>
                <a:cs typeface="+mn-lt"/>
              </a:rPr>
              <a:t>"Hızı"</a:t>
            </a:r>
            <a:r>
              <a:rPr lang="tr-TR" dirty="0">
                <a:ea typeface="+mn-lt"/>
                <a:cs typeface="+mn-lt"/>
              </a:rPr>
              <a:t> (Dışsal aktiviteden ne kadar süre sonra göründüğü).</a:t>
            </a:r>
            <a:endParaRPr lang="tr-TR">
              <a:ea typeface="+mn-lt"/>
              <a:cs typeface="+mn-lt"/>
            </a:endParaRPr>
          </a:p>
          <a:p>
            <a:pPr marL="305435" indent="-305435"/>
            <a:endParaRPr lang="tr-TR" dirty="0"/>
          </a:p>
        </p:txBody>
      </p:sp>
    </p:spTree>
    <p:extLst>
      <p:ext uri="{BB962C8B-B14F-4D97-AF65-F5344CB8AC3E}">
        <p14:creationId xmlns:p14="http://schemas.microsoft.com/office/powerpoint/2010/main" val="127802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F0DBE9E-AE1D-C76C-52F7-260241758965}"/>
              </a:ext>
            </a:extLst>
          </p:cNvPr>
          <p:cNvSpPr>
            <a:spLocks noGrp="1"/>
          </p:cNvSpPr>
          <p:nvPr>
            <p:ph type="title"/>
          </p:nvPr>
        </p:nvSpPr>
        <p:spPr/>
        <p:txBody>
          <a:bodyPr/>
          <a:lstStyle/>
          <a:p>
            <a:r>
              <a:rPr lang="tr-TR" dirty="0">
                <a:ea typeface="+mj-lt"/>
                <a:cs typeface="+mj-lt"/>
              </a:rPr>
              <a:t>Bağımsız Değişkenler - 2</a:t>
            </a:r>
            <a:endParaRPr lang="tr-TR" dirty="0"/>
          </a:p>
        </p:txBody>
      </p:sp>
      <p:sp>
        <p:nvSpPr>
          <p:cNvPr id="3" name="İçerik Yer Tutucusu 2">
            <a:extLst>
              <a:ext uri="{FF2B5EF4-FFF2-40B4-BE49-F238E27FC236}">
                <a16:creationId xmlns:a16="http://schemas.microsoft.com/office/drawing/2014/main" id="{23BBC2F6-372B-C7D0-BA6A-D7300520FE97}"/>
              </a:ext>
            </a:extLst>
          </p:cNvPr>
          <p:cNvSpPr>
            <a:spLocks noGrp="1"/>
          </p:cNvSpPr>
          <p:nvPr>
            <p:ph idx="1"/>
          </p:nvPr>
        </p:nvSpPr>
        <p:spPr/>
        <p:txBody>
          <a:bodyPr/>
          <a:lstStyle/>
          <a:p>
            <a:pPr marL="0" indent="0">
              <a:buNone/>
            </a:pPr>
            <a:r>
              <a:rPr lang="tr-TR" b="1" dirty="0">
                <a:ea typeface="+mn-lt"/>
                <a:cs typeface="+mn-lt"/>
              </a:rPr>
              <a:t>Platform Dışı Web Aktivitesi:</a:t>
            </a:r>
            <a:r>
              <a:rPr lang="tr-TR" dirty="0">
                <a:ea typeface="+mn-lt"/>
                <a:cs typeface="+mn-lt"/>
              </a:rPr>
              <a:t> </a:t>
            </a:r>
            <a:r>
              <a:rPr lang="tr-TR" dirty="0">
                <a:latin typeface="Consolas"/>
              </a:rPr>
              <a:t>Google vb. arama motorlarında yapılan spesifik aramalar</a:t>
            </a:r>
            <a:r>
              <a:rPr lang="tr-TR" dirty="0">
                <a:ea typeface="+mn-lt"/>
                <a:cs typeface="+mn-lt"/>
              </a:rPr>
              <a:t> (</a:t>
            </a:r>
            <a:r>
              <a:rPr lang="tr-TR" dirty="0" err="1">
                <a:ea typeface="+mn-lt"/>
                <a:cs typeface="+mn-lt"/>
              </a:rPr>
              <a:t>örn</a:t>
            </a:r>
            <a:r>
              <a:rPr lang="tr-TR" dirty="0">
                <a:ea typeface="+mn-lt"/>
                <a:cs typeface="+mn-lt"/>
              </a:rPr>
              <a:t>: "Japonya uçak bileti" araması).</a:t>
            </a:r>
            <a:endParaRPr lang="tr-TR" dirty="0"/>
          </a:p>
          <a:p>
            <a:pPr marL="0" indent="0">
              <a:buNone/>
            </a:pPr>
            <a:r>
              <a:rPr lang="tr-TR" b="1" dirty="0">
                <a:ea typeface="+mn-lt"/>
                <a:cs typeface="+mn-lt"/>
              </a:rPr>
              <a:t>Platform Dışı Sesli Konuşma:</a:t>
            </a:r>
            <a:r>
              <a:rPr lang="tr-TR" dirty="0">
                <a:ea typeface="+mn-lt"/>
                <a:cs typeface="+mn-lt"/>
              </a:rPr>
              <a:t> </a:t>
            </a:r>
            <a:r>
              <a:rPr lang="tr-TR" dirty="0">
                <a:latin typeface="Consolas"/>
              </a:rPr>
              <a:t>Cihaz mikrofonu yakınında yapılan spesifik konulu sohbetler</a:t>
            </a:r>
            <a:r>
              <a:rPr lang="tr-TR" dirty="0">
                <a:ea typeface="+mn-lt"/>
                <a:cs typeface="+mn-lt"/>
              </a:rPr>
              <a:t> (</a:t>
            </a:r>
            <a:r>
              <a:rPr lang="tr-TR" err="1">
                <a:ea typeface="+mn-lt"/>
                <a:cs typeface="+mn-lt"/>
              </a:rPr>
              <a:t>örn</a:t>
            </a:r>
            <a:r>
              <a:rPr lang="tr-TR" dirty="0">
                <a:ea typeface="+mn-lt"/>
                <a:cs typeface="+mn-lt"/>
              </a:rPr>
              <a:t>: "yeni bir kahve makinesi" hakkında konuşmak).</a:t>
            </a:r>
            <a:endParaRPr lang="tr-TR" dirty="0"/>
          </a:p>
          <a:p>
            <a:pPr marL="0" indent="0">
              <a:buNone/>
            </a:pPr>
            <a:r>
              <a:rPr lang="tr-TR" b="1" dirty="0">
                <a:ea typeface="+mn-lt"/>
                <a:cs typeface="+mn-lt"/>
              </a:rPr>
              <a:t>Diğer Uygulama Verileri:</a:t>
            </a:r>
            <a:r>
              <a:rPr lang="tr-TR" dirty="0">
                <a:ea typeface="+mn-lt"/>
                <a:cs typeface="+mn-lt"/>
              </a:rPr>
              <a:t> </a:t>
            </a:r>
            <a:r>
              <a:rPr lang="tr-TR" dirty="0">
                <a:latin typeface="Consolas"/>
              </a:rPr>
              <a:t>Meta ekosistemi dışındaki uygulamalarda (</a:t>
            </a:r>
            <a:r>
              <a:rPr lang="tr-TR" err="1">
                <a:latin typeface="Consolas"/>
              </a:rPr>
              <a:t>örn</a:t>
            </a:r>
            <a:r>
              <a:rPr lang="tr-TR" dirty="0">
                <a:latin typeface="Consolas"/>
              </a:rPr>
              <a:t>: e-ticaret siteleri) gezilen ürünler.</a:t>
            </a:r>
            <a:endParaRPr lang="tr-TR" dirty="0"/>
          </a:p>
          <a:p>
            <a:pPr marL="305435" indent="-305435"/>
            <a:endParaRPr lang="tr-TR" dirty="0"/>
          </a:p>
        </p:txBody>
      </p:sp>
    </p:spTree>
    <p:extLst>
      <p:ext uri="{BB962C8B-B14F-4D97-AF65-F5344CB8AC3E}">
        <p14:creationId xmlns:p14="http://schemas.microsoft.com/office/powerpoint/2010/main" val="329645651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9</Slides>
  <Notes>0</Notes>
  <HiddenSlides>0</HiddenSlides>
  <MMClips>0</MMClips>
  <ScaleCrop>false</ScaleCrop>
  <HeadingPairs>
    <vt:vector size="4" baseType="variant">
      <vt:variant>
        <vt:lpstr>Tema</vt:lpstr>
      </vt:variant>
      <vt:variant>
        <vt:i4>1</vt:i4>
      </vt:variant>
      <vt:variant>
        <vt:lpstr>Slayt Başlıkları</vt:lpstr>
      </vt:variant>
      <vt:variant>
        <vt:i4>9</vt:i4>
      </vt:variant>
    </vt:vector>
  </HeadingPairs>
  <TitlesOfParts>
    <vt:vector size="10" baseType="lpstr">
      <vt:lpstr>Dividend</vt:lpstr>
      <vt:lpstr>Sosyal Medya Algoritması ( Tanıtma )</vt:lpstr>
      <vt:lpstr>Tanım:</vt:lpstr>
      <vt:lpstr>Seçim nedeni:</vt:lpstr>
      <vt:lpstr>Bilinmeyen – 1 ve çalışma amacı</vt:lpstr>
      <vt:lpstr>Bilinmeyen - 2</vt:lpstr>
      <vt:lpstr>Bağımlı değişkenler - 1</vt:lpstr>
      <vt:lpstr>Bağımsız değişkenler</vt:lpstr>
      <vt:lpstr>Bağımlı Değişken - 2</vt:lpstr>
      <vt:lpstr>Bağımsız Değişkenler - 2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89</cp:revision>
  <dcterms:created xsi:type="dcterms:W3CDTF">2025-10-23T03:56:53Z</dcterms:created>
  <dcterms:modified xsi:type="dcterms:W3CDTF">2025-10-23T04:13:07Z</dcterms:modified>
</cp:coreProperties>
</file>