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88825" cy="6858000"/>
  <p:notesSz cx="6858000" cy="9144000"/>
  <p:defaultTextStyle>
    <a:defPPr lvl="0">
      <a:defRPr lang="en-US"/>
    </a:defPPr>
    <a:lvl1pPr marL="0" lvl="0" algn="l" defTabSz="1219200" rtl="0" eaLnBrk="1" latinLnBrk="0" hangingPunct="1">
      <a:defRPr sz="2400" kern="1200">
        <a:solidFill>
          <a:schemeClr val="tx1"/>
        </a:solidFill>
        <a:latin typeface="+mn-lt"/>
        <a:ea typeface="+mn-ea"/>
        <a:cs typeface="+mn-cs"/>
      </a:defRPr>
    </a:lvl1pPr>
    <a:lvl2pPr marL="609600" lvl="1" algn="l" defTabSz="1219200" rtl="0" eaLnBrk="1" latinLnBrk="0" hangingPunct="1">
      <a:defRPr sz="2400" kern="1200">
        <a:solidFill>
          <a:schemeClr val="tx1"/>
        </a:solidFill>
        <a:latin typeface="+mn-lt"/>
        <a:ea typeface="+mn-ea"/>
        <a:cs typeface="+mn-cs"/>
      </a:defRPr>
    </a:lvl2pPr>
    <a:lvl3pPr marL="1219200" lvl="2" algn="l" defTabSz="1219200" rtl="0" eaLnBrk="1" latinLnBrk="0" hangingPunct="1">
      <a:defRPr sz="2400" kern="1200">
        <a:solidFill>
          <a:schemeClr val="tx1"/>
        </a:solidFill>
        <a:latin typeface="+mn-lt"/>
        <a:ea typeface="+mn-ea"/>
        <a:cs typeface="+mn-cs"/>
      </a:defRPr>
    </a:lvl3pPr>
    <a:lvl4pPr marL="1828165" lvl="3" algn="l" defTabSz="1219200" rtl="0" eaLnBrk="1" latinLnBrk="0" hangingPunct="1">
      <a:defRPr sz="2400" kern="1200">
        <a:solidFill>
          <a:schemeClr val="tx1"/>
        </a:solidFill>
        <a:latin typeface="+mn-lt"/>
        <a:ea typeface="+mn-ea"/>
        <a:cs typeface="+mn-cs"/>
      </a:defRPr>
    </a:lvl4pPr>
    <a:lvl5pPr marL="2437765" lvl="4" algn="l" defTabSz="1219200" rtl="0" eaLnBrk="1" latinLnBrk="0" hangingPunct="1">
      <a:defRPr sz="2400" kern="1200">
        <a:solidFill>
          <a:schemeClr val="tx1"/>
        </a:solidFill>
        <a:latin typeface="+mn-lt"/>
        <a:ea typeface="+mn-ea"/>
        <a:cs typeface="+mn-cs"/>
      </a:defRPr>
    </a:lvl5pPr>
    <a:lvl6pPr marL="3047365" lvl="5" algn="l" defTabSz="1219200" rtl="0" eaLnBrk="1" latinLnBrk="0" hangingPunct="1">
      <a:defRPr sz="2400" kern="1200">
        <a:solidFill>
          <a:schemeClr val="tx1"/>
        </a:solidFill>
        <a:latin typeface="+mn-lt"/>
        <a:ea typeface="+mn-ea"/>
        <a:cs typeface="+mn-cs"/>
      </a:defRPr>
    </a:lvl6pPr>
    <a:lvl7pPr marL="3656965" lvl="6" algn="l" defTabSz="1219200" rtl="0" eaLnBrk="1" latinLnBrk="0" hangingPunct="1">
      <a:defRPr sz="2400" kern="1200">
        <a:solidFill>
          <a:schemeClr val="tx1"/>
        </a:solidFill>
        <a:latin typeface="+mn-lt"/>
        <a:ea typeface="+mn-ea"/>
        <a:cs typeface="+mn-cs"/>
      </a:defRPr>
    </a:lvl7pPr>
    <a:lvl8pPr marL="4266565" lvl="7" algn="l" defTabSz="1219200" rtl="0" eaLnBrk="1" latinLnBrk="0" hangingPunct="1">
      <a:defRPr sz="2400" kern="1200">
        <a:solidFill>
          <a:schemeClr val="tx1"/>
        </a:solidFill>
        <a:latin typeface="+mn-lt"/>
        <a:ea typeface="+mn-ea"/>
        <a:cs typeface="+mn-cs"/>
      </a:defRPr>
    </a:lvl8pPr>
    <a:lvl9pPr marL="4876165" lvl="8" algn="l" defTabSz="121920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84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14"/>
    <p:restoredTop sz="94684"/>
  </p:normalViewPr>
  <p:slideViewPr>
    <p:cSldViewPr snapToGrid="0">
      <p:cViewPr varScale="1">
        <p:scale>
          <a:sx n="150" d="100"/>
          <a:sy n="150" d="100"/>
        </p:scale>
        <p:origin x="704" y="176"/>
      </p:cViewPr>
      <p:guideLst>
        <p:guide orient="horz" pos="2160"/>
        <p:guide orient="horz" pos="928"/>
        <p:guide orient="horz" pos="3888"/>
        <p:guide orient="horz" pos="192"/>
        <p:guide orient="horz" pos="1072"/>
        <p:guide pos="3818"/>
        <p:guide pos="704"/>
        <p:guide pos="7102"/>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4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fld>
            <a:endParaRPr/>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2"/>
        </a:solidFill>
        <a:latin typeface="+mn-lt"/>
        <a:ea typeface="+mn-ea"/>
        <a:cs typeface="+mn-cs"/>
      </a:defRPr>
    </a:lvl1pPr>
    <a:lvl2pPr marL="609600" algn="l" defTabSz="1219200" rtl="0" eaLnBrk="1" latinLnBrk="0" hangingPunct="1">
      <a:defRPr sz="1600" kern="1200">
        <a:solidFill>
          <a:schemeClr val="tx2"/>
        </a:solidFill>
        <a:latin typeface="+mn-lt"/>
        <a:ea typeface="+mn-ea"/>
        <a:cs typeface="+mn-cs"/>
      </a:defRPr>
    </a:lvl2pPr>
    <a:lvl3pPr marL="1219200" algn="l" defTabSz="1219200" rtl="0" eaLnBrk="1" latinLnBrk="0" hangingPunct="1">
      <a:defRPr sz="1600" kern="1200">
        <a:solidFill>
          <a:schemeClr val="tx2"/>
        </a:solidFill>
        <a:latin typeface="+mn-lt"/>
        <a:ea typeface="+mn-ea"/>
        <a:cs typeface="+mn-cs"/>
      </a:defRPr>
    </a:lvl3pPr>
    <a:lvl4pPr marL="1828165" algn="l" defTabSz="1219200" rtl="0" eaLnBrk="1" latinLnBrk="0" hangingPunct="1">
      <a:defRPr sz="1600" kern="1200">
        <a:solidFill>
          <a:schemeClr val="tx2"/>
        </a:solidFill>
        <a:latin typeface="+mn-lt"/>
        <a:ea typeface="+mn-ea"/>
        <a:cs typeface="+mn-cs"/>
      </a:defRPr>
    </a:lvl4pPr>
    <a:lvl5pPr marL="2437765" algn="l" defTabSz="1219200" rtl="0" eaLnBrk="1" latinLnBrk="0" hangingPunct="1">
      <a:defRPr sz="1600" kern="1200">
        <a:solidFill>
          <a:schemeClr val="tx2"/>
        </a:solidFill>
        <a:latin typeface="+mn-lt"/>
        <a:ea typeface="+mn-ea"/>
        <a:cs typeface="+mn-cs"/>
      </a:defRPr>
    </a:lvl5pPr>
    <a:lvl6pPr marL="3047365" algn="l" defTabSz="1219200" rtl="0" eaLnBrk="1" latinLnBrk="0" hangingPunct="1">
      <a:defRPr sz="1600" kern="1200">
        <a:solidFill>
          <a:schemeClr val="tx1"/>
        </a:solidFill>
        <a:latin typeface="+mn-lt"/>
        <a:ea typeface="+mn-ea"/>
        <a:cs typeface="+mn-cs"/>
      </a:defRPr>
    </a:lvl6pPr>
    <a:lvl7pPr marL="3656965" algn="l" defTabSz="1219200" rtl="0" eaLnBrk="1" latinLnBrk="0" hangingPunct="1">
      <a:defRPr sz="1600" kern="1200">
        <a:solidFill>
          <a:schemeClr val="tx1"/>
        </a:solidFill>
        <a:latin typeface="+mn-lt"/>
        <a:ea typeface="+mn-ea"/>
        <a:cs typeface="+mn-cs"/>
      </a:defRPr>
    </a:lvl7pPr>
    <a:lvl8pPr marL="4266565" algn="l" defTabSz="1219200" rtl="0" eaLnBrk="1" latinLnBrk="0" hangingPunct="1">
      <a:defRPr sz="1600" kern="1200">
        <a:solidFill>
          <a:schemeClr val="tx1"/>
        </a:solidFill>
        <a:latin typeface="+mn-lt"/>
        <a:ea typeface="+mn-ea"/>
        <a:cs typeface="+mn-cs"/>
      </a:defRPr>
    </a:lvl8pPr>
    <a:lvl9pPr marL="487616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our Chapter 1- that is Chemical Reactions and Equations</a:t>
            </a:r>
            <a:endParaRPr lang="en-US" dirty="0"/>
          </a:p>
        </p:txBody>
      </p:sp>
      <p:sp>
        <p:nvSpPr>
          <p:cNvPr id="4" name="Slide Number Placeholder 3"/>
          <p:cNvSpPr>
            <a:spLocks noGrp="1"/>
          </p:cNvSpPr>
          <p:nvPr>
            <p:ph type="sldNum" sz="quarter" idx="10"/>
          </p:nvPr>
        </p:nvSpPr>
        <p:spPr/>
        <p:txBody>
          <a:bodyPr/>
          <a:lstStyle/>
          <a:p>
            <a:fld id="{FBBF81A0-ADA6-4623-BE4F-40CFB8BBCB3D}"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we see how decomposition can take place by using electricity -</a:t>
            </a:r>
            <a:endParaRPr lang="en-US" dirty="0"/>
          </a:p>
          <a:p>
            <a:r>
              <a:rPr lang="en-US" dirty="0"/>
              <a:t>Take a plastic mug. Drill two holes at its base and fit rubber stoppers in these holes. Insert carbon electrodes in these rubber stoppers. Connect these electrodes to a 6 volt battery. Fill the mug with water such that the electrodes are immersed. Add a few drops of dilute </a:t>
            </a:r>
            <a:r>
              <a:rPr lang="en-US" dirty="0" err="1"/>
              <a:t>sulphuric</a:t>
            </a:r>
            <a:r>
              <a:rPr lang="en-US" dirty="0"/>
              <a:t> acid to the water. Take two test tubes filled with water and invert them over the two carbon electrodes. Switch on the current and leave the apparatus undisturbed for some time. You will observe the formation of bubbles at both the electrodes. These bubbles displace water in the test tubes. Is the volume of the gas collected the same in both the test tubes? Once the test tubes are filled with the respective gases, remove them carefully. Test these gases one by one by bringing a burning candle close to the mouth of the test tubes.</a:t>
            </a:r>
            <a:endParaRPr lang="en-US" dirty="0"/>
          </a:p>
          <a:p>
            <a:endParaRPr lang="en-US" dirty="0"/>
          </a:p>
        </p:txBody>
      </p:sp>
      <p:sp>
        <p:nvSpPr>
          <p:cNvPr id="4" name="Slide Number Placeholder 3"/>
          <p:cNvSpPr>
            <a:spLocks noGrp="1"/>
          </p:cNvSpPr>
          <p:nvPr>
            <p:ph type="sldNum" sz="quarter" idx="5"/>
          </p:nvPr>
        </p:nvSpPr>
        <p:spPr/>
        <p:txBody>
          <a:bodyPr/>
          <a:lstStyle/>
          <a:p>
            <a:fld id="{B8796F01-7154-41E0-B48B-A6921757531A}" type="slidenum">
              <a:rPr lang="en-IN" smtClean="0"/>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100" dirty="0"/>
          </a:p>
          <a:p>
            <a:r>
              <a:rPr lang="en-IN" sz="1100" dirty="0"/>
              <a:t>There is a another example showing decomposition using a light energy-</a:t>
            </a:r>
            <a:endParaRPr lang="en-IN" sz="1100" dirty="0"/>
          </a:p>
          <a:p>
            <a:r>
              <a:rPr lang="en-IN" sz="1100" dirty="0"/>
              <a:t>Take silver chloride in a china dish and note down its colour .Now put the china dish in sunlight for sometime , now observe the colour change-</a:t>
            </a:r>
            <a:endParaRPr lang="en-IN" sz="1100" dirty="0"/>
          </a:p>
          <a:p>
            <a:r>
              <a:rPr lang="en-IN" sz="1100" dirty="0"/>
              <a:t>The white silver chloride turns into grey where the chloride decomposes off the silver.</a:t>
            </a:r>
            <a:endParaRPr lang="en-IN" sz="1100" dirty="0"/>
          </a:p>
        </p:txBody>
      </p:sp>
      <p:sp>
        <p:nvSpPr>
          <p:cNvPr id="4" name="Slide Number Placeholder 3"/>
          <p:cNvSpPr>
            <a:spLocks noGrp="1"/>
          </p:cNvSpPr>
          <p:nvPr>
            <p:ph type="sldNum" sz="quarter" idx="5"/>
          </p:nvPr>
        </p:nvSpPr>
        <p:spPr/>
        <p:txBody>
          <a:bodyPr/>
          <a:lstStyle/>
          <a:p>
            <a:fld id="{B8796F01-7154-41E0-B48B-A6921757531A}" type="slidenum">
              <a:rPr lang="en-IN" smtClean="0"/>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type of chemical reaction is displacement reaction-</a:t>
            </a:r>
            <a:endParaRPr lang="en-US" dirty="0"/>
          </a:p>
          <a:p>
            <a:r>
              <a:rPr lang="en-US" dirty="0"/>
              <a:t>Here one metal displaces another , this happens based on the priority order or metal with high order replaces metals with lower order.</a:t>
            </a:r>
            <a:endParaRPr lang="en-US" dirty="0"/>
          </a:p>
          <a:p>
            <a:r>
              <a:rPr lang="en-US" dirty="0"/>
              <a:t>Lets consider an example-</a:t>
            </a:r>
            <a:endParaRPr lang="en-US" dirty="0"/>
          </a:p>
          <a:p>
            <a:r>
              <a:rPr lang="en-US" dirty="0"/>
              <a:t>Take three iron nails and clean them by rubbing with sand paper. Take two test tubes marked as (A) and (B). In each test tube, take about 10 mL copper sulphate solution. Tie two iron nails with a thread and immerse them carefully in the copper sulphate solution in test tube B for about 20 minutes. Keep one iron nail aside for comparison . After 20 minutes, take out the iron nails from the copper sulphate solution. Compare the intensity of the blue </a:t>
            </a:r>
            <a:r>
              <a:rPr lang="en-US" dirty="0" err="1"/>
              <a:t>colour</a:t>
            </a:r>
            <a:r>
              <a:rPr lang="en-US" dirty="0"/>
              <a:t> of copper sulphate solutions in test tubes (A) and (B) . Also, compare the </a:t>
            </a:r>
            <a:r>
              <a:rPr lang="en-US" dirty="0" err="1"/>
              <a:t>colour</a:t>
            </a:r>
            <a:r>
              <a:rPr lang="en-US" dirty="0"/>
              <a:t> of the iron nail dipped in the copper sulphate solution with the one kept aside.</a:t>
            </a:r>
            <a:endParaRPr lang="en-IN" dirty="0"/>
          </a:p>
        </p:txBody>
      </p:sp>
      <p:sp>
        <p:nvSpPr>
          <p:cNvPr id="4" name="Slide Number Placeholder 3"/>
          <p:cNvSpPr>
            <a:spLocks noGrp="1"/>
          </p:cNvSpPr>
          <p:nvPr>
            <p:ph type="sldNum" sz="quarter" idx="5"/>
          </p:nvPr>
        </p:nvSpPr>
        <p:spPr/>
        <p:txBody>
          <a:bodyPr/>
          <a:lstStyle/>
          <a:p>
            <a:fld id="{B8796F01-7154-41E0-B48B-A6921757531A}" type="slidenum">
              <a:rPr lang="en-IN" smtClean="0"/>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200" rtl="0" eaLnBrk="1" fontAlgn="auto" latinLnBrk="0" hangingPunct="1">
              <a:lnSpc>
                <a:spcPct val="100000"/>
              </a:lnSpc>
              <a:spcBef>
                <a:spcPts val="0"/>
              </a:spcBef>
              <a:spcAft>
                <a:spcPts val="0"/>
              </a:spcAft>
              <a:buClrTx/>
              <a:buSzTx/>
              <a:buFontTx/>
              <a:buNone/>
              <a:defRPr/>
            </a:pPr>
            <a:r>
              <a:rPr lang="en-IN" dirty="0"/>
              <a:t>We can see the </a:t>
            </a:r>
            <a:r>
              <a:rPr lang="en-IN" dirty="0">
                <a:latin typeface="Segoe Marker" panose="03080602040302020204" pitchFamily="66" charset="0"/>
              </a:rPr>
              <a:t>iron nail become brownish in colour and the blue colour of copper sulphate solution fades</a:t>
            </a:r>
            <a:r>
              <a:rPr lang="en-IN" sz="1800" dirty="0"/>
              <a:t>. Here iron being higher order displaces the copper from copper sulphate solution.</a:t>
            </a:r>
            <a:endParaRPr lang="en-IN" sz="1800" dirty="0"/>
          </a:p>
          <a:p>
            <a:endParaRPr lang="en-IN" dirty="0"/>
          </a:p>
        </p:txBody>
      </p:sp>
      <p:sp>
        <p:nvSpPr>
          <p:cNvPr id="4" name="Slide Number Placeholder 3"/>
          <p:cNvSpPr>
            <a:spLocks noGrp="1"/>
          </p:cNvSpPr>
          <p:nvPr>
            <p:ph type="sldNum" sz="quarter" idx="5"/>
          </p:nvPr>
        </p:nvSpPr>
        <p:spPr/>
        <p:txBody>
          <a:bodyPr/>
          <a:lstStyle/>
          <a:p>
            <a:fld id="{B8796F01-7154-41E0-B48B-A6921757531A}" type="slidenum">
              <a:rPr lang="en-IN" smtClean="0"/>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Steps to be followed:</a:t>
            </a:r>
            <a:endParaRPr lang="en-IN" dirty="0"/>
          </a:p>
          <a:p>
            <a:r>
              <a:rPr lang="en-IN" dirty="0"/>
              <a:t>1.Take about 3 ml of sodium sulphate solution in a test tube.</a:t>
            </a:r>
            <a:endParaRPr lang="en-IN" dirty="0"/>
          </a:p>
          <a:p>
            <a:r>
              <a:rPr lang="en-IN" dirty="0"/>
              <a:t>2.In another test tube, take about 3ml of barium chloride solution.</a:t>
            </a:r>
            <a:endParaRPr lang="en-IN" dirty="0"/>
          </a:p>
          <a:p>
            <a:r>
              <a:rPr lang="en-IN" dirty="0"/>
              <a:t>3.Mix the two solutions.</a:t>
            </a:r>
            <a:endParaRPr lang="en-IN" dirty="0"/>
          </a:p>
          <a:p>
            <a:r>
              <a:rPr lang="en-IN" dirty="0"/>
              <a:t>4.What do you observe?</a:t>
            </a:r>
            <a:endParaRPr lang="en-IN" dirty="0"/>
          </a:p>
          <a:p>
            <a:endParaRPr lang="en-IN" dirty="0"/>
          </a:p>
        </p:txBody>
      </p:sp>
      <p:sp>
        <p:nvSpPr>
          <p:cNvPr id="4" name="Slide Number Placeholder 3"/>
          <p:cNvSpPr>
            <a:spLocks noGrp="1"/>
          </p:cNvSpPr>
          <p:nvPr>
            <p:ph type="sldNum" sz="quarter" idx="5"/>
          </p:nvPr>
        </p:nvSpPr>
        <p:spPr/>
        <p:txBody>
          <a:bodyPr/>
          <a:lstStyle/>
          <a:p>
            <a:fld id="{B8796F01-7154-41E0-B48B-A6921757531A}" type="slidenum">
              <a:rPr lang="en-IN" smtClean="0"/>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If we see some kind of precipitate after a reaction gets completed we call such a reaction as precipitation reaction.</a:t>
            </a:r>
            <a:endParaRPr lang="en-IN" dirty="0"/>
          </a:p>
        </p:txBody>
      </p:sp>
      <p:sp>
        <p:nvSpPr>
          <p:cNvPr id="4" name="Slide Number Placeholder 3"/>
          <p:cNvSpPr>
            <a:spLocks noGrp="1"/>
          </p:cNvSpPr>
          <p:nvPr>
            <p:ph type="sldNum" sz="quarter" idx="5"/>
          </p:nvPr>
        </p:nvSpPr>
        <p:spPr/>
        <p:txBody>
          <a:bodyPr/>
          <a:lstStyle/>
          <a:p>
            <a:fld id="{B8796F01-7154-41E0-B48B-A6921757531A}"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Till now we saw what a chemical reaction is , what are reactants what are products , lets now see what are the different types of reactions possible :</a:t>
            </a:r>
            <a:endParaRPr lang="en-IN" dirty="0"/>
          </a:p>
          <a:p>
            <a:r>
              <a:rPr lang="en-IN" dirty="0"/>
              <a:t>There are 4 types of reaction-Combination Reaction ,Decomposition Reaction ,Displacement Reaction and Double Displacement Reaction.</a:t>
            </a:r>
            <a:endParaRPr lang="en-IN" dirty="0"/>
          </a:p>
        </p:txBody>
      </p:sp>
      <p:sp>
        <p:nvSpPr>
          <p:cNvPr id="4" name="Slide Number Placeholder 3"/>
          <p:cNvSpPr>
            <a:spLocks noGrp="1"/>
          </p:cNvSpPr>
          <p:nvPr>
            <p:ph type="sldNum" sz="quarter" idx="5"/>
          </p:nvPr>
        </p:nvSpPr>
        <p:spPr/>
        <p:txBody>
          <a:bodyPr/>
          <a:lstStyle/>
          <a:p>
            <a:fld id="{B8796F01-7154-41E0-B48B-A6921757531A}"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our first type of reaction combination reaction , as the name suggests it is combination that means we are trying to add two or more things to make one.</a:t>
            </a:r>
            <a:endParaRPr lang="en-US" dirty="0"/>
          </a:p>
          <a:p>
            <a:r>
              <a:rPr lang="en-US" dirty="0"/>
              <a:t>Lets understand this more with an experiment Take calcium oxide or quick lime in a beaker and add water to it . Now touch the beaker .Do you observe a change in it ?</a:t>
            </a:r>
            <a:endParaRPr lang="en-US" dirty="0"/>
          </a:p>
          <a:p>
            <a:r>
              <a:rPr lang="en-US" dirty="0"/>
              <a:t>Now we </a:t>
            </a:r>
            <a:r>
              <a:rPr lang="en-US" dirty="0" err="1"/>
              <a:t>ll</a:t>
            </a:r>
            <a:r>
              <a:rPr lang="en-US" dirty="0"/>
              <a:t> see the reaction for it</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8796F01-7154-41E0-B48B-A6921757531A}"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With the mixture calcium hydroxide or slaked lime is produced and heat is released .This slaked lime can be used for whitewashing ,what happens is this calcium hydroxide reacts with the carbon di oxide in the atmosphere and produces a thin layer of calcium carbonate on the walls.</a:t>
            </a:r>
            <a:endParaRPr lang="en-IN" dirty="0"/>
          </a:p>
        </p:txBody>
      </p:sp>
      <p:sp>
        <p:nvSpPr>
          <p:cNvPr id="4" name="Slide Number Placeholder 3"/>
          <p:cNvSpPr>
            <a:spLocks noGrp="1"/>
          </p:cNvSpPr>
          <p:nvPr>
            <p:ph type="sldNum" sz="quarter" idx="5"/>
          </p:nvPr>
        </p:nvSpPr>
        <p:spPr/>
        <p:txBody>
          <a:bodyPr/>
          <a:lstStyle/>
          <a:p>
            <a:fld id="{B8796F01-7154-41E0-B48B-A6921757531A}" type="slidenum">
              <a:rPr lang="en-IN" smtClean="0"/>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These are some more examples of chemical reaction :</a:t>
            </a:r>
            <a:endParaRPr lang="en-IN" dirty="0"/>
          </a:p>
          <a:p>
            <a:r>
              <a:rPr lang="en-IN" dirty="0"/>
              <a:t>Burning of coal or formation of water</a:t>
            </a:r>
            <a:endParaRPr lang="en-IN" dirty="0"/>
          </a:p>
        </p:txBody>
      </p:sp>
      <p:sp>
        <p:nvSpPr>
          <p:cNvPr id="4" name="Slide Number Placeholder 3"/>
          <p:cNvSpPr>
            <a:spLocks noGrp="1"/>
          </p:cNvSpPr>
          <p:nvPr>
            <p:ph type="sldNum" sz="quarter" idx="5"/>
          </p:nvPr>
        </p:nvSpPr>
        <p:spPr/>
        <p:txBody>
          <a:bodyPr/>
          <a:lstStyle/>
          <a:p>
            <a:fld id="{B8796F01-7154-41E0-B48B-A6921757531A}" type="slidenum">
              <a:rPr lang="en-IN" smtClean="0"/>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As we saw in our above experiment heat was released along with the formation of product ,such reactions are called exothermic reaction.</a:t>
            </a:r>
            <a:endParaRPr lang="en-IN" dirty="0"/>
          </a:p>
        </p:txBody>
      </p:sp>
      <p:sp>
        <p:nvSpPr>
          <p:cNvPr id="4" name="Slide Number Placeholder 3"/>
          <p:cNvSpPr>
            <a:spLocks noGrp="1"/>
          </p:cNvSpPr>
          <p:nvPr>
            <p:ph type="sldNum" sz="quarter" idx="5"/>
          </p:nvPr>
        </p:nvSpPr>
        <p:spPr/>
        <p:txBody>
          <a:bodyPr/>
          <a:lstStyle/>
          <a:p>
            <a:fld id="{B8796F01-7154-41E0-B48B-A6921757531A}" type="slidenum">
              <a:rPr lang="en-IN" smtClean="0"/>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N" dirty="0"/>
              <a:t>Next type of chemical reaction we are going to study is called Decomposition Reaction.</a:t>
            </a:r>
            <a:endParaRPr lang="en-IN" dirty="0"/>
          </a:p>
          <a:p>
            <a:pPr marL="0" indent="0">
              <a:buFont typeface="Arial" panose="020B0604020202020204" pitchFamily="34" charset="0"/>
              <a:buNone/>
            </a:pPr>
            <a:r>
              <a:rPr lang="en-IN" dirty="0"/>
              <a:t>So we will take an example for it -Take about 2 g ferrous sulphate crystals in a dry boiling tube. Note the colour of the ferrous sulphate crystals. Now again heat the boiling tube over the flame of a burner or spirit lamp. Lets note the colour again after heating.</a:t>
            </a:r>
            <a:endParaRPr lang="en-IN" dirty="0"/>
          </a:p>
          <a:p>
            <a:endParaRPr lang="en-IN" dirty="0"/>
          </a:p>
        </p:txBody>
      </p:sp>
      <p:sp>
        <p:nvSpPr>
          <p:cNvPr id="4" name="Slide Number Placeholder 3"/>
          <p:cNvSpPr>
            <a:spLocks noGrp="1"/>
          </p:cNvSpPr>
          <p:nvPr>
            <p:ph type="sldNum" sz="quarter" idx="5"/>
          </p:nvPr>
        </p:nvSpPr>
        <p:spPr/>
        <p:txBody>
          <a:bodyPr/>
          <a:lstStyle/>
          <a:p>
            <a:fld id="{B8796F01-7154-41E0-B48B-A6921757531A}" type="slidenum">
              <a:rPr lang="en-IN" smtClean="0"/>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200" rtl="0" eaLnBrk="1" fontAlgn="auto" latinLnBrk="0" hangingPunct="1">
              <a:lnSpc>
                <a:spcPct val="100000"/>
              </a:lnSpc>
              <a:spcBef>
                <a:spcPts val="0"/>
              </a:spcBef>
              <a:spcAft>
                <a:spcPts val="0"/>
              </a:spcAft>
              <a:buClrTx/>
              <a:buSzTx/>
              <a:buFontTx/>
              <a:buNone/>
              <a:defRPr/>
            </a:pPr>
            <a:r>
              <a:rPr lang="en-IN" b="0" dirty="0">
                <a:latin typeface="Segoe Marker" panose="03080602040302020204" pitchFamily="66" charset="0"/>
              </a:rPr>
              <a:t>We can see that the green colour of the ferrous sulphate crystals changes. We can also smell the characteristic odour of burning sulphur. Now we see what happens after heating- On heating, ferrous sulphate crystals lose water and anhydrous ferrous sulphate (FeSO</a:t>
            </a:r>
            <a:r>
              <a:rPr lang="en-IN" b="0" baseline="-25000" dirty="0">
                <a:latin typeface="Segoe Marker" panose="03080602040302020204" pitchFamily="66" charset="0"/>
              </a:rPr>
              <a:t>4</a:t>
            </a:r>
            <a:r>
              <a:rPr lang="en-IN" b="0" dirty="0">
                <a:latin typeface="Segoe Marker" panose="03080602040302020204" pitchFamily="66" charset="0"/>
              </a:rPr>
              <a:t>) is formed. </a:t>
            </a:r>
            <a:r>
              <a:rPr lang="en-IN" b="0" dirty="0">
                <a:solidFill>
                  <a:srgbClr val="FF0000"/>
                </a:solidFill>
                <a:latin typeface="Segoe Marker" panose="03080602040302020204" pitchFamily="66" charset="0"/>
              </a:rPr>
              <a:t>So their colour changes from light green to white.</a:t>
            </a:r>
            <a:endParaRPr lang="en-IN" b="0" dirty="0">
              <a:solidFill>
                <a:srgbClr val="FF0000"/>
              </a:solidFill>
              <a:latin typeface="Segoe Marker" panose="03080602040302020204" pitchFamily="66" charset="0"/>
            </a:endParaRPr>
          </a:p>
          <a:p>
            <a:pPr marL="0" marR="0" lvl="0" indent="0" algn="l" defTabSz="1219200" rtl="0" eaLnBrk="1" fontAlgn="auto" latinLnBrk="0" hangingPunct="1">
              <a:lnSpc>
                <a:spcPct val="100000"/>
              </a:lnSpc>
              <a:spcBef>
                <a:spcPts val="0"/>
              </a:spcBef>
              <a:spcAft>
                <a:spcPts val="0"/>
              </a:spcAft>
              <a:buClrTx/>
              <a:buSzTx/>
              <a:buFontTx/>
              <a:buNone/>
              <a:defRPr/>
            </a:pPr>
            <a:r>
              <a:rPr lang="en-IN" b="0" dirty="0">
                <a:solidFill>
                  <a:srgbClr val="FF0000"/>
                </a:solidFill>
                <a:latin typeface="Segoe Marker" panose="03080602040302020204" pitchFamily="66" charset="0"/>
              </a:rPr>
              <a:t>On further heating we get smell of sulphur burning.</a:t>
            </a:r>
            <a:endParaRPr lang="en-IN" b="0" dirty="0">
              <a:solidFill>
                <a:srgbClr val="FF0000"/>
              </a:solidFill>
              <a:latin typeface="Segoe Marker" panose="03080602040302020204" pitchFamily="66" charset="0"/>
            </a:endParaRPr>
          </a:p>
          <a:p>
            <a:pPr marL="0" marR="0" lvl="0" indent="0" algn="l" defTabSz="1219200" rtl="0" eaLnBrk="1" fontAlgn="auto" latinLnBrk="0" hangingPunct="1">
              <a:lnSpc>
                <a:spcPct val="100000"/>
              </a:lnSpc>
              <a:spcBef>
                <a:spcPts val="0"/>
              </a:spcBef>
              <a:spcAft>
                <a:spcPts val="0"/>
              </a:spcAft>
              <a:buClrTx/>
              <a:buSzTx/>
              <a:buFontTx/>
              <a:buNone/>
              <a:defRPr/>
            </a:pPr>
            <a:endParaRPr lang="en-IN" dirty="0">
              <a:latin typeface="Segoe Marker" panose="03080602040302020204" pitchFamily="66" charset="0"/>
            </a:endParaRPr>
          </a:p>
          <a:p>
            <a:endParaRPr lang="en-IN" dirty="0"/>
          </a:p>
        </p:txBody>
      </p:sp>
      <p:sp>
        <p:nvSpPr>
          <p:cNvPr id="4" name="Slide Number Placeholder 3"/>
          <p:cNvSpPr>
            <a:spLocks noGrp="1"/>
          </p:cNvSpPr>
          <p:nvPr>
            <p:ph type="sldNum" sz="quarter" idx="5"/>
          </p:nvPr>
        </p:nvSpPr>
        <p:spPr/>
        <p:txBody>
          <a:bodyPr/>
          <a:lstStyle/>
          <a:p>
            <a:fld id="{B8796F01-7154-41E0-B48B-A6921757531A}" type="slidenum">
              <a:rPr lang="en-IN" smtClean="0"/>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IN" dirty="0"/>
              <a:t>Let us see how this reaction happens in the next video</a:t>
            </a:r>
            <a:endParaRPr lang="en-IN" dirty="0"/>
          </a:p>
          <a:p>
            <a:pPr marL="0" marR="0" lvl="0" indent="0" algn="l" defTabSz="1219200" rtl="0" eaLnBrk="1" fontAlgn="auto" latinLnBrk="0" hangingPunct="1">
              <a:lnSpc>
                <a:spcPct val="100000"/>
              </a:lnSpc>
              <a:spcBef>
                <a:spcPts val="0"/>
              </a:spcBef>
              <a:spcAft>
                <a:spcPts val="0"/>
              </a:spcAft>
              <a:buClrTx/>
              <a:buSzTx/>
              <a:buFont typeface="+mj-lt"/>
              <a:buNone/>
              <a:defRPr/>
            </a:pPr>
            <a:r>
              <a:rPr lang="en-IN" dirty="0"/>
              <a:t>We first take about 2 g lead nitrate powder in a boiling tube. We then heat it over a flame and see what are the reactions -</a:t>
            </a:r>
            <a:endParaRPr lang="en-IN" dirty="0"/>
          </a:p>
          <a:p>
            <a:pPr marL="0" indent="0">
              <a:buFont typeface="+mj-lt"/>
              <a:buNone/>
            </a:pPr>
            <a:endParaRPr lang="en-IN" dirty="0"/>
          </a:p>
        </p:txBody>
      </p:sp>
      <p:sp>
        <p:nvSpPr>
          <p:cNvPr id="4" name="Slide Number Placeholder 3"/>
          <p:cNvSpPr>
            <a:spLocks noGrp="1"/>
          </p:cNvSpPr>
          <p:nvPr>
            <p:ph type="sldNum" sz="quarter" idx="5"/>
          </p:nvPr>
        </p:nvSpPr>
        <p:spPr/>
        <p:txBody>
          <a:bodyPr/>
          <a:lstStyle/>
          <a:p>
            <a:fld id="{B8796F01-7154-41E0-B48B-A6921757531A}"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p:cNvGrpSpPr/>
          <p:nvPr/>
        </p:nvGrpSpPr>
        <p:grpSpPr>
          <a:xfrm>
            <a:off x="0" y="0"/>
            <a:ext cx="12190572"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grpSp>
          <p:nvGrpSpPr>
            <p:cNvPr id="12" name="Group 11"/>
            <p:cNvGrpSpPr/>
            <p:nvPr/>
          </p:nvGrpSpPr>
          <p:grpSpPr>
            <a:xfrm>
              <a:off x="0" y="0"/>
              <a:ext cx="4742741" cy="6858000"/>
              <a:chOff x="0" y="0"/>
              <a:chExt cx="4742741" cy="6858000"/>
            </a:xfrm>
          </p:grpSpPr>
          <p:pic>
            <p:nvPicPr>
              <p:cNvPr id="9" name="Picture 8" descr="Stacked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605581"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p:cNvSpPr>
            <a:spLocks noGrp="1"/>
          </p:cNvSpPr>
          <p:nvPr>
            <p:ph type="ctrTitle"/>
          </p:nvPr>
        </p:nvSpPr>
        <p:spPr>
          <a:xfrm>
            <a:off x="4879346"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3" name="Subtitle 2"/>
          <p:cNvSpPr>
            <a:spLocks noGrp="1"/>
          </p:cNvSpPr>
          <p:nvPr>
            <p:ph type="subTitle" idx="1"/>
          </p:nvPr>
        </p:nvSpPr>
        <p:spPr>
          <a:xfrm>
            <a:off x="4879346"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endParaRPr dirty="0"/>
          </a:p>
        </p:txBody>
      </p:sp>
      <p:sp>
        <p:nvSpPr>
          <p:cNvPr id="5" name="Date Placeholder 4"/>
          <p:cNvSpPr>
            <a:spLocks noGrp="1"/>
          </p:cNvSpPr>
          <p:nvPr>
            <p:ph type="dt" sz="half" idx="10"/>
          </p:nvPr>
        </p:nvSpPr>
        <p:spPr/>
        <p:txBody>
          <a:bodyPr/>
          <a:lstStyle/>
          <a:p>
            <a:fld id="{5706A09E-12D5-4B1D-B8BB-C300B1DDD423}" type="datetime1">
              <a:rPr lang="en-US" smtClean="0"/>
            </a:fld>
            <a:endParaRPr lang="en-US"/>
          </a:p>
        </p:txBody>
      </p:sp>
      <p:sp>
        <p:nvSpPr>
          <p:cNvPr id="7" name="Footer Placeholder 6"/>
          <p:cNvSpPr>
            <a:spLocks noGrp="1"/>
          </p:cNvSpPr>
          <p:nvPr>
            <p:ph type="ftr" sz="quarter" idx="11"/>
          </p:nvPr>
        </p:nvSpPr>
        <p:spPr/>
        <p:txBody>
          <a:bodyPr/>
          <a:lstStyle/>
          <a:p>
            <a:r>
              <a:rPr lang="en-US" dirty="0"/>
              <a:t>Add a footer</a:t>
            </a:r>
            <a:endParaRPr lang="en-US" dirty="0"/>
          </a:p>
        </p:txBody>
      </p:sp>
      <p:sp>
        <p:nvSpPr>
          <p:cNvPr id="11" name="Slide Number Placeholder 10"/>
          <p:cNvSpPr>
            <a:spLocks noGrp="1"/>
          </p:cNvSpPr>
          <p:nvPr>
            <p:ph type="sldNum" sz="quarter" idx="12"/>
          </p:nvPr>
        </p:nvSpPr>
        <p:spPr/>
        <p:txBody>
          <a:bodyPr/>
          <a:lstStyle/>
          <a:p>
            <a:fld id="{EB37DED6-D4C7-42EE-AB49-D2E39E64FDE4}"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transition spd="slow" advClick="0" advTm="2000">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lvl5pPr>
              <a:defRPr/>
            </a:lvl5pPr>
            <a:lvl6pPr marL="2418715" indent="-285750">
              <a:buFont typeface="Century Gothic" panose="020B0502020202020204" pitchFamily="34" charset="0"/>
              <a:buChar char="–"/>
              <a:defRPr/>
            </a:lvl6pPr>
            <a:lvl7pPr>
              <a:defRPr/>
            </a:lvl7pPr>
            <a:lvl8pPr>
              <a:defRPr/>
            </a:lvl8pPr>
            <a:lvl9pPr>
              <a:defRPr/>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dirty="0"/>
          </a:p>
        </p:txBody>
      </p:sp>
      <p:sp>
        <p:nvSpPr>
          <p:cNvPr id="4" name="Date Placeholder 3"/>
          <p:cNvSpPr>
            <a:spLocks noGrp="1"/>
          </p:cNvSpPr>
          <p:nvPr>
            <p:ph type="dt" sz="half" idx="10"/>
          </p:nvPr>
        </p:nvSpPr>
        <p:spPr/>
        <p:txBody>
          <a:bodyPr/>
          <a:lstStyle/>
          <a:p>
            <a:fld id="{D91CA53D-4C84-40AA-983E-A1E818A7FEFC}" type="datetime1">
              <a:rPr lang="en-US" smtClean="0"/>
            </a:fld>
            <a:endParaRPr lang="en-US"/>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6" name="Slide Number Placeholder 5"/>
          <p:cNvSpPr>
            <a:spLocks noGrp="1"/>
          </p:cNvSpPr>
          <p:nvPr>
            <p:ph type="sldNum" sz="quarter" idx="12"/>
          </p:nvPr>
        </p:nvSpPr>
        <p:spPr/>
        <p:txBody>
          <a:bodyPr/>
          <a:lstStyle/>
          <a:p>
            <a:fld id="{591C5AD9-787D-40FA-8A4D-16A055B9AF81}" type="slidenum">
              <a:rPr lang="en-US" smtClean="0"/>
            </a:fld>
            <a:endParaRPr lang="en-US"/>
          </a:p>
        </p:txBody>
      </p:sp>
    </p:spTree>
  </p:cSld>
  <p:clrMapOvr>
    <a:masterClrMapping/>
  </p:clrMapOvr>
  <p:transition spd="slow" advClick="0" advTm="2000">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1117309" y="274638"/>
            <a:ext cx="8532178" cy="5897561"/>
          </a:xfrm>
        </p:spPr>
        <p:txBody>
          <a:bodyPr vert="eaVert"/>
          <a:lstStyle>
            <a:lvl5pPr>
              <a:defRPr/>
            </a:lvl5pPr>
            <a:lvl6pPr marL="2418715" indent="-285750">
              <a:buFont typeface="Century Gothic" panose="020B0502020202020204" pitchFamily="34" charset="0"/>
              <a:buChar char="–"/>
              <a:defRPr/>
            </a:lvl6pPr>
            <a:lvl7pPr>
              <a:defRPr/>
            </a:lvl7pPr>
            <a:lvl8pPr>
              <a:defRPr/>
            </a:lvl8pPr>
            <a:lvl9pPr>
              <a:defRPr/>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dirty="0"/>
          </a:p>
        </p:txBody>
      </p:sp>
      <p:sp>
        <p:nvSpPr>
          <p:cNvPr id="4" name="Date Placeholder 3"/>
          <p:cNvSpPr>
            <a:spLocks noGrp="1"/>
          </p:cNvSpPr>
          <p:nvPr>
            <p:ph type="dt" sz="half" idx="10"/>
          </p:nvPr>
        </p:nvSpPr>
        <p:spPr/>
        <p:txBody>
          <a:bodyPr/>
          <a:lstStyle/>
          <a:p>
            <a:fld id="{C8E2FCEE-AE66-4EAB-9C04-97F8A56A6354}" type="datetime1">
              <a:rPr lang="en-US" smtClean="0"/>
            </a:fld>
            <a:endParaRPr lang="en-US"/>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6" name="Slide Number Placeholder 5"/>
          <p:cNvSpPr>
            <a:spLocks noGrp="1"/>
          </p:cNvSpPr>
          <p:nvPr>
            <p:ph type="sldNum" sz="quarter" idx="12"/>
          </p:nvPr>
        </p:nvSpPr>
        <p:spPr/>
        <p:txBody>
          <a:bodyPr/>
          <a:lstStyle/>
          <a:p>
            <a:fld id="{591C5AD9-787D-40FA-8A4D-16A055B9AF81}" type="slidenum">
              <a:rPr lang="en-US" smtClean="0"/>
            </a:fld>
            <a:endParaRPr lang="en-US"/>
          </a:p>
        </p:txBody>
      </p:sp>
    </p:spTree>
  </p:cSld>
  <p:clrMapOvr>
    <a:masterClrMapping/>
  </p:clrMapOvr>
  <p:transition spd="slow" advClick="0" advTm="2000">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5A9377B-053C-438C-8A98-92C419A6701C}" type="datetime1">
              <a:rPr lang="en-US" smtClean="0"/>
            </a:fld>
            <a:endParaRPr lang="en-US"/>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6" name="Slide Number Placeholder 5"/>
          <p:cNvSpPr>
            <a:spLocks noGrp="1"/>
          </p:cNvSpPr>
          <p:nvPr>
            <p:ph type="sldNum" sz="quarter" idx="12"/>
          </p:nvPr>
        </p:nvSpPr>
        <p:spPr/>
        <p:txBody>
          <a:bodyPr/>
          <a:lstStyle/>
          <a:p>
            <a:fld id="{DA60BA0E-20D0-4E7C-B286-26C960A6788F}" type="slidenum">
              <a:rPr lang="en-US" smtClean="0"/>
            </a:fld>
            <a:endParaRPr lang="en-US"/>
          </a:p>
        </p:txBody>
      </p:sp>
    </p:spTree>
  </p:cSld>
  <p:clrMapOvr>
    <a:masterClrMapping/>
  </p:clrMapOvr>
  <p:transition spd="slow" advClick="0" advTm="2000">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620" y="0"/>
            <a:ext cx="12188952"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chemeClr val="tx2"/>
                </a:solidFill>
              </a:endParaRPr>
            </a:p>
          </p:txBody>
        </p:sp>
      </p:grpSp>
      <p:pic>
        <p:nvPicPr>
          <p:cNvPr id="5" name="Picture 4" descr="Stacked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7" name="Title 1"/>
          <p:cNvSpPr>
            <a:spLocks noGrp="1"/>
          </p:cNvSpPr>
          <p:nvPr>
            <p:ph type="ctrTitle"/>
          </p:nvPr>
        </p:nvSpPr>
        <p:spPr>
          <a:xfrm>
            <a:off x="237149"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8" name="Subtitle 2"/>
          <p:cNvSpPr>
            <a:spLocks noGrp="1"/>
          </p:cNvSpPr>
          <p:nvPr>
            <p:ph type="subTitle" idx="1"/>
          </p:nvPr>
        </p:nvSpPr>
        <p:spPr>
          <a:xfrm>
            <a:off x="237149"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endParaRPr dirty="0"/>
          </a:p>
        </p:txBody>
      </p:sp>
      <p:sp>
        <p:nvSpPr>
          <p:cNvPr id="2" name="Date Placeholder 1"/>
          <p:cNvSpPr>
            <a:spLocks noGrp="1"/>
          </p:cNvSpPr>
          <p:nvPr>
            <p:ph type="dt" sz="half" idx="10"/>
          </p:nvPr>
        </p:nvSpPr>
        <p:spPr/>
        <p:txBody>
          <a:bodyPr/>
          <a:lstStyle/>
          <a:p>
            <a:fld id="{B07CEF46-0123-4A75-9835-49DC49D53DE2}" type="datetime1">
              <a:rPr lang="en-US" smtClean="0"/>
            </a:fld>
            <a:endParaRPr lang="en-US"/>
          </a:p>
        </p:txBody>
      </p:sp>
      <p:sp>
        <p:nvSpPr>
          <p:cNvPr id="3" name="Footer Placeholder 2"/>
          <p:cNvSpPr>
            <a:spLocks noGrp="1"/>
          </p:cNvSpPr>
          <p:nvPr>
            <p:ph type="ftr" sz="quarter" idx="11"/>
          </p:nvPr>
        </p:nvSpPr>
        <p:spPr/>
        <p:txBody>
          <a:bodyPr/>
          <a:lstStyle/>
          <a:p>
            <a:r>
              <a:rPr lang="en-US" dirty="0"/>
              <a:t>Add a footer</a:t>
            </a:r>
            <a:endParaRPr lang="en-US" dirty="0"/>
          </a:p>
        </p:txBody>
      </p:sp>
      <p:sp>
        <p:nvSpPr>
          <p:cNvPr id="9" name="Slide Number Placeholder 8"/>
          <p:cNvSpPr>
            <a:spLocks noGrp="1"/>
          </p:cNvSpPr>
          <p:nvPr>
            <p:ph type="sldNum" sz="quarter" idx="12"/>
          </p:nvPr>
        </p:nvSpPr>
        <p:spPr/>
        <p:txBody>
          <a:bodyPr/>
          <a:lstStyle/>
          <a:p>
            <a:fld id="{EB37DED6-D4C7-42EE-AB49-D2E39E64FDE4}"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transition spd="slow" advClick="0" advTm="2000">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045">
              <a:defRPr sz="1800"/>
            </a:lvl5pPr>
            <a:lvl6pPr marL="2296795" indent="-285750">
              <a:buFont typeface="Century Gothic" panose="020B0502020202020204" pitchFamily="34" charset="0"/>
              <a:buChar char="–"/>
              <a:defRPr sz="1800"/>
            </a:lvl6pPr>
            <a:lvl7pPr marL="2568575" indent="-285750">
              <a:buFont typeface="Century Gothic" panose="020B0502020202020204" pitchFamily="34" charset="0"/>
              <a:buChar char="–"/>
              <a:defRPr sz="1800"/>
            </a:lvl7pPr>
            <a:lvl8pPr marL="2860675" indent="-285750">
              <a:defRPr sz="1800"/>
            </a:lvl8pPr>
            <a:lvl9pPr marL="3151505" indent="-285750">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a:p>
            <a:pPr lvl="8"/>
            <a:endParaRPr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045">
              <a:defRPr sz="1800"/>
            </a:lvl5pPr>
            <a:lvl6pPr marL="2296795" indent="-285750">
              <a:buFont typeface="Century Gothic" panose="020B0502020202020204" pitchFamily="34" charset="0"/>
              <a:buChar char="–"/>
              <a:defRPr sz="1800"/>
            </a:lvl6pPr>
            <a:lvl7pPr marL="2568575" indent="-285750">
              <a:defRPr sz="1800"/>
            </a:lvl7pPr>
            <a:lvl8pPr marL="2860675" indent="-285750">
              <a:defRPr sz="1800"/>
            </a:lvl8pPr>
            <a:lvl9pPr marL="3151505" indent="-285750">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dirty="0"/>
          </a:p>
        </p:txBody>
      </p:sp>
      <p:sp>
        <p:nvSpPr>
          <p:cNvPr id="5" name="Date Placeholder 4"/>
          <p:cNvSpPr>
            <a:spLocks noGrp="1"/>
          </p:cNvSpPr>
          <p:nvPr>
            <p:ph type="dt" sz="half" idx="10"/>
          </p:nvPr>
        </p:nvSpPr>
        <p:spPr/>
        <p:txBody>
          <a:bodyPr/>
          <a:lstStyle/>
          <a:p>
            <a:fld id="{62A6378D-18AE-47D1-B10A-42F623B40082}" type="datetime1">
              <a:rPr lang="en-US" smtClean="0"/>
            </a:fld>
            <a:endParaRPr lang="en-US"/>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7" name="Slide Number Placeholder 6"/>
          <p:cNvSpPr>
            <a:spLocks noGrp="1"/>
          </p:cNvSpPr>
          <p:nvPr>
            <p:ph type="sldNum" sz="quarter" idx="12"/>
          </p:nvPr>
        </p:nvSpPr>
        <p:spPr/>
        <p:txBody>
          <a:bodyPr/>
          <a:lstStyle/>
          <a:p>
            <a:fld id="{EB37DED6-D4C7-42EE-AB49-D2E39E64FDE4}" type="slidenum">
              <a:rPr lang="en-US" smtClean="0"/>
            </a:fld>
            <a:endParaRPr lang="en-US"/>
          </a:p>
        </p:txBody>
      </p:sp>
    </p:spTree>
  </p:cSld>
  <p:clrMapOvr>
    <a:masterClrMapping/>
  </p:clrMapOvr>
  <p:transition spd="slow" advClick="0" advTm="2000">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endParaRPr lang="en-US"/>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045">
              <a:defRPr sz="1800"/>
            </a:lvl5pPr>
            <a:lvl6pPr marL="2296795" indent="-285750">
              <a:buFont typeface="Century Gothic" panose="020B0502020202020204" pitchFamily="34" charset="0"/>
              <a:buChar char="–"/>
              <a:defRPr sz="1800"/>
            </a:lvl6pPr>
            <a:lvl7pPr marL="2568575" indent="-285750">
              <a:defRPr sz="1800"/>
            </a:lvl7pPr>
            <a:lvl8pPr marL="2860675" indent="-285750">
              <a:defRPr sz="1800"/>
            </a:lvl8pPr>
            <a:lvl9pPr marL="3151505" indent="-285750">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dirty="0"/>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endParaRPr lang="en-US"/>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045">
              <a:defRPr sz="1800"/>
            </a:lvl5pPr>
            <a:lvl6pPr marL="2296795" indent="-285750">
              <a:buFont typeface="Century Gothic" panose="020B0502020202020204" pitchFamily="34" charset="0"/>
              <a:buChar char="–"/>
              <a:defRPr sz="1800"/>
            </a:lvl6pPr>
            <a:lvl7pPr marL="2568575" indent="-285750">
              <a:defRPr sz="1800"/>
            </a:lvl7pPr>
            <a:lvl8pPr marL="2860675" indent="-285750">
              <a:defRPr sz="1800"/>
            </a:lvl8pPr>
            <a:lvl9pPr marL="3151505" indent="-285750">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dirty="0"/>
          </a:p>
        </p:txBody>
      </p:sp>
      <p:sp>
        <p:nvSpPr>
          <p:cNvPr id="7" name="Date Placeholder 6"/>
          <p:cNvSpPr>
            <a:spLocks noGrp="1"/>
          </p:cNvSpPr>
          <p:nvPr>
            <p:ph type="dt" sz="half" idx="10"/>
          </p:nvPr>
        </p:nvSpPr>
        <p:spPr/>
        <p:txBody>
          <a:bodyPr/>
          <a:lstStyle/>
          <a:p>
            <a:fld id="{321F6AE8-D704-41F6-B16A-5547B5672AC1}" type="datetime1">
              <a:rPr lang="en-US" smtClean="0"/>
            </a:fld>
            <a:endParaRPr lang="en-US"/>
          </a:p>
        </p:txBody>
      </p:sp>
      <p:sp>
        <p:nvSpPr>
          <p:cNvPr id="8" name="Footer Placeholder 7"/>
          <p:cNvSpPr>
            <a:spLocks noGrp="1"/>
          </p:cNvSpPr>
          <p:nvPr>
            <p:ph type="ftr" sz="quarter" idx="11"/>
          </p:nvPr>
        </p:nvSpPr>
        <p:spPr/>
        <p:txBody>
          <a:bodyPr/>
          <a:lstStyle/>
          <a:p>
            <a:r>
              <a:rPr lang="en-US" dirty="0"/>
              <a:t>Add a footer</a:t>
            </a:r>
            <a:endParaRPr lang="en-US" dirty="0"/>
          </a:p>
        </p:txBody>
      </p:sp>
      <p:sp>
        <p:nvSpPr>
          <p:cNvPr id="9" name="Slide Number Placeholder 8"/>
          <p:cNvSpPr>
            <a:spLocks noGrp="1"/>
          </p:cNvSpPr>
          <p:nvPr>
            <p:ph type="sldNum" sz="quarter" idx="12"/>
          </p:nvPr>
        </p:nvSpPr>
        <p:spPr/>
        <p:txBody>
          <a:bodyPr/>
          <a:lstStyle/>
          <a:p>
            <a:fld id="{EB37DED6-D4C7-42EE-AB49-D2E39E64FDE4}" type="slidenum">
              <a:rPr lang="en-US" smtClean="0"/>
            </a:fld>
            <a:endParaRPr lang="en-US"/>
          </a:p>
        </p:txBody>
      </p:sp>
    </p:spTree>
  </p:cSld>
  <p:clrMapOvr>
    <a:masterClrMapping/>
  </p:clrMapOvr>
  <p:transition spd="slow" advClick="0" advTm="2000">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8AB9538-6F63-4C0B-916D-ED3F4E0A1B28}" type="datetime1">
              <a:rPr lang="en-US" smtClean="0"/>
            </a:fld>
            <a:endParaRPr lang="en-US"/>
          </a:p>
        </p:txBody>
      </p:sp>
      <p:sp>
        <p:nvSpPr>
          <p:cNvPr id="4" name="Footer Placeholder 3"/>
          <p:cNvSpPr>
            <a:spLocks noGrp="1"/>
          </p:cNvSpPr>
          <p:nvPr>
            <p:ph type="ftr" sz="quarter" idx="11"/>
          </p:nvPr>
        </p:nvSpPr>
        <p:spPr/>
        <p:txBody>
          <a:bodyPr/>
          <a:lstStyle/>
          <a:p>
            <a:r>
              <a:rPr lang="en-US" dirty="0"/>
              <a:t>Add a footer</a:t>
            </a:r>
            <a:endParaRPr lang="en-US" dirty="0"/>
          </a:p>
        </p:txBody>
      </p:sp>
      <p:sp>
        <p:nvSpPr>
          <p:cNvPr id="5" name="Slide Number Placeholder 4"/>
          <p:cNvSpPr>
            <a:spLocks noGrp="1"/>
          </p:cNvSpPr>
          <p:nvPr>
            <p:ph type="sldNum" sz="quarter" idx="12"/>
          </p:nvPr>
        </p:nvSpPr>
        <p:spPr/>
        <p:txBody>
          <a:bodyPr/>
          <a:lstStyle/>
          <a:p>
            <a:fld id="{EB37DED6-D4C7-42EE-AB49-D2E39E64FDE4}" type="slidenum">
              <a:rPr lang="en-US" smtClean="0"/>
            </a:fld>
            <a:endParaRPr lang="en-US"/>
          </a:p>
        </p:txBody>
      </p:sp>
    </p:spTree>
  </p:cSld>
  <p:clrMapOvr>
    <a:masterClrMapping/>
  </p:clrMapOvr>
  <p:transition spd="slow" advClick="0" advTm="2000">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8F15BF-7116-4A9E-8022-5A2DC937F971}" type="datetime1">
              <a:rPr lang="en-US" smtClean="0"/>
            </a:fld>
            <a:endParaRPr lang="en-US"/>
          </a:p>
        </p:txBody>
      </p:sp>
      <p:sp>
        <p:nvSpPr>
          <p:cNvPr id="3" name="Footer Placeholder 2"/>
          <p:cNvSpPr>
            <a:spLocks noGrp="1"/>
          </p:cNvSpPr>
          <p:nvPr>
            <p:ph type="ftr" sz="quarter" idx="11"/>
          </p:nvPr>
        </p:nvSpPr>
        <p:spPr/>
        <p:txBody>
          <a:bodyPr/>
          <a:lstStyle/>
          <a:p>
            <a:r>
              <a:rPr lang="en-US" dirty="0"/>
              <a:t>Add a footer</a:t>
            </a:r>
            <a:endParaRPr lang="en-US" dirty="0"/>
          </a:p>
        </p:txBody>
      </p:sp>
      <p:sp>
        <p:nvSpPr>
          <p:cNvPr id="4" name="Slide Number Placeholder 3"/>
          <p:cNvSpPr>
            <a:spLocks noGrp="1"/>
          </p:cNvSpPr>
          <p:nvPr>
            <p:ph type="sldNum" sz="quarter" idx="12"/>
          </p:nvPr>
        </p:nvSpPr>
        <p:spPr/>
        <p:txBody>
          <a:bodyPr/>
          <a:lstStyle/>
          <a:p>
            <a:fld id="{EB37DED6-D4C7-42EE-AB49-D2E39E64FDE4}" type="slidenum">
              <a:rPr lang="en-US" smtClean="0"/>
            </a:fld>
            <a:endParaRPr lang="en-US"/>
          </a:p>
        </p:txBody>
      </p:sp>
    </p:spTree>
  </p:cSld>
  <p:clrMapOvr>
    <a:masterClrMapping/>
  </p:clrMapOvr>
  <p:transition spd="slow" advClick="0" advTm="2000">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sp>
        <p:nvSpPr>
          <p:cNvPr id="2" name="Title 1"/>
          <p:cNvSpPr>
            <a:spLocks noGrp="1"/>
          </p:cNvSpPr>
          <p:nvPr>
            <p:ph type="title"/>
          </p:nvPr>
        </p:nvSpPr>
        <p:spPr>
          <a:xfrm>
            <a:off x="455612" y="1701800"/>
            <a:ext cx="3351927" cy="2844800"/>
          </a:xfrm>
        </p:spPr>
        <p:txBody>
          <a:bodyPr anchor="b">
            <a:normAutofit/>
          </a:bodyPr>
          <a:lstStyle>
            <a:lvl1pPr algn="l">
              <a:defRPr sz="2000" b="1">
                <a:effectLst/>
              </a:defRPr>
            </a:lvl1pPr>
          </a:lstStyle>
          <a:p>
            <a:r>
              <a:rPr lang="en-US"/>
              <a:t>Click to edit Master title style</a:t>
            </a:r>
            <a:endParaRPr dirty="0"/>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marL="2418715" indent="-285750">
              <a:buFont typeface="Century Gothic" panose="020B0502020202020204" pitchFamily="34" charset="0"/>
              <a:buChar cha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dirty="0"/>
          </a:p>
        </p:txBody>
      </p:sp>
      <p:sp>
        <p:nvSpPr>
          <p:cNvPr id="4" name="Text Placeholder 3"/>
          <p:cNvSpPr>
            <a:spLocks noGrp="1"/>
          </p:cNvSpPr>
          <p:nvPr>
            <p:ph type="body" sz="half" idx="2"/>
          </p:nvPr>
        </p:nvSpPr>
        <p:spPr>
          <a:xfrm>
            <a:off x="455612" y="4648200"/>
            <a:ext cx="3351927" cy="1727200"/>
          </a:xfrm>
        </p:spPr>
        <p:txBody>
          <a:bodyPr>
            <a:normAutofit/>
          </a:bodyPr>
          <a:lstStyle>
            <a:lvl1pPr marL="0" indent="0">
              <a:spcBef>
                <a:spcPts val="1200"/>
              </a:spcBef>
              <a:buNone/>
              <a:defRPr sz="16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1B8DC91-5A3B-40CE-8C1D-279A8EF6E008}" type="datetime1">
              <a:rPr lang="en-US" smtClean="0"/>
            </a:fld>
            <a:endParaRPr lang="en-US"/>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7" name="Slide Number Placeholder 6"/>
          <p:cNvSpPr>
            <a:spLocks noGrp="1"/>
          </p:cNvSpPr>
          <p:nvPr>
            <p:ph type="sldNum" sz="quarter" idx="12"/>
          </p:nvPr>
        </p:nvSpPr>
        <p:spPr/>
        <p:txBody>
          <a:bodyPr/>
          <a:lstStyle/>
          <a:p>
            <a:fld id="{2DFBB78A-01B4-41F2-96B0-677A4A282832}" type="slidenum">
              <a:rPr lang="en-US" smtClean="0"/>
            </a:fld>
            <a:endParaRPr lang="en-US"/>
          </a:p>
        </p:txBody>
      </p:sp>
    </p:spTree>
  </p:cSld>
  <p:clrMapOvr>
    <a:masterClrMapping/>
  </p:clrMapOvr>
  <p:transition spd="slow" advClick="0" advTm="2000">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effectLst/>
              </a:defRPr>
            </a:lvl1pPr>
          </a:lstStyle>
          <a:p>
            <a:r>
              <a:rPr lang="en-US"/>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600" indent="0">
              <a:buNone/>
              <a:defRPr sz="3700"/>
            </a:lvl2pPr>
            <a:lvl3pPr marL="1219200" indent="0">
              <a:buNone/>
              <a:defRPr sz="3200"/>
            </a:lvl3pPr>
            <a:lvl4pPr marL="1828165" indent="0">
              <a:buNone/>
              <a:defRPr sz="2700"/>
            </a:lvl4pPr>
            <a:lvl5pPr marL="2437765" indent="0">
              <a:buNone/>
              <a:defRPr sz="2700"/>
            </a:lvl5pPr>
            <a:lvl6pPr marL="3047365" indent="0">
              <a:buNone/>
              <a:defRPr sz="2700"/>
            </a:lvl6pPr>
            <a:lvl7pPr marL="3656965" indent="0">
              <a:buNone/>
              <a:defRPr sz="2700"/>
            </a:lvl7pPr>
            <a:lvl8pPr marL="4266565" indent="0">
              <a:buNone/>
              <a:defRPr sz="2700"/>
            </a:lvl8pPr>
            <a:lvl9pPr marL="4876165" indent="0">
              <a:buNone/>
              <a:defRPr sz="2700"/>
            </a:lvl9pPr>
          </a:lstStyle>
          <a:p>
            <a:r>
              <a:rPr lang="en-US"/>
              <a:t>Click icon to add picture</a:t>
            </a:r>
            <a:endParaRPr lang="en-US"/>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6B7C20A-B94A-4E20-B4B2-88A7825AE904}" type="datetime1">
              <a:rPr lang="en-US" smtClean="0"/>
            </a:fld>
            <a:endParaRPr lang="en-US"/>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7" name="Slide Number Placeholder 6"/>
          <p:cNvSpPr>
            <a:spLocks noGrp="1"/>
          </p:cNvSpPr>
          <p:nvPr>
            <p:ph type="sldNum" sz="quarter" idx="12"/>
          </p:nvPr>
        </p:nvSpPr>
        <p:spPr/>
        <p:txBody>
          <a:bodyPr/>
          <a:lstStyle/>
          <a:p>
            <a:fld id="{2DFBB78A-01B4-41F2-96B0-677A4A282832}" type="slidenum">
              <a:rPr lang="en-US" smtClean="0"/>
            </a:fld>
            <a:endParaRPr lang="en-US"/>
          </a:p>
        </p:txBody>
      </p:sp>
    </p:spTree>
  </p:cSld>
  <p:clrMapOvr>
    <a:masterClrMapping/>
  </p:clrMapOvr>
  <p:transition spd="slow" advClick="0" advTm="2000">
    <p:push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4.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0" y="0"/>
            <a:ext cx="12188952"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gr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859468AF-EFCF-4AAD-ACF4-3BA83EC4AF4E}" type="datetime1">
              <a:rPr lang="en-US" smtClean="0"/>
            </a:fld>
            <a:endParaRPr lang="en-US" dirty="0"/>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EB37DED6-D4C7-42EE-AB49-D2E39E64FDE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2000">
    <p:push dir="r"/>
  </p:transition>
  <p:hf sldNum="0" hdr="0" ftr="0" dt="0"/>
  <p:txStyles>
    <p:titleStyle>
      <a:lvl1pPr algn="l" defTabSz="1219200" rtl="0" eaLnBrk="1" latinLnBrk="0" hangingPunct="1">
        <a:lnSpc>
          <a:spcPct val="85000"/>
        </a:lnSpc>
        <a:spcBef>
          <a:spcPct val="0"/>
        </a:spcBef>
        <a:buNone/>
        <a:defRPr sz="4400" b="0" kern="1200" cap="none" baseline="0">
          <a:solidFill>
            <a:schemeClr val="accent2">
              <a:lumMod val="50000"/>
            </a:schemeClr>
          </a:solidFill>
          <a:effectLst/>
          <a:latin typeface="+mj-lt"/>
          <a:ea typeface="+mj-ea"/>
          <a:cs typeface="+mj-cs"/>
        </a:defRPr>
      </a:lvl1pPr>
    </p:titleStyle>
    <p:bodyStyle>
      <a:lvl1pPr marL="304800" indent="-304800" algn="l" defTabSz="1219200" rtl="0" eaLnBrk="1" latinLnBrk="0" hangingPunct="1">
        <a:lnSpc>
          <a:spcPct val="95000"/>
        </a:lnSpc>
        <a:spcBef>
          <a:spcPts val="1865"/>
        </a:spcBef>
        <a:buClr>
          <a:schemeClr val="accent6">
            <a:lumMod val="50000"/>
          </a:schemeClr>
        </a:buClr>
        <a:buSzPct val="100000"/>
        <a:buFont typeface="Arial" panose="020B0604020202020204" pitchFamily="34" charset="0"/>
        <a:buChar char="•"/>
        <a:defRPr sz="2400" kern="1200">
          <a:solidFill>
            <a:schemeClr val="tx1"/>
          </a:solidFill>
          <a:latin typeface="+mn-lt"/>
          <a:ea typeface="+mn-ea"/>
          <a:cs typeface="+mn-cs"/>
        </a:defRPr>
      </a:lvl1pPr>
      <a:lvl2pPr marL="731520" indent="-304800" algn="l" defTabSz="1219200" rtl="0" eaLnBrk="1" latinLnBrk="0" hangingPunct="1">
        <a:lnSpc>
          <a:spcPct val="95000"/>
        </a:lnSpc>
        <a:spcBef>
          <a:spcPts val="1065"/>
        </a:spcBef>
        <a:buClr>
          <a:schemeClr val="accent6">
            <a:lumMod val="50000"/>
          </a:schemeClr>
        </a:buClr>
        <a:buSzPct val="100000"/>
        <a:buFont typeface="Century Gothic" panose="020B0502020202020204" pitchFamily="34" charset="0"/>
        <a:buChar char="–"/>
        <a:defRPr sz="2000" kern="1200">
          <a:solidFill>
            <a:schemeClr val="tx1"/>
          </a:solidFill>
          <a:latin typeface="+mn-lt"/>
          <a:ea typeface="+mn-ea"/>
          <a:cs typeface="+mn-cs"/>
        </a:defRPr>
      </a:lvl2pPr>
      <a:lvl3pPr marL="1158240" indent="-304800" algn="l" defTabSz="1219200" rtl="0" eaLnBrk="1" latinLnBrk="0" hangingPunct="1">
        <a:lnSpc>
          <a:spcPct val="95000"/>
        </a:lnSpc>
        <a:spcBef>
          <a:spcPts val="1065"/>
        </a:spcBef>
        <a:buClr>
          <a:schemeClr val="accent6">
            <a:lumMod val="50000"/>
          </a:schemeClr>
        </a:buClr>
        <a:buSzPct val="100000"/>
        <a:buFont typeface="Century Gothic" panose="020B0502020202020204" pitchFamily="34" charset="0"/>
        <a:buChar char="–"/>
        <a:defRPr sz="1800" kern="1200">
          <a:solidFill>
            <a:schemeClr val="tx1"/>
          </a:solidFill>
          <a:latin typeface="+mn-lt"/>
          <a:ea typeface="+mn-ea"/>
          <a:cs typeface="+mn-cs"/>
        </a:defRPr>
      </a:lvl3pPr>
      <a:lvl4pPr marL="1584960" indent="-304800" algn="l" defTabSz="1219200" rtl="0" eaLnBrk="1" latinLnBrk="0" hangingPunct="1">
        <a:lnSpc>
          <a:spcPct val="95000"/>
        </a:lnSpc>
        <a:spcBef>
          <a:spcPts val="1065"/>
        </a:spcBef>
        <a:buClr>
          <a:schemeClr val="accent6">
            <a:lumMod val="50000"/>
          </a:schemeClr>
        </a:buClr>
        <a:buSzPct val="100000"/>
        <a:buFont typeface="Century Gothic" panose="020B0502020202020204" pitchFamily="34" charset="0"/>
        <a:buChar char="–"/>
        <a:defRPr sz="1800" kern="1200">
          <a:solidFill>
            <a:schemeClr val="tx1"/>
          </a:solidFill>
          <a:latin typeface="+mn-lt"/>
          <a:ea typeface="+mn-ea"/>
          <a:cs typeface="+mn-cs"/>
        </a:defRPr>
      </a:lvl4pPr>
      <a:lvl5pPr marL="2011045" indent="-304800" algn="l" defTabSz="1219200" rtl="0" eaLnBrk="1" latinLnBrk="0" hangingPunct="1">
        <a:lnSpc>
          <a:spcPct val="95000"/>
        </a:lnSpc>
        <a:spcBef>
          <a:spcPts val="1065"/>
        </a:spcBef>
        <a:buClr>
          <a:schemeClr val="accent6">
            <a:lumMod val="50000"/>
          </a:schemeClr>
        </a:buClr>
        <a:buSzPct val="100000"/>
        <a:buFont typeface="Century Gothic" panose="020B0502020202020204" pitchFamily="34" charset="0"/>
        <a:buChar char="–"/>
        <a:defRPr sz="1800" kern="1200">
          <a:solidFill>
            <a:schemeClr val="tx1"/>
          </a:solidFill>
          <a:latin typeface="+mn-lt"/>
          <a:ea typeface="+mn-ea"/>
          <a:cs typeface="+mn-cs"/>
        </a:defRPr>
      </a:lvl5pPr>
      <a:lvl6pPr marL="2132965" indent="0" algn="l" defTabSz="1219200" rtl="0" eaLnBrk="1" latinLnBrk="0" hangingPunct="1">
        <a:lnSpc>
          <a:spcPct val="95000"/>
        </a:lnSpc>
        <a:spcBef>
          <a:spcPts val="1065"/>
        </a:spcBef>
        <a:buClr>
          <a:schemeClr val="accent6">
            <a:lumMod val="50000"/>
          </a:schemeClr>
        </a:buClr>
        <a:buSzPct val="90000"/>
        <a:buFont typeface="Century Gothic" panose="020B0502020202020204" pitchFamily="34" charset="0"/>
        <a:buNone/>
        <a:defRPr sz="1800" kern="1200">
          <a:solidFill>
            <a:schemeClr val="tx2">
              <a:lumMod val="50000"/>
            </a:schemeClr>
          </a:solidFill>
          <a:latin typeface="+mn-lt"/>
          <a:ea typeface="+mn-ea"/>
          <a:cs typeface="+mn-cs"/>
        </a:defRPr>
      </a:lvl6pPr>
      <a:lvl7pPr marL="2845435" indent="-285750" algn="l" defTabSz="1219200" rtl="0" eaLnBrk="1" latinLnBrk="0" hangingPunct="1">
        <a:lnSpc>
          <a:spcPct val="95000"/>
        </a:lnSpc>
        <a:spcBef>
          <a:spcPts val="1065"/>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7pPr>
      <a:lvl8pPr marL="3272155" indent="-285750" algn="l" defTabSz="1219200" rtl="0" eaLnBrk="1" latinLnBrk="0" hangingPunct="1">
        <a:lnSpc>
          <a:spcPct val="95000"/>
        </a:lnSpc>
        <a:spcBef>
          <a:spcPts val="1065"/>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8pPr>
      <a:lvl9pPr marL="3759835" indent="-285750" algn="l" defTabSz="1219200" rtl="0" eaLnBrk="1" latinLnBrk="0" hangingPunct="1">
        <a:lnSpc>
          <a:spcPct val="95000"/>
        </a:lnSpc>
        <a:spcBef>
          <a:spcPts val="1065"/>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9pPr>
    </p:bodyStyle>
    <p:otherStyle>
      <a:defPPr>
        <a:defRPr/>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40453" y="1340768"/>
            <a:ext cx="7008574" cy="1426617"/>
          </a:xfrm>
        </p:spPr>
        <p:txBody>
          <a:bodyPr>
            <a:noAutofit/>
          </a:bodyPr>
          <a:lstStyle/>
          <a:p>
            <a:r>
              <a:rPr lang="en-US" sz="4800" dirty="0">
                <a:latin typeface="Segoe Marker" panose="03080602040302020204" pitchFamily="66" charset="0"/>
              </a:rPr>
              <a:t>Chemical Reactions and Equations</a:t>
            </a:r>
            <a:endParaRPr lang="en-US" sz="4800" dirty="0">
              <a:latin typeface="Segoe Marker" panose="03080602040302020204" pitchFamily="66" charset="0"/>
            </a:endParaRPr>
          </a:p>
        </p:txBody>
      </p:sp>
      <p:sp>
        <p:nvSpPr>
          <p:cNvPr id="3" name="Subtitle 2"/>
          <p:cNvSpPr>
            <a:spLocks noGrp="1"/>
          </p:cNvSpPr>
          <p:nvPr>
            <p:ph type="subTitle" idx="1"/>
          </p:nvPr>
        </p:nvSpPr>
        <p:spPr>
          <a:xfrm>
            <a:off x="4726260" y="692696"/>
            <a:ext cx="7008574" cy="740544"/>
          </a:xfrm>
        </p:spPr>
        <p:txBody>
          <a:bodyPr>
            <a:noAutofit/>
          </a:bodyPr>
          <a:lstStyle/>
          <a:p>
            <a:r>
              <a:rPr lang="en-US" sz="4000" b="1" dirty="0">
                <a:latin typeface="Segoe Marker" panose="03080602040302020204" pitchFamily="66" charset="0"/>
              </a:rPr>
              <a:t>CHAPTER 1</a:t>
            </a:r>
            <a:endParaRPr lang="en-US" sz="4000" b="1" dirty="0">
              <a:latin typeface="Segoe Marker" panose="03080602040302020204" pitchFamily="66" charset="0"/>
            </a:endParaRPr>
          </a:p>
        </p:txBody>
      </p:sp>
      <p:sp>
        <p:nvSpPr>
          <p:cNvPr id="4" name="Subtitle 2"/>
          <p:cNvSpPr txBox="1"/>
          <p:nvPr/>
        </p:nvSpPr>
        <p:spPr>
          <a:xfrm>
            <a:off x="4726260" y="3573016"/>
            <a:ext cx="7008574" cy="740544"/>
          </a:xfrm>
          <a:prstGeom prst="rect">
            <a:avLst/>
          </a:prstGeom>
        </p:spPr>
        <p:txBody>
          <a:bodyPr vert="horz" lIns="121899" tIns="60949" rIns="121899" bIns="60949" rtlCol="0">
            <a:noAutofit/>
          </a:bodyPr>
          <a:lstStyle>
            <a:lvl1pPr marL="0" indent="0" algn="l" defTabSz="1219200" rtl="0" eaLnBrk="1" latinLnBrk="0" hangingPunct="1">
              <a:lnSpc>
                <a:spcPct val="95000"/>
              </a:lnSpc>
              <a:spcBef>
                <a:spcPts val="0"/>
              </a:spcBef>
              <a:buClr>
                <a:schemeClr val="accent6">
                  <a:lumMod val="50000"/>
                </a:schemeClr>
              </a:buClr>
              <a:buSzPct val="100000"/>
              <a:buFont typeface="Arial" panose="020B0604020202020204" pitchFamily="34" charset="0"/>
              <a:buNone/>
              <a:defRPr sz="2800" b="0" kern="1200" cap="none" spc="0">
                <a:ln w="0"/>
                <a:solidFill>
                  <a:schemeClr val="accent2">
                    <a:lumMod val="50000"/>
                  </a:schemeClr>
                </a:solidFill>
                <a:effectLst/>
                <a:latin typeface="+mn-lt"/>
                <a:ea typeface="+mn-ea"/>
                <a:cs typeface="+mn-cs"/>
              </a:defRPr>
            </a:lvl1pPr>
            <a:lvl2pPr marL="609600" indent="0" algn="ctr" defTabSz="1219200" rtl="0" eaLnBrk="1" latinLnBrk="0" hangingPunct="1">
              <a:lnSpc>
                <a:spcPct val="95000"/>
              </a:lnSpc>
              <a:spcBef>
                <a:spcPts val="1065"/>
              </a:spcBef>
              <a:buClr>
                <a:schemeClr val="accent6">
                  <a:lumMod val="50000"/>
                </a:schemeClr>
              </a:buClr>
              <a:buSzPct val="100000"/>
              <a:buFont typeface="Century Gothic" panose="020B0502020202020204" pitchFamily="34" charset="0"/>
              <a:buNone/>
              <a:defRPr sz="2000" kern="1200">
                <a:solidFill>
                  <a:schemeClr val="tx1">
                    <a:tint val="75000"/>
                  </a:schemeClr>
                </a:solidFill>
                <a:latin typeface="+mn-lt"/>
                <a:ea typeface="+mn-ea"/>
                <a:cs typeface="+mn-cs"/>
              </a:defRPr>
            </a:lvl2pPr>
            <a:lvl3pPr marL="1219200" indent="0" algn="ctr" defTabSz="1219200" rtl="0" eaLnBrk="1" latinLnBrk="0" hangingPunct="1">
              <a:lnSpc>
                <a:spcPct val="95000"/>
              </a:lnSpc>
              <a:spcBef>
                <a:spcPts val="1065"/>
              </a:spcBef>
              <a:buClr>
                <a:schemeClr val="accent6">
                  <a:lumMod val="50000"/>
                </a:schemeClr>
              </a:buClr>
              <a:buSzPct val="100000"/>
              <a:buFont typeface="Century Gothic" panose="020B0502020202020204" pitchFamily="34" charset="0"/>
              <a:buNone/>
              <a:defRPr sz="1800" kern="1200">
                <a:solidFill>
                  <a:schemeClr val="tx1">
                    <a:tint val="75000"/>
                  </a:schemeClr>
                </a:solidFill>
                <a:latin typeface="+mn-lt"/>
                <a:ea typeface="+mn-ea"/>
                <a:cs typeface="+mn-cs"/>
              </a:defRPr>
            </a:lvl3pPr>
            <a:lvl4pPr marL="1828165" indent="0" algn="ctr" defTabSz="1219200" rtl="0" eaLnBrk="1" latinLnBrk="0" hangingPunct="1">
              <a:lnSpc>
                <a:spcPct val="95000"/>
              </a:lnSpc>
              <a:spcBef>
                <a:spcPts val="1065"/>
              </a:spcBef>
              <a:buClr>
                <a:schemeClr val="accent6">
                  <a:lumMod val="50000"/>
                </a:schemeClr>
              </a:buClr>
              <a:buSzPct val="100000"/>
              <a:buFont typeface="Century Gothic" panose="020B0502020202020204" pitchFamily="34" charset="0"/>
              <a:buNone/>
              <a:defRPr sz="1800" kern="1200">
                <a:solidFill>
                  <a:schemeClr val="tx1">
                    <a:tint val="75000"/>
                  </a:schemeClr>
                </a:solidFill>
                <a:latin typeface="+mn-lt"/>
                <a:ea typeface="+mn-ea"/>
                <a:cs typeface="+mn-cs"/>
              </a:defRPr>
            </a:lvl4pPr>
            <a:lvl5pPr marL="2437765" indent="0" algn="ctr" defTabSz="1219200" rtl="0" eaLnBrk="1" latinLnBrk="0" hangingPunct="1">
              <a:lnSpc>
                <a:spcPct val="95000"/>
              </a:lnSpc>
              <a:spcBef>
                <a:spcPts val="1065"/>
              </a:spcBef>
              <a:buClr>
                <a:schemeClr val="accent6">
                  <a:lumMod val="50000"/>
                </a:schemeClr>
              </a:buClr>
              <a:buSzPct val="100000"/>
              <a:buFont typeface="Century Gothic" panose="020B0502020202020204" pitchFamily="34" charset="0"/>
              <a:buNone/>
              <a:defRPr sz="1800" kern="1200">
                <a:solidFill>
                  <a:schemeClr val="tx1">
                    <a:tint val="75000"/>
                  </a:schemeClr>
                </a:solidFill>
                <a:latin typeface="+mn-lt"/>
                <a:ea typeface="+mn-ea"/>
                <a:cs typeface="+mn-cs"/>
              </a:defRPr>
            </a:lvl5pPr>
            <a:lvl6pPr marL="3047365" indent="0" algn="ctr" defTabSz="1219200" rtl="0" eaLnBrk="1" latinLnBrk="0" hangingPunct="1">
              <a:lnSpc>
                <a:spcPct val="95000"/>
              </a:lnSpc>
              <a:spcBef>
                <a:spcPts val="1065"/>
              </a:spcBef>
              <a:buClr>
                <a:schemeClr val="accent6">
                  <a:lumMod val="50000"/>
                </a:schemeClr>
              </a:buClr>
              <a:buSzPct val="90000"/>
              <a:buFont typeface="Century Gothic" panose="020B0502020202020204" pitchFamily="34" charset="0"/>
              <a:buNone/>
              <a:defRPr sz="1800" kern="1200">
                <a:solidFill>
                  <a:schemeClr val="tx1">
                    <a:tint val="75000"/>
                  </a:schemeClr>
                </a:solidFill>
                <a:latin typeface="+mn-lt"/>
                <a:ea typeface="+mn-ea"/>
                <a:cs typeface="+mn-cs"/>
              </a:defRPr>
            </a:lvl6pPr>
            <a:lvl7pPr marL="3656965" indent="0" algn="ctr" defTabSz="1219200" rtl="0" eaLnBrk="1" latinLnBrk="0" hangingPunct="1">
              <a:lnSpc>
                <a:spcPct val="95000"/>
              </a:lnSpc>
              <a:spcBef>
                <a:spcPts val="1065"/>
              </a:spcBef>
              <a:buClr>
                <a:schemeClr val="accent6">
                  <a:lumMod val="50000"/>
                </a:schemeClr>
              </a:buClr>
              <a:buSzPct val="90000"/>
              <a:buFont typeface="Century Gothic" panose="020B0502020202020204" pitchFamily="34" charset="0"/>
              <a:buNone/>
              <a:defRPr sz="1800" kern="1200">
                <a:solidFill>
                  <a:schemeClr val="tx1">
                    <a:tint val="75000"/>
                  </a:schemeClr>
                </a:solidFill>
                <a:latin typeface="+mn-lt"/>
                <a:ea typeface="+mn-ea"/>
                <a:cs typeface="+mn-cs"/>
              </a:defRPr>
            </a:lvl7pPr>
            <a:lvl8pPr marL="4266565" indent="0" algn="ctr" defTabSz="1219200" rtl="0" eaLnBrk="1" latinLnBrk="0" hangingPunct="1">
              <a:lnSpc>
                <a:spcPct val="95000"/>
              </a:lnSpc>
              <a:spcBef>
                <a:spcPts val="1065"/>
              </a:spcBef>
              <a:buClr>
                <a:schemeClr val="accent6">
                  <a:lumMod val="50000"/>
                </a:schemeClr>
              </a:buClr>
              <a:buSzPct val="90000"/>
              <a:buFont typeface="Century Gothic" panose="020B0502020202020204" pitchFamily="34" charset="0"/>
              <a:buNone/>
              <a:defRPr sz="1800" kern="1200">
                <a:solidFill>
                  <a:schemeClr val="tx1">
                    <a:tint val="75000"/>
                  </a:schemeClr>
                </a:solidFill>
                <a:latin typeface="+mn-lt"/>
                <a:ea typeface="+mn-ea"/>
                <a:cs typeface="+mn-cs"/>
              </a:defRPr>
            </a:lvl8pPr>
            <a:lvl9pPr marL="4876165" indent="0" algn="ctr" defTabSz="1219200" rtl="0" eaLnBrk="1" latinLnBrk="0" hangingPunct="1">
              <a:lnSpc>
                <a:spcPct val="95000"/>
              </a:lnSpc>
              <a:spcBef>
                <a:spcPts val="1065"/>
              </a:spcBef>
              <a:buClr>
                <a:schemeClr val="accent6">
                  <a:lumMod val="50000"/>
                </a:schemeClr>
              </a:buClr>
              <a:buSzPct val="90000"/>
              <a:buFont typeface="Century Gothic" panose="020B0502020202020204" pitchFamily="34" charset="0"/>
              <a:buNone/>
              <a:defRPr sz="1800" kern="1200">
                <a:solidFill>
                  <a:schemeClr val="tx1">
                    <a:tint val="75000"/>
                  </a:schemeClr>
                </a:solidFill>
                <a:latin typeface="+mn-lt"/>
                <a:ea typeface="+mn-ea"/>
                <a:cs typeface="+mn-cs"/>
              </a:defRPr>
            </a:lvl9pPr>
          </a:lstStyle>
          <a:p>
            <a:r>
              <a:rPr lang="en-US" sz="3600" b="1" dirty="0">
                <a:latin typeface="Segoe Marker" panose="03080602040302020204" pitchFamily="66" charset="0"/>
              </a:rPr>
              <a:t>PART 2- TYPES OF CHEMICAL REACTION</a:t>
            </a:r>
            <a:endParaRPr lang="en-US" sz="3600" b="1" dirty="0">
              <a:latin typeface="Segoe Marker" panose="03080602040302020204" pitchFamily="66" charset="0"/>
            </a:endParaRPr>
          </a:p>
        </p:txBody>
      </p:sp>
      <p:sp>
        <p:nvSpPr>
          <p:cNvPr id="5" name="Rectangle 4"/>
          <p:cNvSpPr/>
          <p:nvPr/>
        </p:nvSpPr>
        <p:spPr>
          <a:xfrm>
            <a:off x="11993078" y="6699183"/>
            <a:ext cx="195747" cy="158817"/>
          </a:xfrm>
          <a:prstGeom prst="rect">
            <a:avLst/>
          </a:prstGeom>
          <a:solidFill>
            <a:srgbClr val="168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advTm="2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2"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1000"/>
                            </p:stCondLst>
                            <p:childTnLst>
                              <p:par>
                                <p:cTn id="9" presetID="10" presetClass="entr" presetSubtype="0" fill="hold" grpId="1" nodeType="afterEffect">
                                  <p:stCondLst>
                                    <p:cond delay="5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2000"/>
                            </p:stCondLst>
                            <p:childTnLst>
                              <p:par>
                                <p:cTn id="13" presetID="10" presetClass="entr" presetSubtype="0" fill="hold" grpId="2" nodeType="afterEffect">
                                  <p:stCondLst>
                                    <p:cond delay="50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3000"/>
                            </p:stCondLst>
                            <p:childTnLst>
                              <p:par>
                                <p:cTn id="17" presetID="1" presetClass="entr" presetSubtype="0" fill="hold" grpId="0" nodeType="afterEffect">
                                  <p:stCondLst>
                                    <p:cond delay="150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1" build="p"/>
      <p:bldP spid="4" grpId="1" build="p"/>
      <p:bldP spid="4" grpId="2"/>
      <p:bldP spid="5" grpId="0" animBg="1"/>
      <p:bldP spid="3" grpId="2" build="p"/>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5780" y="398536"/>
            <a:ext cx="4977104" cy="4470400"/>
          </a:xfrm>
        </p:spPr>
        <p:txBody>
          <a:bodyPr/>
          <a:lstStyle/>
          <a:p>
            <a:pPr algn="just">
              <a:lnSpc>
                <a:spcPct val="150000"/>
              </a:lnSpc>
            </a:pPr>
            <a:r>
              <a:rPr lang="en-US" b="1" dirty="0">
                <a:latin typeface="Segoe Marker" panose="03080602040302020204" pitchFamily="66" charset="0"/>
              </a:rPr>
              <a:t>Some decomposition reactions are carried </a:t>
            </a:r>
            <a:r>
              <a:rPr lang="en-US" b="1" dirty="0">
                <a:solidFill>
                  <a:srgbClr val="0070C0"/>
                </a:solidFill>
                <a:latin typeface="Segoe Marker" panose="03080602040302020204" pitchFamily="66" charset="0"/>
              </a:rPr>
              <a:t>out by using electricity.</a:t>
            </a:r>
            <a:br>
              <a:rPr lang="en-US" dirty="0">
                <a:latin typeface="Segoe Marker" panose="03080602040302020204" pitchFamily="66" charset="0"/>
              </a:rPr>
            </a:br>
            <a:r>
              <a:rPr lang="en-US" dirty="0">
                <a:latin typeface="Segoe Marker" panose="03080602040302020204" pitchFamily="66" charset="0"/>
              </a:rPr>
              <a:t>Example: When electric current is passed through acidified water, it decomposes to give hydrogen gas and oxygen gas.</a:t>
            </a:r>
            <a:endParaRPr lang="en-IN" dirty="0">
              <a:latin typeface="Segoe Marker" panose="03080602040302020204" pitchFamily="66" charset="0"/>
            </a:endParaRPr>
          </a:p>
        </p:txBody>
      </p:sp>
      <p:pic>
        <p:nvPicPr>
          <p:cNvPr id="4" name="Picture 3"/>
          <p:cNvPicPr>
            <a:picLocks noChangeAspect="1"/>
          </p:cNvPicPr>
          <p:nvPr/>
        </p:nvPicPr>
        <p:blipFill>
          <a:blip r:embed="rId1"/>
          <a:stretch>
            <a:fillRect/>
          </a:stretch>
        </p:blipFill>
        <p:spPr>
          <a:xfrm>
            <a:off x="1413892" y="6196136"/>
            <a:ext cx="7612198" cy="1195361"/>
          </a:xfrm>
          <a:prstGeom prst="rect">
            <a:avLst/>
          </a:prstGeom>
        </p:spPr>
      </p:pic>
      <p:pic>
        <p:nvPicPr>
          <p:cNvPr id="6" name="Picture 5"/>
          <p:cNvPicPr>
            <a:picLocks noChangeAspect="1"/>
          </p:cNvPicPr>
          <p:nvPr/>
        </p:nvPicPr>
        <p:blipFill rotWithShape="1">
          <a:blip r:embed="rId2"/>
          <a:srcRect l="48228" t="23743" r="16917" b="28998"/>
          <a:stretch>
            <a:fillRect/>
          </a:stretch>
        </p:blipFill>
        <p:spPr>
          <a:xfrm>
            <a:off x="6144366" y="641470"/>
            <a:ext cx="5192934" cy="3960440"/>
          </a:xfrm>
          <a:prstGeom prst="rect">
            <a:avLst/>
          </a:prstGeom>
        </p:spPr>
      </p:pic>
      <p:sp>
        <p:nvSpPr>
          <p:cNvPr id="5" name="Rectangle 4"/>
          <p:cNvSpPr/>
          <p:nvPr/>
        </p:nvSpPr>
        <p:spPr>
          <a:xfrm>
            <a:off x="11993078" y="6699183"/>
            <a:ext cx="195747" cy="158817"/>
          </a:xfrm>
          <a:prstGeom prst="rect">
            <a:avLst/>
          </a:prstGeom>
          <a:solidFill>
            <a:srgbClr val="168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advTm="2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1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2000"/>
                            </p:stCondLst>
                            <p:childTnLst>
                              <p:par>
                                <p:cTn id="10" presetID="12" presetClass="entr" presetSubtype="4" fill="hold" nodeType="afterEffect">
                                  <p:stCondLst>
                                    <p:cond delay="150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ppt_h*1.125000"/>
                                          </p:val>
                                        </p:tav>
                                        <p:tav tm="100000">
                                          <p:val>
                                            <p:strVal val="#ppt_y"/>
                                          </p:val>
                                        </p:tav>
                                      </p:tavLst>
                                    </p:anim>
                                    <p:animEffect transition="in" filter="wipe(up)">
                                      <p:cBhvr>
                                        <p:cTn id="13" dur="500"/>
                                        <p:tgtEl>
                                          <p:spTgt spid="4"/>
                                        </p:tgtEl>
                                      </p:cBhvr>
                                    </p:animEffect>
                                  </p:childTnLst>
                                </p:cTn>
                              </p:par>
                            </p:childTnLst>
                          </p:cTn>
                        </p:par>
                        <p:par>
                          <p:cTn id="14" fill="hold">
                            <p:stCondLst>
                              <p:cond delay="4000"/>
                            </p:stCondLst>
                            <p:childTnLst>
                              <p:par>
                                <p:cTn id="15" presetID="1" presetClass="entr" presetSubtype="0" fill="hold" grpId="0" nodeType="afterEffect">
                                  <p:stCondLst>
                                    <p:cond delay="150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47637" y="465843"/>
            <a:ext cx="4977104" cy="4470400"/>
          </a:xfrm>
        </p:spPr>
        <p:txBody>
          <a:bodyPr/>
          <a:lstStyle/>
          <a:p>
            <a:pPr>
              <a:lnSpc>
                <a:spcPct val="150000"/>
              </a:lnSpc>
            </a:pPr>
            <a:r>
              <a:rPr lang="en-US" b="1" dirty="0">
                <a:latin typeface="Segoe Marker" panose="03080602040302020204" pitchFamily="66" charset="0"/>
              </a:rPr>
              <a:t>Some decomposition reactions are carried </a:t>
            </a:r>
            <a:r>
              <a:rPr lang="en-US" b="1" dirty="0">
                <a:solidFill>
                  <a:srgbClr val="0070C0"/>
                </a:solidFill>
                <a:latin typeface="Segoe Marker" panose="03080602040302020204" pitchFamily="66" charset="0"/>
              </a:rPr>
              <a:t>out by light energy.</a:t>
            </a:r>
            <a:br>
              <a:rPr lang="en-US" dirty="0">
                <a:latin typeface="Segoe Marker" panose="03080602040302020204" pitchFamily="66" charset="0"/>
              </a:rPr>
            </a:br>
            <a:r>
              <a:rPr lang="en-US" dirty="0">
                <a:latin typeface="Segoe Marker" panose="03080602040302020204" pitchFamily="66" charset="0"/>
              </a:rPr>
              <a:t>Example: When silver chloride is exposed to light, it decomposes to form silver metal and chlorine gas.</a:t>
            </a:r>
            <a:endParaRPr lang="en-IN" dirty="0">
              <a:latin typeface="Segoe Marker" panose="03080602040302020204" pitchFamily="66" charset="0"/>
            </a:endParaRPr>
          </a:p>
        </p:txBody>
      </p:sp>
      <p:pic>
        <p:nvPicPr>
          <p:cNvPr id="2" name="Picture 1"/>
          <p:cNvPicPr>
            <a:picLocks noChangeAspect="1"/>
          </p:cNvPicPr>
          <p:nvPr/>
        </p:nvPicPr>
        <p:blipFill rotWithShape="1">
          <a:blip r:embed="rId1"/>
          <a:srcRect l="54726" t="27945" r="17508" b="36347"/>
          <a:stretch>
            <a:fillRect/>
          </a:stretch>
        </p:blipFill>
        <p:spPr>
          <a:xfrm>
            <a:off x="6598468" y="472632"/>
            <a:ext cx="4536504" cy="3281728"/>
          </a:xfrm>
          <a:prstGeom prst="rect">
            <a:avLst/>
          </a:prstGeom>
        </p:spPr>
      </p:pic>
      <p:sp>
        <p:nvSpPr>
          <p:cNvPr id="17" name="TextBox 16"/>
          <p:cNvSpPr txBox="1"/>
          <p:nvPr/>
        </p:nvSpPr>
        <p:spPr>
          <a:xfrm>
            <a:off x="1224290" y="4493045"/>
            <a:ext cx="2352983" cy="4431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nSpc>
                <a:spcPct val="95000"/>
              </a:lnSpc>
            </a:pPr>
            <a:r>
              <a:rPr lang="en-US" dirty="0"/>
              <a:t>2AgCl(s)</a:t>
            </a:r>
            <a:endParaRPr lang="en-US" dirty="0"/>
          </a:p>
        </p:txBody>
      </p:sp>
      <p:cxnSp>
        <p:nvCxnSpPr>
          <p:cNvPr id="18" name="Straight Arrow Connector 17"/>
          <p:cNvCxnSpPr/>
          <p:nvPr/>
        </p:nvCxnSpPr>
        <p:spPr>
          <a:xfrm>
            <a:off x="3850093" y="4759951"/>
            <a:ext cx="936104" cy="0"/>
          </a:xfrm>
          <a:prstGeom prst="straightConnector1">
            <a:avLst/>
          </a:prstGeom>
          <a:ln w="28575">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031856" y="4509376"/>
            <a:ext cx="2175139" cy="4431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nSpc>
                <a:spcPct val="95000"/>
              </a:lnSpc>
            </a:pPr>
            <a:r>
              <a:rPr lang="en-US" dirty="0"/>
              <a:t>2Ag(s)</a:t>
            </a:r>
            <a:endParaRPr lang="en-US" dirty="0"/>
          </a:p>
        </p:txBody>
      </p:sp>
      <p:sp>
        <p:nvSpPr>
          <p:cNvPr id="20" name="TextBox 19"/>
          <p:cNvSpPr txBox="1"/>
          <p:nvPr/>
        </p:nvSpPr>
        <p:spPr>
          <a:xfrm>
            <a:off x="9026649" y="4538352"/>
            <a:ext cx="370614" cy="443198"/>
          </a:xfrm>
          <a:prstGeom prst="rect">
            <a:avLst/>
          </a:prstGeom>
          <a:noFill/>
        </p:spPr>
        <p:txBody>
          <a:bodyPr wrap="none" rtlCol="0">
            <a:spAutoFit/>
          </a:bodyPr>
          <a:lstStyle/>
          <a:p>
            <a:pPr>
              <a:lnSpc>
                <a:spcPct val="95000"/>
              </a:lnSpc>
            </a:pPr>
            <a:r>
              <a:rPr lang="en-US"/>
              <a:t>+</a:t>
            </a:r>
            <a:endParaRPr lang="en-US"/>
          </a:p>
        </p:txBody>
      </p:sp>
      <p:sp>
        <p:nvSpPr>
          <p:cNvPr id="21" name="TextBox 20"/>
          <p:cNvSpPr txBox="1"/>
          <p:nvPr/>
        </p:nvSpPr>
        <p:spPr>
          <a:xfrm>
            <a:off x="7675170" y="4489267"/>
            <a:ext cx="1700586" cy="4431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nSpc>
                <a:spcPct val="95000"/>
              </a:lnSpc>
            </a:pPr>
            <a:r>
              <a:rPr lang="en-US" dirty="0"/>
              <a:t>Cl2(g)</a:t>
            </a:r>
            <a:endParaRPr lang="en-US" dirty="0"/>
          </a:p>
        </p:txBody>
      </p:sp>
      <p:sp>
        <p:nvSpPr>
          <p:cNvPr id="22" name="TextBox 21"/>
          <p:cNvSpPr txBox="1"/>
          <p:nvPr/>
        </p:nvSpPr>
        <p:spPr>
          <a:xfrm>
            <a:off x="7276841" y="4514844"/>
            <a:ext cx="504056" cy="443198"/>
          </a:xfrm>
          <a:prstGeom prst="rect">
            <a:avLst/>
          </a:prstGeom>
          <a:noFill/>
        </p:spPr>
        <p:txBody>
          <a:bodyPr wrap="square" rtlCol="0">
            <a:spAutoFit/>
          </a:bodyPr>
          <a:lstStyle/>
          <a:p>
            <a:pPr>
              <a:lnSpc>
                <a:spcPct val="95000"/>
              </a:lnSpc>
            </a:pPr>
            <a:r>
              <a:rPr lang="en-IN" dirty="0"/>
              <a:t>+</a:t>
            </a:r>
            <a:endParaRPr lang="en-IN" dirty="0"/>
          </a:p>
        </p:txBody>
      </p:sp>
      <p:sp>
        <p:nvSpPr>
          <p:cNvPr id="23" name="TextBox 22"/>
          <p:cNvSpPr txBox="1"/>
          <p:nvPr/>
        </p:nvSpPr>
        <p:spPr>
          <a:xfrm>
            <a:off x="3904064" y="4462947"/>
            <a:ext cx="936104" cy="297004"/>
          </a:xfrm>
          <a:prstGeom prst="rect">
            <a:avLst/>
          </a:prstGeom>
          <a:noFill/>
        </p:spPr>
        <p:txBody>
          <a:bodyPr wrap="square" rtlCol="0">
            <a:spAutoFit/>
          </a:bodyPr>
          <a:lstStyle/>
          <a:p>
            <a:pPr>
              <a:lnSpc>
                <a:spcPct val="95000"/>
              </a:lnSpc>
            </a:pPr>
            <a:r>
              <a:rPr lang="en-IN" sz="1400" dirty="0"/>
              <a:t>light</a:t>
            </a:r>
            <a:endParaRPr lang="en-IN" sz="1400" dirty="0"/>
          </a:p>
        </p:txBody>
      </p:sp>
      <p:sp>
        <p:nvSpPr>
          <p:cNvPr id="24" name="TextBox 23"/>
          <p:cNvSpPr txBox="1"/>
          <p:nvPr/>
        </p:nvSpPr>
        <p:spPr>
          <a:xfrm>
            <a:off x="3719349" y="4744915"/>
            <a:ext cx="1584175" cy="267766"/>
          </a:xfrm>
          <a:prstGeom prst="rect">
            <a:avLst/>
          </a:prstGeom>
          <a:noFill/>
        </p:spPr>
        <p:txBody>
          <a:bodyPr wrap="square" rtlCol="0">
            <a:spAutoFit/>
          </a:bodyPr>
          <a:lstStyle/>
          <a:p>
            <a:pPr>
              <a:lnSpc>
                <a:spcPct val="95000"/>
              </a:lnSpc>
            </a:pPr>
            <a:r>
              <a:rPr lang="en-IN" sz="1200" dirty="0"/>
              <a:t>decomposition</a:t>
            </a:r>
            <a:endParaRPr lang="en-IN" sz="1200" dirty="0"/>
          </a:p>
        </p:txBody>
      </p:sp>
      <p:sp>
        <p:nvSpPr>
          <p:cNvPr id="25" name="TextBox 24"/>
          <p:cNvSpPr txBox="1"/>
          <p:nvPr/>
        </p:nvSpPr>
        <p:spPr>
          <a:xfrm>
            <a:off x="1224290" y="5373216"/>
            <a:ext cx="8151466" cy="794064"/>
          </a:xfrm>
          <a:prstGeom prst="rect">
            <a:avLst/>
          </a:prstGeom>
          <a:noFill/>
        </p:spPr>
        <p:txBody>
          <a:bodyPr wrap="square" rtlCol="0">
            <a:spAutoFit/>
          </a:bodyPr>
          <a:lstStyle/>
          <a:p>
            <a:pPr>
              <a:lnSpc>
                <a:spcPct val="95000"/>
              </a:lnSpc>
            </a:pPr>
            <a:r>
              <a:rPr lang="en-IN" dirty="0"/>
              <a:t>Silver Chloride                    Silver	                  Chlorine</a:t>
            </a:r>
            <a:endParaRPr lang="en-IN" dirty="0"/>
          </a:p>
          <a:p>
            <a:pPr>
              <a:lnSpc>
                <a:spcPct val="95000"/>
              </a:lnSpc>
            </a:pPr>
            <a:r>
              <a:rPr lang="en-IN" dirty="0"/>
              <a:t>(White)			  (Grey)</a:t>
            </a:r>
            <a:endParaRPr lang="en-IN" dirty="0"/>
          </a:p>
        </p:txBody>
      </p:sp>
      <p:sp>
        <p:nvSpPr>
          <p:cNvPr id="13" name="Rectangle 12"/>
          <p:cNvSpPr/>
          <p:nvPr/>
        </p:nvSpPr>
        <p:spPr>
          <a:xfrm>
            <a:off x="11993078" y="6699183"/>
            <a:ext cx="195747" cy="158817"/>
          </a:xfrm>
          <a:prstGeom prst="rect">
            <a:avLst/>
          </a:prstGeom>
          <a:solidFill>
            <a:srgbClr val="168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advTm="2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2" presetClass="entr" presetSubtype="4" fill="hold" nodeType="afterEffect">
                                  <p:stCondLst>
                                    <p:cond delay="150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p:tgtEl>
                                          <p:spTgt spid="2"/>
                                        </p:tgtEl>
                                        <p:attrNameLst>
                                          <p:attrName>ppt_y</p:attrName>
                                        </p:attrNameLst>
                                      </p:cBhvr>
                                      <p:tavLst>
                                        <p:tav tm="0">
                                          <p:val>
                                            <p:strVal val="#ppt_y+#ppt_h*1.125000"/>
                                          </p:val>
                                        </p:tav>
                                        <p:tav tm="100000">
                                          <p:val>
                                            <p:strVal val="#ppt_y"/>
                                          </p:val>
                                        </p:tav>
                                      </p:tavLst>
                                    </p:anim>
                                    <p:animEffect transition="in" filter="wipe(up)">
                                      <p:cBhvr>
                                        <p:cTn id="13" dur="500"/>
                                        <p:tgtEl>
                                          <p:spTgt spid="2"/>
                                        </p:tgtEl>
                                      </p:cBhvr>
                                    </p:animEffect>
                                  </p:childTnLst>
                                </p:cTn>
                              </p:par>
                            </p:childTnLst>
                          </p:cTn>
                        </p:par>
                        <p:par>
                          <p:cTn id="14" fill="hold">
                            <p:stCondLst>
                              <p:cond delay="4000"/>
                            </p:stCondLst>
                            <p:childTnLst>
                              <p:par>
                                <p:cTn id="15" presetID="10" presetClass="entr" presetSubtype="0" fill="hold" grpId="0" nodeType="afterEffect">
                                  <p:stCondLst>
                                    <p:cond delay="15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6000"/>
                            </p:stCondLst>
                            <p:childTnLst>
                              <p:par>
                                <p:cTn id="19" presetID="22" presetClass="entr" presetSubtype="8" fill="hold" nodeType="afterEffect">
                                  <p:stCondLst>
                                    <p:cond delay="150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500"/>
                                        <p:tgtEl>
                                          <p:spTgt spid="18"/>
                                        </p:tgtEl>
                                      </p:cBhvr>
                                    </p:animEffect>
                                  </p:childTnLst>
                                </p:cTn>
                              </p:par>
                            </p:childTnLst>
                          </p:cTn>
                        </p:par>
                        <p:par>
                          <p:cTn id="22" fill="hold">
                            <p:stCondLst>
                              <p:cond delay="8000"/>
                            </p:stCondLst>
                            <p:childTnLst>
                              <p:par>
                                <p:cTn id="23" presetID="12" presetClass="entr" presetSubtype="4" fill="hold" grpId="0" nodeType="afterEffect">
                                  <p:stCondLst>
                                    <p:cond delay="150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p:tgtEl>
                                          <p:spTgt spid="23"/>
                                        </p:tgtEl>
                                        <p:attrNameLst>
                                          <p:attrName>ppt_y</p:attrName>
                                        </p:attrNameLst>
                                      </p:cBhvr>
                                      <p:tavLst>
                                        <p:tav tm="0">
                                          <p:val>
                                            <p:strVal val="#ppt_y+#ppt_h*1.125000"/>
                                          </p:val>
                                        </p:tav>
                                        <p:tav tm="100000">
                                          <p:val>
                                            <p:strVal val="#ppt_y"/>
                                          </p:val>
                                        </p:tav>
                                      </p:tavLst>
                                    </p:anim>
                                    <p:animEffect transition="in" filter="wipe(up)">
                                      <p:cBhvr>
                                        <p:cTn id="26" dur="500"/>
                                        <p:tgtEl>
                                          <p:spTgt spid="23"/>
                                        </p:tgtEl>
                                      </p:cBhvr>
                                    </p:animEffect>
                                  </p:childTnLst>
                                </p:cTn>
                              </p:par>
                            </p:childTnLst>
                          </p:cTn>
                        </p:par>
                        <p:par>
                          <p:cTn id="27" fill="hold">
                            <p:stCondLst>
                              <p:cond delay="10000"/>
                            </p:stCondLst>
                            <p:childTnLst>
                              <p:par>
                                <p:cTn id="28" presetID="12" presetClass="entr" presetSubtype="4" fill="hold" grpId="0" nodeType="afterEffect">
                                  <p:stCondLst>
                                    <p:cond delay="150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500"/>
                                        <p:tgtEl>
                                          <p:spTgt spid="24"/>
                                        </p:tgtEl>
                                        <p:attrNameLst>
                                          <p:attrName>ppt_y</p:attrName>
                                        </p:attrNameLst>
                                      </p:cBhvr>
                                      <p:tavLst>
                                        <p:tav tm="0">
                                          <p:val>
                                            <p:strVal val="#ppt_y+#ppt_h*1.125000"/>
                                          </p:val>
                                        </p:tav>
                                        <p:tav tm="100000">
                                          <p:val>
                                            <p:strVal val="#ppt_y"/>
                                          </p:val>
                                        </p:tav>
                                      </p:tavLst>
                                    </p:anim>
                                    <p:animEffect transition="in" filter="wipe(up)">
                                      <p:cBhvr>
                                        <p:cTn id="31" dur="500"/>
                                        <p:tgtEl>
                                          <p:spTgt spid="24"/>
                                        </p:tgtEl>
                                      </p:cBhvr>
                                    </p:animEffect>
                                  </p:childTnLst>
                                </p:cTn>
                              </p:par>
                            </p:childTnLst>
                          </p:cTn>
                        </p:par>
                        <p:par>
                          <p:cTn id="32" fill="hold">
                            <p:stCondLst>
                              <p:cond delay="12000"/>
                            </p:stCondLst>
                            <p:childTnLst>
                              <p:par>
                                <p:cTn id="33" presetID="10" presetClass="entr" presetSubtype="0" fill="hold" grpId="0" nodeType="afterEffect">
                                  <p:stCondLst>
                                    <p:cond delay="150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par>
                          <p:cTn id="36" fill="hold">
                            <p:stCondLst>
                              <p:cond delay="14000"/>
                            </p:stCondLst>
                            <p:childTnLst>
                              <p:par>
                                <p:cTn id="37" presetID="12" presetClass="entr" presetSubtype="4" fill="hold" grpId="0" nodeType="afterEffect">
                                  <p:stCondLst>
                                    <p:cond delay="150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p:tgtEl>
                                          <p:spTgt spid="22"/>
                                        </p:tgtEl>
                                        <p:attrNameLst>
                                          <p:attrName>ppt_y</p:attrName>
                                        </p:attrNameLst>
                                      </p:cBhvr>
                                      <p:tavLst>
                                        <p:tav tm="0">
                                          <p:val>
                                            <p:strVal val="#ppt_y+#ppt_h*1.125000"/>
                                          </p:val>
                                        </p:tav>
                                        <p:tav tm="100000">
                                          <p:val>
                                            <p:strVal val="#ppt_y"/>
                                          </p:val>
                                        </p:tav>
                                      </p:tavLst>
                                    </p:anim>
                                    <p:animEffect transition="in" filter="wipe(up)">
                                      <p:cBhvr>
                                        <p:cTn id="40" dur="500"/>
                                        <p:tgtEl>
                                          <p:spTgt spid="22"/>
                                        </p:tgtEl>
                                      </p:cBhvr>
                                    </p:animEffect>
                                  </p:childTnLst>
                                </p:cTn>
                              </p:par>
                            </p:childTnLst>
                          </p:cTn>
                        </p:par>
                        <p:par>
                          <p:cTn id="41" fill="hold">
                            <p:stCondLst>
                              <p:cond delay="16000"/>
                            </p:stCondLst>
                            <p:childTnLst>
                              <p:par>
                                <p:cTn id="42" presetID="10" presetClass="entr" presetSubtype="0" fill="hold" grpId="0" nodeType="afterEffect">
                                  <p:stCondLst>
                                    <p:cond delay="150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childTnLst>
                          </p:cTn>
                        </p:par>
                        <p:par>
                          <p:cTn id="45" fill="hold">
                            <p:stCondLst>
                              <p:cond delay="18000"/>
                            </p:stCondLst>
                            <p:childTnLst>
                              <p:par>
                                <p:cTn id="46" presetID="10" presetClass="entr" presetSubtype="0" fill="hold" grpId="0" nodeType="afterEffect">
                                  <p:stCondLst>
                                    <p:cond delay="150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childTnLst>
                          </p:cTn>
                        </p:par>
                        <p:par>
                          <p:cTn id="49" fill="hold">
                            <p:stCondLst>
                              <p:cond delay="20000"/>
                            </p:stCondLst>
                            <p:childTnLst>
                              <p:par>
                                <p:cTn id="50" presetID="12" presetClass="entr" presetSubtype="4" fill="hold" grpId="0" nodeType="afterEffect">
                                  <p:stCondLst>
                                    <p:cond delay="1500"/>
                                  </p:stCondLst>
                                  <p:childTnLst>
                                    <p:set>
                                      <p:cBhvr>
                                        <p:cTn id="51" dur="1" fill="hold">
                                          <p:stCondLst>
                                            <p:cond delay="0"/>
                                          </p:stCondLst>
                                        </p:cTn>
                                        <p:tgtEl>
                                          <p:spTgt spid="25"/>
                                        </p:tgtEl>
                                        <p:attrNameLst>
                                          <p:attrName>style.visibility</p:attrName>
                                        </p:attrNameLst>
                                      </p:cBhvr>
                                      <p:to>
                                        <p:strVal val="visible"/>
                                      </p:to>
                                    </p:set>
                                    <p:anim calcmode="lin" valueType="num">
                                      <p:cBhvr additive="base">
                                        <p:cTn id="52" dur="500"/>
                                        <p:tgtEl>
                                          <p:spTgt spid="25"/>
                                        </p:tgtEl>
                                        <p:attrNameLst>
                                          <p:attrName>ppt_y</p:attrName>
                                        </p:attrNameLst>
                                      </p:cBhvr>
                                      <p:tavLst>
                                        <p:tav tm="0">
                                          <p:val>
                                            <p:strVal val="#ppt_y+#ppt_h*1.125000"/>
                                          </p:val>
                                        </p:tav>
                                        <p:tav tm="100000">
                                          <p:val>
                                            <p:strVal val="#ppt_y"/>
                                          </p:val>
                                        </p:tav>
                                      </p:tavLst>
                                    </p:anim>
                                    <p:animEffect transition="in" filter="wipe(up)">
                                      <p:cBhvr>
                                        <p:cTn id="53" dur="500"/>
                                        <p:tgtEl>
                                          <p:spTgt spid="25"/>
                                        </p:tgtEl>
                                      </p:cBhvr>
                                    </p:animEffect>
                                  </p:childTnLst>
                                </p:cTn>
                              </p:par>
                            </p:childTnLst>
                          </p:cTn>
                        </p:par>
                        <p:par>
                          <p:cTn id="54" fill="hold">
                            <p:stCondLst>
                              <p:cond delay="22000"/>
                            </p:stCondLst>
                            <p:childTnLst>
                              <p:par>
                                <p:cTn id="55" presetID="1" presetClass="entr" presetSubtype="0" fill="hold" grpId="0" nodeType="afterEffect">
                                  <p:stCondLst>
                                    <p:cond delay="150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p:bldP spid="21" grpId="0" animBg="1"/>
      <p:bldP spid="22" grpId="0"/>
      <p:bldP spid="23" grpId="0"/>
      <p:bldP spid="24" grpId="0"/>
      <p:bldP spid="25" grpId="0"/>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Segoe Marker" panose="03080602040302020204" pitchFamily="66" charset="0"/>
              </a:rPr>
              <a:t>DISPLACEMENT REACTION</a:t>
            </a:r>
            <a:endParaRPr lang="en-IN" dirty="0">
              <a:latin typeface="Segoe Marker" panose="03080602040302020204" pitchFamily="66" charset="0"/>
            </a:endParaRPr>
          </a:p>
        </p:txBody>
      </p:sp>
      <p:sp>
        <p:nvSpPr>
          <p:cNvPr id="3" name="Content Placeholder 2"/>
          <p:cNvSpPr>
            <a:spLocks noGrp="1"/>
          </p:cNvSpPr>
          <p:nvPr>
            <p:ph sz="half" idx="1"/>
          </p:nvPr>
        </p:nvSpPr>
        <p:spPr>
          <a:xfrm>
            <a:off x="1117308" y="1701800"/>
            <a:ext cx="10157353" cy="863104"/>
          </a:xfrm>
        </p:spPr>
        <p:txBody>
          <a:bodyPr/>
          <a:lstStyle/>
          <a:p>
            <a:pPr marL="0" indent="0">
              <a:buNone/>
            </a:pPr>
            <a:r>
              <a:rPr lang="en-US" dirty="0">
                <a:latin typeface="Segoe Marker" panose="03080602040302020204" pitchFamily="66" charset="0"/>
              </a:rPr>
              <a:t>Those reactions, in which one element takes the place of another element in a compound, are known as displacement reactions</a:t>
            </a:r>
            <a:r>
              <a:rPr lang="en-US" dirty="0"/>
              <a:t>.</a:t>
            </a:r>
            <a:endParaRPr lang="en-IN" dirty="0"/>
          </a:p>
          <a:p>
            <a:pPr marL="0" indent="0">
              <a:buNone/>
            </a:pPr>
            <a:endParaRPr lang="en-IN" dirty="0"/>
          </a:p>
        </p:txBody>
      </p:sp>
      <p:pic>
        <p:nvPicPr>
          <p:cNvPr id="5" name="Picture 4"/>
          <p:cNvPicPr>
            <a:picLocks noChangeAspect="1"/>
          </p:cNvPicPr>
          <p:nvPr/>
        </p:nvPicPr>
        <p:blipFill>
          <a:blip r:embed="rId1"/>
          <a:stretch>
            <a:fillRect/>
          </a:stretch>
        </p:blipFill>
        <p:spPr>
          <a:xfrm>
            <a:off x="3934172" y="2636912"/>
            <a:ext cx="3166788" cy="2986808"/>
          </a:xfrm>
          <a:prstGeom prst="rect">
            <a:avLst/>
          </a:prstGeom>
        </p:spPr>
      </p:pic>
      <p:sp>
        <p:nvSpPr>
          <p:cNvPr id="6" name="Rectangle 5"/>
          <p:cNvSpPr/>
          <p:nvPr/>
        </p:nvSpPr>
        <p:spPr>
          <a:xfrm>
            <a:off x="2926060" y="5949280"/>
            <a:ext cx="5128583" cy="461665"/>
          </a:xfrm>
          <a:prstGeom prst="rect">
            <a:avLst/>
          </a:prstGeom>
        </p:spPr>
        <p:txBody>
          <a:bodyPr wrap="none">
            <a:spAutoFit/>
          </a:bodyPr>
          <a:lstStyle/>
          <a:p>
            <a:r>
              <a:rPr lang="en-US" dirty="0">
                <a:latin typeface="Segoe Marker" panose="03080602040302020204" pitchFamily="66" charset="0"/>
              </a:rPr>
              <a:t>Iron nails dipped in copper sulphate solution</a:t>
            </a:r>
            <a:endParaRPr lang="en-IN" dirty="0">
              <a:latin typeface="Segoe Marker" panose="03080602040302020204" pitchFamily="66" charset="0"/>
            </a:endParaRPr>
          </a:p>
        </p:txBody>
      </p:sp>
      <p:sp>
        <p:nvSpPr>
          <p:cNvPr id="7" name="Rectangle 6"/>
          <p:cNvSpPr/>
          <p:nvPr/>
        </p:nvSpPr>
        <p:spPr>
          <a:xfrm>
            <a:off x="11993078" y="6699183"/>
            <a:ext cx="195747" cy="158817"/>
          </a:xfrm>
          <a:prstGeom prst="rect">
            <a:avLst/>
          </a:prstGeom>
          <a:solidFill>
            <a:srgbClr val="168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advTm="2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2" presetClass="entr" presetSubtype="4" fill="hold" nodeType="afterEffect">
                                  <p:stCondLst>
                                    <p:cond delay="15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up)">
                                      <p:cBhvr>
                                        <p:cTn id="13" dur="500"/>
                                        <p:tgtEl>
                                          <p:spTgt spid="5"/>
                                        </p:tgtEl>
                                      </p:cBhvr>
                                    </p:animEffect>
                                  </p:childTnLst>
                                </p:cTn>
                              </p:par>
                            </p:childTnLst>
                          </p:cTn>
                        </p:par>
                        <p:par>
                          <p:cTn id="14" fill="hold">
                            <p:stCondLst>
                              <p:cond delay="4000"/>
                            </p:stCondLst>
                            <p:childTnLst>
                              <p:par>
                                <p:cTn id="15" presetID="12" presetClass="entr" presetSubtype="4" fill="hold" grpId="0" nodeType="afterEffect">
                                  <p:stCondLst>
                                    <p:cond delay="150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ppt_y</p:attrName>
                                        </p:attrNameLst>
                                      </p:cBhvr>
                                      <p:tavLst>
                                        <p:tav tm="0">
                                          <p:val>
                                            <p:strVal val="#ppt_y+#ppt_h*1.125000"/>
                                          </p:val>
                                        </p:tav>
                                        <p:tav tm="100000">
                                          <p:val>
                                            <p:strVal val="#ppt_y"/>
                                          </p:val>
                                        </p:tav>
                                      </p:tavLst>
                                    </p:anim>
                                    <p:animEffect transition="in" filter="wipe(up)">
                                      <p:cBhvr>
                                        <p:cTn id="18" dur="500"/>
                                        <p:tgtEl>
                                          <p:spTgt spid="6"/>
                                        </p:tgtEl>
                                      </p:cBhvr>
                                    </p:animEffect>
                                  </p:childTnLst>
                                </p:cTn>
                              </p:par>
                            </p:childTnLst>
                          </p:cTn>
                        </p:par>
                        <p:par>
                          <p:cTn id="19" fill="hold">
                            <p:stCondLst>
                              <p:cond delay="6000"/>
                            </p:stCondLst>
                            <p:childTnLst>
                              <p:par>
                                <p:cTn id="20" presetID="1" presetClass="entr" presetSubtype="0" fill="hold" grpId="0" nodeType="afterEffect">
                                  <p:stCondLst>
                                    <p:cond delay="150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0" build="p"/>
      <p:bldP spid="6" grpId="0"/>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Segoe Marker" panose="03080602040302020204" pitchFamily="66" charset="0"/>
              </a:rPr>
              <a:t>REACTIONS HAPPENING IN THE EXPERIMENT</a:t>
            </a:r>
            <a:endParaRPr lang="en-IN" dirty="0"/>
          </a:p>
        </p:txBody>
      </p:sp>
      <p:sp>
        <p:nvSpPr>
          <p:cNvPr id="3" name="Content Placeholder 2"/>
          <p:cNvSpPr>
            <a:spLocks noGrp="1"/>
          </p:cNvSpPr>
          <p:nvPr>
            <p:ph idx="1"/>
          </p:nvPr>
        </p:nvSpPr>
        <p:spPr>
          <a:xfrm>
            <a:off x="1117309" y="1701800"/>
            <a:ext cx="10157354" cy="1727199"/>
          </a:xfrm>
        </p:spPr>
        <p:txBody>
          <a:bodyPr>
            <a:normAutofit/>
          </a:bodyPr>
          <a:lstStyle/>
          <a:p>
            <a:pPr marL="0" indent="0">
              <a:buNone/>
            </a:pPr>
            <a:r>
              <a:rPr lang="en-IN" dirty="0">
                <a:latin typeface="Segoe Marker" panose="03080602040302020204" pitchFamily="66" charset="0"/>
              </a:rPr>
              <a:t>The iron nail become brownish in colour and the blue colour of copper sulphate solution fades</a:t>
            </a:r>
            <a:r>
              <a:rPr lang="en-IN" sz="2800" dirty="0"/>
              <a:t>.</a:t>
            </a:r>
            <a:endParaRPr lang="en-IN" sz="2800" dirty="0"/>
          </a:p>
          <a:p>
            <a:pPr marL="0" indent="0">
              <a:buNone/>
            </a:pPr>
            <a:r>
              <a:rPr lang="en-IN" dirty="0"/>
              <a:t> </a:t>
            </a:r>
            <a:endParaRPr lang="en-IN" dirty="0"/>
          </a:p>
        </p:txBody>
      </p:sp>
      <p:sp>
        <p:nvSpPr>
          <p:cNvPr id="4" name="TextBox 3"/>
          <p:cNvSpPr txBox="1"/>
          <p:nvPr/>
        </p:nvSpPr>
        <p:spPr>
          <a:xfrm>
            <a:off x="1269877" y="4679424"/>
            <a:ext cx="9505056" cy="794064"/>
          </a:xfrm>
          <a:prstGeom prst="rect">
            <a:avLst/>
          </a:prstGeom>
          <a:noFill/>
        </p:spPr>
        <p:txBody>
          <a:bodyPr wrap="square" rtlCol="0">
            <a:spAutoFit/>
          </a:bodyPr>
          <a:lstStyle/>
          <a:p>
            <a:pPr>
              <a:lnSpc>
                <a:spcPct val="95000"/>
              </a:lnSpc>
            </a:pPr>
            <a:r>
              <a:rPr lang="en-IN" dirty="0">
                <a:latin typeface="Segoe Marker" panose="03080602040302020204" pitchFamily="66" charset="0"/>
              </a:rPr>
              <a:t>In this reaction, iron has displaced or removed another element, copper, from copper sulphate solution.</a:t>
            </a:r>
            <a:endParaRPr lang="en-IN" dirty="0">
              <a:latin typeface="Segoe Marker" panose="03080602040302020204" pitchFamily="66" charset="0"/>
            </a:endParaRPr>
          </a:p>
        </p:txBody>
      </p:sp>
      <p:sp>
        <p:nvSpPr>
          <p:cNvPr id="7" name="TextBox 6"/>
          <p:cNvSpPr txBox="1"/>
          <p:nvPr/>
        </p:nvSpPr>
        <p:spPr>
          <a:xfrm>
            <a:off x="1283228" y="3221125"/>
            <a:ext cx="1094205" cy="4431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nSpc>
                <a:spcPct val="95000"/>
              </a:lnSpc>
            </a:pPr>
            <a:r>
              <a:rPr lang="en-US" dirty="0"/>
              <a:t>Fe(s)</a:t>
            </a:r>
            <a:endParaRPr lang="en-US" dirty="0"/>
          </a:p>
        </p:txBody>
      </p:sp>
      <p:sp>
        <p:nvSpPr>
          <p:cNvPr id="8" name="TextBox 7"/>
          <p:cNvSpPr txBox="1"/>
          <p:nvPr/>
        </p:nvSpPr>
        <p:spPr>
          <a:xfrm>
            <a:off x="2430889" y="3231378"/>
            <a:ext cx="459796" cy="443198"/>
          </a:xfrm>
          <a:prstGeom prst="rect">
            <a:avLst/>
          </a:prstGeom>
          <a:noFill/>
        </p:spPr>
        <p:txBody>
          <a:bodyPr wrap="square" rtlCol="0">
            <a:spAutoFit/>
          </a:bodyPr>
          <a:lstStyle/>
          <a:p>
            <a:pPr>
              <a:lnSpc>
                <a:spcPct val="95000"/>
              </a:lnSpc>
            </a:pPr>
            <a:r>
              <a:rPr lang="en-US" dirty="0"/>
              <a:t>+</a:t>
            </a:r>
            <a:endParaRPr lang="en-US" dirty="0"/>
          </a:p>
        </p:txBody>
      </p:sp>
      <p:sp>
        <p:nvSpPr>
          <p:cNvPr id="9" name="TextBox 8"/>
          <p:cNvSpPr txBox="1"/>
          <p:nvPr/>
        </p:nvSpPr>
        <p:spPr>
          <a:xfrm>
            <a:off x="2890685" y="3213981"/>
            <a:ext cx="1979591" cy="4431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nSpc>
                <a:spcPct val="95000"/>
              </a:lnSpc>
            </a:pPr>
            <a:r>
              <a:rPr lang="en-US" dirty="0"/>
              <a:t>CuSO4(</a:t>
            </a:r>
            <a:r>
              <a:rPr lang="en-US" dirty="0" err="1"/>
              <a:t>aq</a:t>
            </a:r>
            <a:r>
              <a:rPr lang="en-US" dirty="0"/>
              <a:t>)</a:t>
            </a:r>
            <a:endParaRPr lang="en-US" dirty="0"/>
          </a:p>
        </p:txBody>
      </p:sp>
      <p:cxnSp>
        <p:nvCxnSpPr>
          <p:cNvPr id="10" name="Straight Arrow Connector 9"/>
          <p:cNvCxnSpPr/>
          <p:nvPr/>
        </p:nvCxnSpPr>
        <p:spPr>
          <a:xfrm>
            <a:off x="5230316" y="3436052"/>
            <a:ext cx="1161362" cy="0"/>
          </a:xfrm>
          <a:prstGeom prst="straightConnector1">
            <a:avLst/>
          </a:prstGeom>
          <a:ln w="28575">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764218" y="3196514"/>
            <a:ext cx="1447853" cy="4431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nSpc>
                <a:spcPct val="95000"/>
              </a:lnSpc>
            </a:pPr>
            <a:r>
              <a:rPr lang="en-US" dirty="0"/>
              <a:t>Cu(s)</a:t>
            </a:r>
            <a:endParaRPr lang="en-US" dirty="0"/>
          </a:p>
        </p:txBody>
      </p:sp>
      <p:sp>
        <p:nvSpPr>
          <p:cNvPr id="12" name="TextBox 11"/>
          <p:cNvSpPr txBox="1"/>
          <p:nvPr/>
        </p:nvSpPr>
        <p:spPr>
          <a:xfrm>
            <a:off x="8346884" y="3230761"/>
            <a:ext cx="459796" cy="443198"/>
          </a:xfrm>
          <a:prstGeom prst="rect">
            <a:avLst/>
          </a:prstGeom>
          <a:noFill/>
        </p:spPr>
        <p:txBody>
          <a:bodyPr wrap="square" rtlCol="0">
            <a:spAutoFit/>
          </a:bodyPr>
          <a:lstStyle/>
          <a:p>
            <a:pPr>
              <a:lnSpc>
                <a:spcPct val="95000"/>
              </a:lnSpc>
            </a:pPr>
            <a:r>
              <a:rPr lang="en-US" dirty="0"/>
              <a:t>+</a:t>
            </a:r>
            <a:endParaRPr lang="en-US" dirty="0"/>
          </a:p>
        </p:txBody>
      </p:sp>
      <p:sp>
        <p:nvSpPr>
          <p:cNvPr id="13" name="TextBox 12"/>
          <p:cNvSpPr txBox="1"/>
          <p:nvPr/>
        </p:nvSpPr>
        <p:spPr>
          <a:xfrm>
            <a:off x="9025168" y="3196514"/>
            <a:ext cx="2109804" cy="4431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nSpc>
                <a:spcPct val="95000"/>
              </a:lnSpc>
            </a:pPr>
            <a:r>
              <a:rPr lang="en-US" dirty="0"/>
              <a:t>FeSO4(</a:t>
            </a:r>
            <a:r>
              <a:rPr lang="en-US" dirty="0" err="1"/>
              <a:t>aq</a:t>
            </a:r>
            <a:r>
              <a:rPr lang="en-US" dirty="0"/>
              <a:t>)</a:t>
            </a:r>
            <a:endParaRPr lang="en-US" dirty="0"/>
          </a:p>
        </p:txBody>
      </p:sp>
      <p:sp>
        <p:nvSpPr>
          <p:cNvPr id="14" name="Rectangle 13"/>
          <p:cNvSpPr/>
          <p:nvPr/>
        </p:nvSpPr>
        <p:spPr>
          <a:xfrm>
            <a:off x="11993078" y="6699183"/>
            <a:ext cx="195747" cy="158817"/>
          </a:xfrm>
          <a:prstGeom prst="rect">
            <a:avLst/>
          </a:prstGeom>
          <a:solidFill>
            <a:srgbClr val="168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advTm="2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0" presetClass="entr" presetSubtype="0" fill="hold" grpId="0" nodeType="afterEffect">
                                  <p:stCondLst>
                                    <p:cond delay="150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4000"/>
                            </p:stCondLst>
                            <p:childTnLst>
                              <p:par>
                                <p:cTn id="14" presetID="10" presetClass="entr" presetSubtype="0" fill="hold" grpId="0" nodeType="afterEffect">
                                  <p:stCondLst>
                                    <p:cond delay="150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6000"/>
                            </p:stCondLst>
                            <p:childTnLst>
                              <p:par>
                                <p:cTn id="18" presetID="10" presetClass="entr" presetSubtype="0" fill="hold" grpId="0" nodeType="afterEffect">
                                  <p:stCondLst>
                                    <p:cond delay="15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8000"/>
                            </p:stCondLst>
                            <p:childTnLst>
                              <p:par>
                                <p:cTn id="22" presetID="22" presetClass="entr" presetSubtype="8" fill="hold" nodeType="afterEffect">
                                  <p:stCondLst>
                                    <p:cond delay="150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par>
                          <p:cTn id="25" fill="hold">
                            <p:stCondLst>
                              <p:cond delay="10000"/>
                            </p:stCondLst>
                            <p:childTnLst>
                              <p:par>
                                <p:cTn id="26" presetID="10" presetClass="entr" presetSubtype="0" fill="hold" grpId="0" nodeType="afterEffect">
                                  <p:stCondLst>
                                    <p:cond delay="150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par>
                          <p:cTn id="29" fill="hold">
                            <p:stCondLst>
                              <p:cond delay="12000"/>
                            </p:stCondLst>
                            <p:childTnLst>
                              <p:par>
                                <p:cTn id="30" presetID="10" presetClass="entr" presetSubtype="0" fill="hold" grpId="0" nodeType="afterEffect">
                                  <p:stCondLst>
                                    <p:cond delay="150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par>
                          <p:cTn id="33" fill="hold">
                            <p:stCondLst>
                              <p:cond delay="14000"/>
                            </p:stCondLst>
                            <p:childTnLst>
                              <p:par>
                                <p:cTn id="34" presetID="10" presetClass="entr" presetSubtype="0" fill="hold" grpId="0" nodeType="afterEffect">
                                  <p:stCondLst>
                                    <p:cond delay="150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par>
                          <p:cTn id="37" fill="hold">
                            <p:stCondLst>
                              <p:cond delay="16000"/>
                            </p:stCondLst>
                            <p:childTnLst>
                              <p:par>
                                <p:cTn id="38" presetID="12" presetClass="entr" presetSubtype="4" fill="hold" grpId="0" nodeType="afterEffect">
                                  <p:stCondLst>
                                    <p:cond delay="1500"/>
                                  </p:stCondLst>
                                  <p:childTnLst>
                                    <p:set>
                                      <p:cBhvr>
                                        <p:cTn id="39" dur="1" fill="hold">
                                          <p:stCondLst>
                                            <p:cond delay="0"/>
                                          </p:stCondLst>
                                        </p:cTn>
                                        <p:tgtEl>
                                          <p:spTgt spid="4"/>
                                        </p:tgtEl>
                                        <p:attrNameLst>
                                          <p:attrName>style.visibility</p:attrName>
                                        </p:attrNameLst>
                                      </p:cBhvr>
                                      <p:to>
                                        <p:strVal val="visible"/>
                                      </p:to>
                                    </p:set>
                                    <p:anim calcmode="lin" valueType="num">
                                      <p:cBhvr additive="base">
                                        <p:cTn id="40" dur="500"/>
                                        <p:tgtEl>
                                          <p:spTgt spid="4"/>
                                        </p:tgtEl>
                                        <p:attrNameLst>
                                          <p:attrName>ppt_y</p:attrName>
                                        </p:attrNameLst>
                                      </p:cBhvr>
                                      <p:tavLst>
                                        <p:tav tm="0">
                                          <p:val>
                                            <p:strVal val="#ppt_y+#ppt_h*1.125000"/>
                                          </p:val>
                                        </p:tav>
                                        <p:tav tm="100000">
                                          <p:val>
                                            <p:strVal val="#ppt_y"/>
                                          </p:val>
                                        </p:tav>
                                      </p:tavLst>
                                    </p:anim>
                                    <p:animEffect transition="in" filter="wipe(up)">
                                      <p:cBhvr>
                                        <p:cTn id="41" dur="500"/>
                                        <p:tgtEl>
                                          <p:spTgt spid="4"/>
                                        </p:tgtEl>
                                      </p:cBhvr>
                                    </p:animEffect>
                                  </p:childTnLst>
                                </p:cTn>
                              </p:par>
                            </p:childTnLst>
                          </p:cTn>
                        </p:par>
                        <p:par>
                          <p:cTn id="42" fill="hold">
                            <p:stCondLst>
                              <p:cond delay="18000"/>
                            </p:stCondLst>
                            <p:childTnLst>
                              <p:par>
                                <p:cTn id="43" presetID="1" presetClass="entr" presetSubtype="0" fill="hold" grpId="0" nodeType="afterEffect">
                                  <p:stCondLst>
                                    <p:cond delay="150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0" uiExpand="1" build="p"/>
      <p:bldP spid="4" grpId="0"/>
      <p:bldP spid="7" grpId="0" animBg="1"/>
      <p:bldP spid="8" grpId="0"/>
      <p:bldP spid="9" grpId="0" animBg="1"/>
      <p:bldP spid="11" grpId="0" animBg="1"/>
      <p:bldP spid="12" grpId="0"/>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Segoe Marker" panose="03080602040302020204" pitchFamily="66" charset="0"/>
              </a:rPr>
              <a:t>DOUBLE DISPLACEMENT REACTION</a:t>
            </a:r>
            <a:endParaRPr lang="en-IN" dirty="0">
              <a:latin typeface="Segoe Marker" panose="03080602040302020204" pitchFamily="66" charset="0"/>
            </a:endParaRPr>
          </a:p>
        </p:txBody>
      </p:sp>
      <p:sp>
        <p:nvSpPr>
          <p:cNvPr id="3" name="Content Placeholder 2"/>
          <p:cNvSpPr>
            <a:spLocks noGrp="1"/>
          </p:cNvSpPr>
          <p:nvPr>
            <p:ph idx="1"/>
          </p:nvPr>
        </p:nvSpPr>
        <p:spPr>
          <a:xfrm>
            <a:off x="1117309" y="1701800"/>
            <a:ext cx="10157354" cy="1007120"/>
          </a:xfrm>
        </p:spPr>
        <p:txBody>
          <a:bodyPr>
            <a:normAutofit/>
          </a:bodyPr>
          <a:lstStyle/>
          <a:p>
            <a:pPr marL="426720" lvl="1" indent="0">
              <a:buNone/>
            </a:pPr>
            <a:r>
              <a:rPr lang="en-US" sz="2400" dirty="0">
                <a:latin typeface="Segoe Marker" panose="03080602040302020204" pitchFamily="66" charset="0"/>
              </a:rPr>
              <a:t>Those reactions, in which two compounds react by an exchange of ions to form two new compounds, are called double displacement reactions.</a:t>
            </a:r>
            <a:endParaRPr lang="en-IN" sz="2400" dirty="0">
              <a:latin typeface="Segoe Marker" panose="03080602040302020204" pitchFamily="66" charset="0"/>
            </a:endParaRPr>
          </a:p>
          <a:p>
            <a:pPr lvl="1"/>
            <a:endParaRPr lang="en-IN" dirty="0"/>
          </a:p>
        </p:txBody>
      </p:sp>
      <p:pic>
        <p:nvPicPr>
          <p:cNvPr id="5" name="Picture 4"/>
          <p:cNvPicPr>
            <a:picLocks noChangeAspect="1"/>
          </p:cNvPicPr>
          <p:nvPr/>
        </p:nvPicPr>
        <p:blipFill>
          <a:blip r:embed="rId1"/>
          <a:stretch>
            <a:fillRect/>
          </a:stretch>
        </p:blipFill>
        <p:spPr>
          <a:xfrm>
            <a:off x="4150196" y="2549992"/>
            <a:ext cx="3888432" cy="3198178"/>
          </a:xfrm>
          <a:prstGeom prst="rect">
            <a:avLst/>
          </a:prstGeom>
        </p:spPr>
      </p:pic>
      <p:sp>
        <p:nvSpPr>
          <p:cNvPr id="6" name="Rectangle 5"/>
          <p:cNvSpPr/>
          <p:nvPr/>
        </p:nvSpPr>
        <p:spPr>
          <a:xfrm>
            <a:off x="1557908" y="5923206"/>
            <a:ext cx="7848872" cy="830997"/>
          </a:xfrm>
          <a:prstGeom prst="rect">
            <a:avLst/>
          </a:prstGeom>
        </p:spPr>
        <p:txBody>
          <a:bodyPr wrap="square">
            <a:spAutoFit/>
          </a:bodyPr>
          <a:lstStyle/>
          <a:p>
            <a:r>
              <a:rPr lang="en-IN" dirty="0">
                <a:latin typeface="Segoe Marker" panose="03080602040302020204" pitchFamily="66" charset="0"/>
              </a:rPr>
              <a:t>Formation of barium sulphate and sodium</a:t>
            </a:r>
            <a:endParaRPr lang="en-IN" dirty="0">
              <a:latin typeface="Segoe Marker" panose="03080602040302020204" pitchFamily="66" charset="0"/>
            </a:endParaRPr>
          </a:p>
          <a:p>
            <a:r>
              <a:rPr lang="en-IN" dirty="0">
                <a:latin typeface="Segoe Marker" panose="03080602040302020204" pitchFamily="66" charset="0"/>
              </a:rPr>
              <a:t>chloride</a:t>
            </a:r>
            <a:endParaRPr lang="en-IN" dirty="0">
              <a:latin typeface="Segoe Marker" panose="03080602040302020204" pitchFamily="66" charset="0"/>
            </a:endParaRPr>
          </a:p>
        </p:txBody>
      </p:sp>
      <p:sp>
        <p:nvSpPr>
          <p:cNvPr id="7" name="Rectangle 6"/>
          <p:cNvSpPr/>
          <p:nvPr/>
        </p:nvSpPr>
        <p:spPr>
          <a:xfrm>
            <a:off x="11993078" y="6699183"/>
            <a:ext cx="195747" cy="158817"/>
          </a:xfrm>
          <a:prstGeom prst="rect">
            <a:avLst/>
          </a:prstGeom>
          <a:solidFill>
            <a:srgbClr val="168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advTm="2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2" presetClass="entr" presetSubtype="4" fill="hold" nodeType="afterEffect">
                                  <p:stCondLst>
                                    <p:cond delay="15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up)">
                                      <p:cBhvr>
                                        <p:cTn id="13" dur="500"/>
                                        <p:tgtEl>
                                          <p:spTgt spid="5"/>
                                        </p:tgtEl>
                                      </p:cBhvr>
                                    </p:animEffect>
                                  </p:childTnLst>
                                </p:cTn>
                              </p:par>
                            </p:childTnLst>
                          </p:cTn>
                        </p:par>
                        <p:par>
                          <p:cTn id="14" fill="hold">
                            <p:stCondLst>
                              <p:cond delay="4000"/>
                            </p:stCondLst>
                            <p:childTnLst>
                              <p:par>
                                <p:cTn id="15" presetID="12" presetClass="entr" presetSubtype="4" fill="hold" grpId="0" nodeType="afterEffect">
                                  <p:stCondLst>
                                    <p:cond delay="150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ppt_y</p:attrName>
                                        </p:attrNameLst>
                                      </p:cBhvr>
                                      <p:tavLst>
                                        <p:tav tm="0">
                                          <p:val>
                                            <p:strVal val="#ppt_y+#ppt_h*1.125000"/>
                                          </p:val>
                                        </p:tav>
                                        <p:tav tm="100000">
                                          <p:val>
                                            <p:strVal val="#ppt_y"/>
                                          </p:val>
                                        </p:tav>
                                      </p:tavLst>
                                    </p:anim>
                                    <p:animEffect transition="in" filter="wipe(up)">
                                      <p:cBhvr>
                                        <p:cTn id="18" dur="500"/>
                                        <p:tgtEl>
                                          <p:spTgt spid="6"/>
                                        </p:tgtEl>
                                      </p:cBhvr>
                                    </p:animEffect>
                                  </p:childTnLst>
                                </p:cTn>
                              </p:par>
                            </p:childTnLst>
                          </p:cTn>
                        </p:par>
                        <p:par>
                          <p:cTn id="19" fill="hold">
                            <p:stCondLst>
                              <p:cond delay="6000"/>
                            </p:stCondLst>
                            <p:childTnLst>
                              <p:par>
                                <p:cTn id="20" presetID="1" presetClass="entr" presetSubtype="0" fill="hold" grpId="0" nodeType="afterEffect">
                                  <p:stCondLst>
                                    <p:cond delay="150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55418"/>
            <a:ext cx="10157354" cy="1397000"/>
          </a:xfrm>
        </p:spPr>
        <p:txBody>
          <a:bodyPr/>
          <a:lstStyle/>
          <a:p>
            <a:r>
              <a:rPr lang="en-IN" dirty="0">
                <a:latin typeface="Segoe Marker" panose="03080602040302020204" pitchFamily="66" charset="0"/>
              </a:rPr>
              <a:t>REACTIONS HAPPENING IN THE EXPERIMENT: </a:t>
            </a:r>
            <a:endParaRPr lang="en-IN" dirty="0"/>
          </a:p>
        </p:txBody>
      </p:sp>
      <p:sp>
        <p:nvSpPr>
          <p:cNvPr id="3" name="Content Placeholder 2"/>
          <p:cNvSpPr>
            <a:spLocks noGrp="1"/>
          </p:cNvSpPr>
          <p:nvPr>
            <p:ph idx="1"/>
          </p:nvPr>
        </p:nvSpPr>
        <p:spPr>
          <a:xfrm>
            <a:off x="1117309" y="1701800"/>
            <a:ext cx="10157354" cy="2375272"/>
          </a:xfrm>
        </p:spPr>
        <p:txBody>
          <a:bodyPr>
            <a:noAutofit/>
          </a:bodyPr>
          <a:lstStyle/>
          <a:p>
            <a:pPr marL="0" indent="0">
              <a:buNone/>
            </a:pPr>
            <a:r>
              <a:rPr lang="en-IN" dirty="0">
                <a:latin typeface="Segoe Marker" panose="03080602040302020204" pitchFamily="66" charset="0"/>
              </a:rPr>
              <a:t>We will observe that a white substance ,which is insoluble in water, is formed. This insoluble substance is known as a precipitate. </a:t>
            </a:r>
            <a:endParaRPr lang="en-IN" dirty="0">
              <a:latin typeface="Segoe Marker" panose="03080602040302020204" pitchFamily="66" charset="0"/>
            </a:endParaRPr>
          </a:p>
          <a:p>
            <a:pPr marL="0" indent="0">
              <a:buNone/>
            </a:pPr>
            <a:endParaRPr lang="en-IN" dirty="0">
              <a:latin typeface="Segoe Marker" panose="03080602040302020204" pitchFamily="66" charset="0"/>
            </a:endParaRPr>
          </a:p>
          <a:p>
            <a:pPr marL="0" indent="0">
              <a:buNone/>
            </a:pPr>
            <a:r>
              <a:rPr lang="en-IN" b="1" dirty="0">
                <a:solidFill>
                  <a:srgbClr val="0070C0"/>
                </a:solidFill>
                <a:latin typeface="Segoe Marker" panose="03080602040302020204" pitchFamily="66" charset="0"/>
              </a:rPr>
              <a:t>Any reaction that produces a precipitate can be called a precipitation reaction.</a:t>
            </a:r>
            <a:endParaRPr lang="en-IN" b="1" dirty="0">
              <a:solidFill>
                <a:srgbClr val="0070C0"/>
              </a:solidFill>
              <a:latin typeface="Segoe Marker" panose="03080602040302020204" pitchFamily="66" charset="0"/>
            </a:endParaRPr>
          </a:p>
        </p:txBody>
      </p:sp>
      <p:sp>
        <p:nvSpPr>
          <p:cNvPr id="5" name="TextBox 4"/>
          <p:cNvSpPr txBox="1"/>
          <p:nvPr/>
        </p:nvSpPr>
        <p:spPr>
          <a:xfrm>
            <a:off x="1196729" y="4537720"/>
            <a:ext cx="1699504" cy="443198"/>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pPr>
              <a:lnSpc>
                <a:spcPct val="95000"/>
              </a:lnSpc>
            </a:pPr>
            <a:r>
              <a:rPr lang="en-US" dirty="0"/>
              <a:t>BaCl2(</a:t>
            </a:r>
            <a:r>
              <a:rPr lang="en-US" dirty="0" err="1"/>
              <a:t>aq</a:t>
            </a:r>
            <a:r>
              <a:rPr lang="en-US" dirty="0"/>
              <a:t>)</a:t>
            </a:r>
            <a:endParaRPr lang="en-US" dirty="0"/>
          </a:p>
        </p:txBody>
      </p:sp>
      <p:sp>
        <p:nvSpPr>
          <p:cNvPr id="6" name="TextBox 5"/>
          <p:cNvSpPr txBox="1"/>
          <p:nvPr/>
        </p:nvSpPr>
        <p:spPr>
          <a:xfrm>
            <a:off x="2861282" y="4537720"/>
            <a:ext cx="370614" cy="443198"/>
          </a:xfrm>
          <a:prstGeom prst="rect">
            <a:avLst/>
          </a:prstGeom>
          <a:noFill/>
        </p:spPr>
        <p:txBody>
          <a:bodyPr wrap="none" rtlCol="0">
            <a:spAutoFit/>
          </a:bodyPr>
          <a:lstStyle/>
          <a:p>
            <a:pPr>
              <a:lnSpc>
                <a:spcPct val="95000"/>
              </a:lnSpc>
            </a:pPr>
            <a:r>
              <a:rPr lang="en-US"/>
              <a:t>+</a:t>
            </a:r>
            <a:endParaRPr lang="en-US"/>
          </a:p>
        </p:txBody>
      </p:sp>
      <p:sp>
        <p:nvSpPr>
          <p:cNvPr id="7" name="TextBox 6"/>
          <p:cNvSpPr txBox="1"/>
          <p:nvPr/>
        </p:nvSpPr>
        <p:spPr>
          <a:xfrm>
            <a:off x="3460627" y="4509120"/>
            <a:ext cx="2352983" cy="4431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nSpc>
                <a:spcPct val="95000"/>
              </a:lnSpc>
            </a:pPr>
            <a:r>
              <a:rPr lang="en-US" dirty="0"/>
              <a:t>Na2SO4(</a:t>
            </a:r>
            <a:r>
              <a:rPr lang="en-US" dirty="0" err="1"/>
              <a:t>aq</a:t>
            </a:r>
            <a:r>
              <a:rPr lang="en-US" dirty="0"/>
              <a:t>)</a:t>
            </a:r>
            <a:endParaRPr lang="en-US" dirty="0"/>
          </a:p>
        </p:txBody>
      </p:sp>
      <p:cxnSp>
        <p:nvCxnSpPr>
          <p:cNvPr id="8" name="Straight Arrow Connector 7"/>
          <p:cNvCxnSpPr/>
          <p:nvPr/>
        </p:nvCxnSpPr>
        <p:spPr>
          <a:xfrm>
            <a:off x="6109809" y="4720801"/>
            <a:ext cx="936104" cy="0"/>
          </a:xfrm>
          <a:prstGeom prst="straightConnector1">
            <a:avLst/>
          </a:prstGeom>
          <a:ln w="28575">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334160" y="4491653"/>
            <a:ext cx="2175139" cy="4431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nSpc>
                <a:spcPct val="95000"/>
              </a:lnSpc>
            </a:pPr>
            <a:r>
              <a:rPr lang="en-US" dirty="0"/>
              <a:t>BaSO4(s)</a:t>
            </a:r>
            <a:endParaRPr lang="en-US" dirty="0"/>
          </a:p>
        </p:txBody>
      </p:sp>
      <p:sp>
        <p:nvSpPr>
          <p:cNvPr id="10" name="TextBox 9"/>
          <p:cNvSpPr txBox="1"/>
          <p:nvPr/>
        </p:nvSpPr>
        <p:spPr>
          <a:xfrm>
            <a:off x="9530657" y="4513109"/>
            <a:ext cx="370614" cy="443198"/>
          </a:xfrm>
          <a:prstGeom prst="rect">
            <a:avLst/>
          </a:prstGeom>
          <a:noFill/>
        </p:spPr>
        <p:txBody>
          <a:bodyPr wrap="none" rtlCol="0">
            <a:spAutoFit/>
          </a:bodyPr>
          <a:lstStyle/>
          <a:p>
            <a:pPr>
              <a:lnSpc>
                <a:spcPct val="95000"/>
              </a:lnSpc>
            </a:pPr>
            <a:r>
              <a:rPr lang="en-US"/>
              <a:t>+</a:t>
            </a:r>
            <a:endParaRPr lang="en-US"/>
          </a:p>
        </p:txBody>
      </p:sp>
      <p:sp>
        <p:nvSpPr>
          <p:cNvPr id="11" name="TextBox 10"/>
          <p:cNvSpPr txBox="1"/>
          <p:nvPr/>
        </p:nvSpPr>
        <p:spPr>
          <a:xfrm>
            <a:off x="10073693" y="4484509"/>
            <a:ext cx="1700586" cy="4431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nSpc>
                <a:spcPct val="95000"/>
              </a:lnSpc>
            </a:pPr>
            <a:r>
              <a:rPr lang="en-US" dirty="0"/>
              <a:t>2NaCl</a:t>
            </a:r>
            <a:endParaRPr lang="en-US" dirty="0"/>
          </a:p>
        </p:txBody>
      </p:sp>
      <p:sp>
        <p:nvSpPr>
          <p:cNvPr id="12" name="TextBox 11"/>
          <p:cNvSpPr txBox="1"/>
          <p:nvPr/>
        </p:nvSpPr>
        <p:spPr>
          <a:xfrm>
            <a:off x="1190854" y="5445224"/>
            <a:ext cx="10446421" cy="677108"/>
          </a:xfrm>
          <a:prstGeom prst="rect">
            <a:avLst/>
          </a:prstGeom>
          <a:noFill/>
        </p:spPr>
        <p:txBody>
          <a:bodyPr wrap="square" rtlCol="0">
            <a:spAutoFit/>
          </a:bodyPr>
          <a:lstStyle/>
          <a:p>
            <a:pPr>
              <a:lnSpc>
                <a:spcPct val="95000"/>
              </a:lnSpc>
            </a:pPr>
            <a:r>
              <a:rPr lang="en-IN" sz="2000" dirty="0"/>
              <a:t>Barium Chloride     Sodium Sulphate                          Barium Sulphate      Sodium          </a:t>
            </a:r>
            <a:endParaRPr lang="en-IN" sz="2000" dirty="0"/>
          </a:p>
          <a:p>
            <a:pPr>
              <a:lnSpc>
                <a:spcPct val="95000"/>
              </a:lnSpc>
            </a:pPr>
            <a:r>
              <a:rPr lang="en-IN" sz="2000" dirty="0"/>
              <a:t>					(White ppt)                 Chloride</a:t>
            </a:r>
            <a:endParaRPr lang="en-IN" sz="2000" dirty="0"/>
          </a:p>
        </p:txBody>
      </p:sp>
      <p:sp>
        <p:nvSpPr>
          <p:cNvPr id="13" name="Rectangle 12"/>
          <p:cNvSpPr/>
          <p:nvPr/>
        </p:nvSpPr>
        <p:spPr>
          <a:xfrm>
            <a:off x="11993078" y="6699183"/>
            <a:ext cx="195747" cy="158817"/>
          </a:xfrm>
          <a:prstGeom prst="rect">
            <a:avLst/>
          </a:prstGeom>
          <a:solidFill>
            <a:srgbClr val="168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advTm="2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2" presetClass="entr" presetSubtype="4" fill="hold" grpId="0" nodeType="afterEffect">
                                  <p:stCondLst>
                                    <p:cond delay="150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2" end="2"/>
                                            </p:txEl>
                                          </p:spTgt>
                                        </p:tgtEl>
                                      </p:cBhvr>
                                    </p:animEffect>
                                  </p:childTnLst>
                                </p:cTn>
                              </p:par>
                            </p:childTnLst>
                          </p:cTn>
                        </p:par>
                        <p:par>
                          <p:cTn id="14" fill="hold">
                            <p:stCondLst>
                              <p:cond delay="4000"/>
                            </p:stCondLst>
                            <p:childTnLst>
                              <p:par>
                                <p:cTn id="15" presetID="10" presetClass="entr" presetSubtype="0" fill="hold" grpId="0" nodeType="afterEffect">
                                  <p:stCondLst>
                                    <p:cond delay="15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par>
                          <p:cTn id="18" fill="hold">
                            <p:stCondLst>
                              <p:cond delay="6000"/>
                            </p:stCondLst>
                            <p:childTnLst>
                              <p:par>
                                <p:cTn id="19" presetID="10" presetClass="entr" presetSubtype="0" fill="hold" grpId="0" nodeType="afterEffect">
                                  <p:stCondLst>
                                    <p:cond delay="150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par>
                          <p:cTn id="22" fill="hold">
                            <p:stCondLst>
                              <p:cond delay="8000"/>
                            </p:stCondLst>
                            <p:childTnLst>
                              <p:par>
                                <p:cTn id="23" presetID="10" presetClass="entr" presetSubtype="0" fill="hold" grpId="0" nodeType="afterEffect">
                                  <p:stCondLst>
                                    <p:cond delay="150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par>
                          <p:cTn id="26" fill="hold">
                            <p:stCondLst>
                              <p:cond delay="10000"/>
                            </p:stCondLst>
                            <p:childTnLst>
                              <p:par>
                                <p:cTn id="27" presetID="22" presetClass="entr" presetSubtype="8" fill="hold" nodeType="afterEffect">
                                  <p:stCondLst>
                                    <p:cond delay="150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par>
                          <p:cTn id="30" fill="hold">
                            <p:stCondLst>
                              <p:cond delay="12000"/>
                            </p:stCondLst>
                            <p:childTnLst>
                              <p:par>
                                <p:cTn id="31" presetID="10" presetClass="entr" presetSubtype="0" fill="hold" grpId="0" nodeType="afterEffect">
                                  <p:stCondLst>
                                    <p:cond delay="150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par>
                          <p:cTn id="34" fill="hold">
                            <p:stCondLst>
                              <p:cond delay="14000"/>
                            </p:stCondLst>
                            <p:childTnLst>
                              <p:par>
                                <p:cTn id="35" presetID="10" presetClass="entr" presetSubtype="0" fill="hold" grpId="0" nodeType="afterEffect">
                                  <p:stCondLst>
                                    <p:cond delay="150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par>
                          <p:cTn id="38" fill="hold">
                            <p:stCondLst>
                              <p:cond delay="16000"/>
                            </p:stCondLst>
                            <p:childTnLst>
                              <p:par>
                                <p:cTn id="39" presetID="10" presetClass="entr" presetSubtype="0" fill="hold" grpId="0" nodeType="afterEffect">
                                  <p:stCondLst>
                                    <p:cond delay="150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par>
                          <p:cTn id="42" fill="hold">
                            <p:stCondLst>
                              <p:cond delay="18000"/>
                            </p:stCondLst>
                            <p:childTnLst>
                              <p:par>
                                <p:cTn id="43" presetID="12" presetClass="entr" presetSubtype="4" fill="hold" grpId="0" nodeType="afterEffect">
                                  <p:stCondLst>
                                    <p:cond delay="150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p:tgtEl>
                                          <p:spTgt spid="12"/>
                                        </p:tgtEl>
                                        <p:attrNameLst>
                                          <p:attrName>ppt_y</p:attrName>
                                        </p:attrNameLst>
                                      </p:cBhvr>
                                      <p:tavLst>
                                        <p:tav tm="0">
                                          <p:val>
                                            <p:strVal val="#ppt_y+#ppt_h*1.125000"/>
                                          </p:val>
                                        </p:tav>
                                        <p:tav tm="100000">
                                          <p:val>
                                            <p:strVal val="#ppt_y"/>
                                          </p:val>
                                        </p:tav>
                                      </p:tavLst>
                                    </p:anim>
                                    <p:animEffect transition="in" filter="wipe(up)">
                                      <p:cBhvr>
                                        <p:cTn id="46" dur="500"/>
                                        <p:tgtEl>
                                          <p:spTgt spid="12"/>
                                        </p:tgtEl>
                                      </p:cBhvr>
                                    </p:animEffect>
                                  </p:childTnLst>
                                </p:cTn>
                              </p:par>
                            </p:childTnLst>
                          </p:cTn>
                        </p:par>
                        <p:par>
                          <p:cTn id="47" fill="hold">
                            <p:stCondLst>
                              <p:cond delay="20000"/>
                            </p:stCondLst>
                            <p:childTnLst>
                              <p:par>
                                <p:cTn id="48" presetID="1" presetClass="entr" presetSubtype="0" fill="hold" grpId="0" nodeType="afterEffect">
                                  <p:stCondLst>
                                    <p:cond delay="1500"/>
                                  </p:stCondLst>
                                  <p:childTnLst>
                                    <p:set>
                                      <p:cBhvr>
                                        <p:cTn id="4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0" build="p"/>
      <p:bldP spid="5" grpId="0" animBg="1"/>
      <p:bldP spid="6" grpId="0"/>
      <p:bldP spid="7" grpId="0" animBg="1"/>
      <p:bldP spid="9" grpId="0" animBg="1"/>
      <p:bldP spid="10" grpId="0"/>
      <p:bldP spid="11" grpId="0" animBg="1"/>
      <p:bldP spid="12" grpId="0"/>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Segoe Marker" panose="03080602040302020204" pitchFamily="66" charset="0"/>
              </a:rPr>
              <a:t>CONCLUSION</a:t>
            </a:r>
            <a:endParaRPr lang="en-IN" dirty="0">
              <a:latin typeface="Segoe Marker" panose="03080602040302020204" pitchFamily="66" charset="0"/>
            </a:endParaRPr>
          </a:p>
        </p:txBody>
      </p:sp>
      <p:sp>
        <p:nvSpPr>
          <p:cNvPr id="3" name="Content Placeholder 2"/>
          <p:cNvSpPr>
            <a:spLocks noGrp="1"/>
          </p:cNvSpPr>
          <p:nvPr>
            <p:ph idx="1"/>
          </p:nvPr>
        </p:nvSpPr>
        <p:spPr/>
        <p:txBody>
          <a:bodyPr/>
          <a:lstStyle/>
          <a:p>
            <a:r>
              <a:rPr lang="en-IN" dirty="0">
                <a:latin typeface="Segoe Marker" panose="03080602040302020204" pitchFamily="66" charset="0"/>
              </a:rPr>
              <a:t>In this we study about the different types of reaction</a:t>
            </a:r>
            <a:endParaRPr lang="en-IN" dirty="0">
              <a:latin typeface="Segoe Marker" panose="03080602040302020204" pitchFamily="66" charset="0"/>
            </a:endParaRPr>
          </a:p>
          <a:p>
            <a:pPr>
              <a:buFont typeface="Wingdings" panose="05000000000000000000" pitchFamily="2" charset="2"/>
              <a:buChar char="Ø"/>
            </a:pPr>
            <a:r>
              <a:rPr lang="en-IN" dirty="0">
                <a:latin typeface="Segoe Marker" panose="03080602040302020204" pitchFamily="66" charset="0"/>
              </a:rPr>
              <a:t>Combination Reaction</a:t>
            </a:r>
            <a:endParaRPr lang="en-IN" dirty="0">
              <a:latin typeface="Segoe Marker" panose="03080602040302020204" pitchFamily="66" charset="0"/>
            </a:endParaRPr>
          </a:p>
          <a:p>
            <a:pPr>
              <a:buFont typeface="Wingdings" panose="05000000000000000000" pitchFamily="2" charset="2"/>
              <a:buChar char="Ø"/>
            </a:pPr>
            <a:r>
              <a:rPr lang="en-IN" dirty="0">
                <a:latin typeface="Segoe Marker" panose="03080602040302020204" pitchFamily="66" charset="0"/>
              </a:rPr>
              <a:t>Decomposition Reaction</a:t>
            </a:r>
            <a:endParaRPr lang="en-IN" dirty="0">
              <a:latin typeface="Segoe Marker" panose="03080602040302020204" pitchFamily="66" charset="0"/>
            </a:endParaRPr>
          </a:p>
          <a:p>
            <a:pPr>
              <a:buFont typeface="Wingdings" panose="05000000000000000000" pitchFamily="2" charset="2"/>
              <a:buChar char="Ø"/>
            </a:pPr>
            <a:r>
              <a:rPr lang="en-IN" dirty="0">
                <a:latin typeface="Segoe Marker" panose="03080602040302020204" pitchFamily="66" charset="0"/>
              </a:rPr>
              <a:t>Displacement Reaction</a:t>
            </a:r>
            <a:endParaRPr lang="en-IN" dirty="0">
              <a:latin typeface="Segoe Marker" panose="03080602040302020204" pitchFamily="66" charset="0"/>
            </a:endParaRPr>
          </a:p>
          <a:p>
            <a:pPr>
              <a:buFont typeface="Wingdings" panose="05000000000000000000" pitchFamily="2" charset="2"/>
              <a:buChar char="Ø"/>
            </a:pPr>
            <a:r>
              <a:rPr lang="en-IN" dirty="0">
                <a:latin typeface="Segoe Marker" panose="03080602040302020204" pitchFamily="66" charset="0"/>
              </a:rPr>
              <a:t>Double Displacement Reaction</a:t>
            </a:r>
            <a:endParaRPr lang="en-IN" dirty="0">
              <a:latin typeface="Segoe Marker" panose="03080602040302020204" pitchFamily="66" charset="0"/>
            </a:endParaRPr>
          </a:p>
        </p:txBody>
      </p:sp>
      <p:sp>
        <p:nvSpPr>
          <p:cNvPr id="4" name="Rectangle 3"/>
          <p:cNvSpPr/>
          <p:nvPr/>
        </p:nvSpPr>
        <p:spPr>
          <a:xfrm>
            <a:off x="11993078" y="6699183"/>
            <a:ext cx="195747" cy="158817"/>
          </a:xfrm>
          <a:prstGeom prst="rect">
            <a:avLst/>
          </a:prstGeom>
          <a:solidFill>
            <a:srgbClr val="168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advTm="2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2" presetClass="entr" presetSubtype="4" fill="hold" grpId="0" nodeType="afterEffect">
                                  <p:stCondLst>
                                    <p:cond delay="150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1" end="1"/>
                                            </p:txEl>
                                          </p:spTgt>
                                        </p:tgtEl>
                                      </p:cBhvr>
                                    </p:animEffect>
                                  </p:childTnLst>
                                </p:cTn>
                              </p:par>
                            </p:childTnLst>
                          </p:cTn>
                        </p:par>
                        <p:par>
                          <p:cTn id="14" fill="hold">
                            <p:stCondLst>
                              <p:cond delay="4000"/>
                            </p:stCondLst>
                            <p:childTnLst>
                              <p:par>
                                <p:cTn id="15" presetID="12" presetClass="entr" presetSubtype="4" fill="hold" grpId="0" nodeType="afterEffect">
                                  <p:stCondLst>
                                    <p:cond delay="150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2" end="2"/>
                                            </p:txEl>
                                          </p:spTgt>
                                        </p:tgtEl>
                                      </p:cBhvr>
                                    </p:animEffect>
                                  </p:childTnLst>
                                </p:cTn>
                              </p:par>
                            </p:childTnLst>
                          </p:cTn>
                        </p:par>
                        <p:par>
                          <p:cTn id="19" fill="hold">
                            <p:stCondLst>
                              <p:cond delay="6000"/>
                            </p:stCondLst>
                            <p:childTnLst>
                              <p:par>
                                <p:cTn id="20" presetID="12" presetClass="entr" presetSubtype="4" fill="hold" grpId="0" nodeType="afterEffect">
                                  <p:stCondLst>
                                    <p:cond delay="150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3" dur="500"/>
                                        <p:tgtEl>
                                          <p:spTgt spid="3">
                                            <p:txEl>
                                              <p:pRg st="3" end="3"/>
                                            </p:txEl>
                                          </p:spTgt>
                                        </p:tgtEl>
                                      </p:cBhvr>
                                    </p:animEffect>
                                  </p:childTnLst>
                                </p:cTn>
                              </p:par>
                            </p:childTnLst>
                          </p:cTn>
                        </p:par>
                        <p:par>
                          <p:cTn id="24" fill="hold">
                            <p:stCondLst>
                              <p:cond delay="8000"/>
                            </p:stCondLst>
                            <p:childTnLst>
                              <p:par>
                                <p:cTn id="25" presetID="12" presetClass="entr" presetSubtype="4" fill="hold" grpId="0" nodeType="afterEffect">
                                  <p:stCondLst>
                                    <p:cond delay="150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8" dur="500"/>
                                        <p:tgtEl>
                                          <p:spTgt spid="3">
                                            <p:txEl>
                                              <p:pRg st="4" end="4"/>
                                            </p:txEl>
                                          </p:spTgt>
                                        </p:tgtEl>
                                      </p:cBhvr>
                                    </p:animEffect>
                                  </p:childTnLst>
                                </p:cTn>
                              </p:par>
                            </p:childTnLst>
                          </p:cTn>
                        </p:par>
                        <p:par>
                          <p:cTn id="29" fill="hold">
                            <p:stCondLst>
                              <p:cond delay="10000"/>
                            </p:stCondLst>
                            <p:childTnLst>
                              <p:par>
                                <p:cTn id="30" presetID="1" presetClass="entr" presetSubtype="0" fill="hold" grpId="0" nodeType="afterEffect">
                                  <p:stCondLst>
                                    <p:cond delay="150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Segoe Marker" panose="03080602040302020204" pitchFamily="66" charset="0"/>
              </a:rPr>
              <a:t>TYPES OF CHEMICAL REACTION</a:t>
            </a:r>
            <a:endParaRPr lang="en-IN" dirty="0">
              <a:latin typeface="Segoe Marker" panose="03080602040302020204" pitchFamily="66" charset="0"/>
            </a:endParaRPr>
          </a:p>
        </p:txBody>
      </p:sp>
      <p:sp>
        <p:nvSpPr>
          <p:cNvPr id="4" name="Rectangle 3"/>
          <p:cNvSpPr/>
          <p:nvPr/>
        </p:nvSpPr>
        <p:spPr>
          <a:xfrm>
            <a:off x="4126997" y="1839801"/>
            <a:ext cx="3295779" cy="82271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800" b="1" dirty="0">
                <a:solidFill>
                  <a:schemeClr val="tx2"/>
                </a:solidFill>
                <a:latin typeface="Segoe Marker" panose="03080602040302020204" pitchFamily="66" charset="0"/>
              </a:rPr>
              <a:t>Types of reactions</a:t>
            </a:r>
            <a:endParaRPr lang="en-IN" sz="2800" b="1" dirty="0">
              <a:solidFill>
                <a:schemeClr val="tx2"/>
              </a:solidFill>
              <a:latin typeface="Segoe Marker" panose="03080602040302020204" pitchFamily="66" charset="0"/>
            </a:endParaRPr>
          </a:p>
        </p:txBody>
      </p:sp>
      <p:sp>
        <p:nvSpPr>
          <p:cNvPr id="5" name="Arrow: Down 4"/>
          <p:cNvSpPr/>
          <p:nvPr/>
        </p:nvSpPr>
        <p:spPr>
          <a:xfrm>
            <a:off x="5488283" y="2709273"/>
            <a:ext cx="573206" cy="5902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p:cNvCxnSpPr/>
          <p:nvPr/>
        </p:nvCxnSpPr>
        <p:spPr>
          <a:xfrm>
            <a:off x="1289126" y="3299539"/>
            <a:ext cx="897152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Arrow Connector 6"/>
          <p:cNvCxnSpPr/>
          <p:nvPr/>
        </p:nvCxnSpPr>
        <p:spPr>
          <a:xfrm>
            <a:off x="1289126" y="3299539"/>
            <a:ext cx="0" cy="12248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a:off x="10260646" y="3299539"/>
            <a:ext cx="0" cy="12248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p:cNvCxnSpPr/>
          <p:nvPr/>
        </p:nvCxnSpPr>
        <p:spPr>
          <a:xfrm>
            <a:off x="4126997" y="3291963"/>
            <a:ext cx="0" cy="12248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7121269" y="3299539"/>
            <a:ext cx="0" cy="12248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Rectangle: Rounded Corners 10"/>
          <p:cNvSpPr/>
          <p:nvPr/>
        </p:nvSpPr>
        <p:spPr>
          <a:xfrm>
            <a:off x="383886" y="4489554"/>
            <a:ext cx="1932631" cy="9689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latin typeface="Segoe Marker" panose="03080602040302020204" pitchFamily="66" charset="0"/>
              </a:rPr>
              <a:t>Combination Reaction</a:t>
            </a:r>
            <a:endParaRPr lang="en-IN" dirty="0">
              <a:solidFill>
                <a:schemeClr val="tx2"/>
              </a:solidFill>
              <a:latin typeface="Segoe Marker" panose="03080602040302020204" pitchFamily="66" charset="0"/>
            </a:endParaRPr>
          </a:p>
        </p:txBody>
      </p:sp>
      <p:sp>
        <p:nvSpPr>
          <p:cNvPr id="12" name="Rectangle: Rounded Corners 11"/>
          <p:cNvSpPr/>
          <p:nvPr/>
        </p:nvSpPr>
        <p:spPr>
          <a:xfrm>
            <a:off x="3071282" y="4489553"/>
            <a:ext cx="2004823" cy="9689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latin typeface="Segoe Marker" panose="03080602040302020204" pitchFamily="66" charset="0"/>
              </a:rPr>
              <a:t>Decomposition Reaction</a:t>
            </a:r>
            <a:endParaRPr lang="en-IN" dirty="0">
              <a:solidFill>
                <a:schemeClr val="tx2"/>
              </a:solidFill>
              <a:latin typeface="Segoe Marker" panose="03080602040302020204" pitchFamily="66" charset="0"/>
            </a:endParaRPr>
          </a:p>
        </p:txBody>
      </p:sp>
      <p:sp>
        <p:nvSpPr>
          <p:cNvPr id="13" name="Rectangle: Rounded Corners 12"/>
          <p:cNvSpPr/>
          <p:nvPr/>
        </p:nvSpPr>
        <p:spPr>
          <a:xfrm>
            <a:off x="6210657" y="4489552"/>
            <a:ext cx="2004819" cy="9689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latin typeface="Segoe Marker" panose="03080602040302020204" pitchFamily="66" charset="0"/>
              </a:rPr>
              <a:t>Displacement Reaction</a:t>
            </a:r>
            <a:endParaRPr lang="en-IN" dirty="0">
              <a:solidFill>
                <a:schemeClr val="tx2"/>
              </a:solidFill>
              <a:latin typeface="Segoe Marker" panose="03080602040302020204" pitchFamily="66" charset="0"/>
            </a:endParaRPr>
          </a:p>
        </p:txBody>
      </p:sp>
      <p:sp>
        <p:nvSpPr>
          <p:cNvPr id="14" name="Rectangle: Rounded Corners 13"/>
          <p:cNvSpPr/>
          <p:nvPr/>
        </p:nvSpPr>
        <p:spPr>
          <a:xfrm>
            <a:off x="9350029" y="4489551"/>
            <a:ext cx="2004818" cy="9968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latin typeface="Segoe Marker" panose="03080602040302020204" pitchFamily="66" charset="0"/>
              </a:rPr>
              <a:t>Double Displacement Reaction</a:t>
            </a:r>
            <a:endParaRPr lang="en-IN" dirty="0">
              <a:solidFill>
                <a:schemeClr val="tx2"/>
              </a:solidFill>
              <a:latin typeface="Segoe Marker" panose="03080602040302020204" pitchFamily="66" charset="0"/>
            </a:endParaRPr>
          </a:p>
        </p:txBody>
      </p:sp>
      <p:sp>
        <p:nvSpPr>
          <p:cNvPr id="15" name="Rectangle 14"/>
          <p:cNvSpPr/>
          <p:nvPr/>
        </p:nvSpPr>
        <p:spPr>
          <a:xfrm>
            <a:off x="11993078" y="6699183"/>
            <a:ext cx="195747" cy="158817"/>
          </a:xfrm>
          <a:prstGeom prst="rect">
            <a:avLst/>
          </a:prstGeom>
          <a:solidFill>
            <a:srgbClr val="168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advTm="2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2"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1500"/>
                            </p:stCondLst>
                            <p:childTnLst>
                              <p:par>
                                <p:cTn id="9" presetID="12" presetClass="entr" presetSubtype="4" fill="hold" grpId="2" nodeType="afterEffect">
                                  <p:stCondLst>
                                    <p:cond delay="10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p:tgtEl>
                                          <p:spTgt spid="4"/>
                                        </p:tgtEl>
                                        <p:attrNameLst>
                                          <p:attrName>ppt_y</p:attrName>
                                        </p:attrNameLst>
                                      </p:cBhvr>
                                      <p:tavLst>
                                        <p:tav tm="0">
                                          <p:val>
                                            <p:strVal val="#ppt_y+#ppt_h*1.125000"/>
                                          </p:val>
                                        </p:tav>
                                        <p:tav tm="100000">
                                          <p:val>
                                            <p:strVal val="#ppt_y"/>
                                          </p:val>
                                        </p:tav>
                                      </p:tavLst>
                                    </p:anim>
                                    <p:animEffect transition="in" filter="wipe(up)">
                                      <p:cBhvr>
                                        <p:cTn id="12" dur="500"/>
                                        <p:tgtEl>
                                          <p:spTgt spid="4"/>
                                        </p:tgtEl>
                                      </p:cBhvr>
                                    </p:animEffect>
                                  </p:childTnLst>
                                </p:cTn>
                              </p:par>
                            </p:childTnLst>
                          </p:cTn>
                        </p:par>
                        <p:par>
                          <p:cTn id="13" fill="hold">
                            <p:stCondLst>
                              <p:cond delay="3000"/>
                            </p:stCondLst>
                            <p:childTnLst>
                              <p:par>
                                <p:cTn id="14" presetID="12" presetClass="entr" presetSubtype="4" fill="hold" grpId="0" nodeType="afterEffect">
                                  <p:stCondLst>
                                    <p:cond delay="100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p:tgtEl>
                                          <p:spTgt spid="5"/>
                                        </p:tgtEl>
                                        <p:attrNameLst>
                                          <p:attrName>ppt_y</p:attrName>
                                        </p:attrNameLst>
                                      </p:cBhvr>
                                      <p:tavLst>
                                        <p:tav tm="0">
                                          <p:val>
                                            <p:strVal val="#ppt_y+#ppt_h*1.125000"/>
                                          </p:val>
                                        </p:tav>
                                        <p:tav tm="100000">
                                          <p:val>
                                            <p:strVal val="#ppt_y"/>
                                          </p:val>
                                        </p:tav>
                                      </p:tavLst>
                                    </p:anim>
                                    <p:animEffect transition="in" filter="wipe(up)">
                                      <p:cBhvr>
                                        <p:cTn id="17" dur="500"/>
                                        <p:tgtEl>
                                          <p:spTgt spid="5"/>
                                        </p:tgtEl>
                                      </p:cBhvr>
                                    </p:animEffect>
                                  </p:childTnLst>
                                </p:cTn>
                              </p:par>
                            </p:childTnLst>
                          </p:cTn>
                        </p:par>
                        <p:par>
                          <p:cTn id="18" fill="hold">
                            <p:stCondLst>
                              <p:cond delay="4500"/>
                            </p:stCondLst>
                            <p:childTnLst>
                              <p:par>
                                <p:cTn id="19" presetID="12" presetClass="entr" presetSubtype="4" fill="hold" nodeType="afterEffect">
                                  <p:stCondLst>
                                    <p:cond delay="10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p:tgtEl>
                                          <p:spTgt spid="6"/>
                                        </p:tgtEl>
                                        <p:attrNameLst>
                                          <p:attrName>ppt_y</p:attrName>
                                        </p:attrNameLst>
                                      </p:cBhvr>
                                      <p:tavLst>
                                        <p:tav tm="0">
                                          <p:val>
                                            <p:strVal val="#ppt_y+#ppt_h*1.125000"/>
                                          </p:val>
                                        </p:tav>
                                        <p:tav tm="100000">
                                          <p:val>
                                            <p:strVal val="#ppt_y"/>
                                          </p:val>
                                        </p:tav>
                                      </p:tavLst>
                                    </p:anim>
                                    <p:animEffect transition="in" filter="wipe(up)">
                                      <p:cBhvr>
                                        <p:cTn id="22" dur="500"/>
                                        <p:tgtEl>
                                          <p:spTgt spid="6"/>
                                        </p:tgtEl>
                                      </p:cBhvr>
                                    </p:animEffect>
                                  </p:childTnLst>
                                </p:cTn>
                              </p:par>
                            </p:childTnLst>
                          </p:cTn>
                        </p:par>
                        <p:par>
                          <p:cTn id="23" fill="hold">
                            <p:stCondLst>
                              <p:cond delay="6000"/>
                            </p:stCondLst>
                            <p:childTnLst>
                              <p:par>
                                <p:cTn id="24" presetID="12" presetClass="entr" presetSubtype="4" fill="hold" nodeType="afterEffect">
                                  <p:stCondLst>
                                    <p:cond delay="100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p:tgtEl>
                                          <p:spTgt spid="7"/>
                                        </p:tgtEl>
                                        <p:attrNameLst>
                                          <p:attrName>ppt_y</p:attrName>
                                        </p:attrNameLst>
                                      </p:cBhvr>
                                      <p:tavLst>
                                        <p:tav tm="0">
                                          <p:val>
                                            <p:strVal val="#ppt_y+#ppt_h*1.125000"/>
                                          </p:val>
                                        </p:tav>
                                        <p:tav tm="100000">
                                          <p:val>
                                            <p:strVal val="#ppt_y"/>
                                          </p:val>
                                        </p:tav>
                                      </p:tavLst>
                                    </p:anim>
                                    <p:animEffect transition="in" filter="wipe(up)">
                                      <p:cBhvr>
                                        <p:cTn id="27" dur="500"/>
                                        <p:tgtEl>
                                          <p:spTgt spid="7"/>
                                        </p:tgtEl>
                                      </p:cBhvr>
                                    </p:animEffect>
                                  </p:childTnLst>
                                </p:cTn>
                              </p:par>
                            </p:childTnLst>
                          </p:cTn>
                        </p:par>
                        <p:par>
                          <p:cTn id="28" fill="hold">
                            <p:stCondLst>
                              <p:cond delay="7500"/>
                            </p:stCondLst>
                            <p:childTnLst>
                              <p:par>
                                <p:cTn id="29" presetID="12" presetClass="entr" presetSubtype="4" fill="hold" grpId="2" nodeType="afterEffect">
                                  <p:stCondLst>
                                    <p:cond delay="100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p:tgtEl>
                                          <p:spTgt spid="11"/>
                                        </p:tgtEl>
                                        <p:attrNameLst>
                                          <p:attrName>ppt_y</p:attrName>
                                        </p:attrNameLst>
                                      </p:cBhvr>
                                      <p:tavLst>
                                        <p:tav tm="0">
                                          <p:val>
                                            <p:strVal val="#ppt_y+#ppt_h*1.125000"/>
                                          </p:val>
                                        </p:tav>
                                        <p:tav tm="100000">
                                          <p:val>
                                            <p:strVal val="#ppt_y"/>
                                          </p:val>
                                        </p:tav>
                                      </p:tavLst>
                                    </p:anim>
                                    <p:animEffect transition="in" filter="wipe(up)">
                                      <p:cBhvr>
                                        <p:cTn id="32" dur="500"/>
                                        <p:tgtEl>
                                          <p:spTgt spid="11"/>
                                        </p:tgtEl>
                                      </p:cBhvr>
                                    </p:animEffect>
                                  </p:childTnLst>
                                </p:cTn>
                              </p:par>
                            </p:childTnLst>
                          </p:cTn>
                        </p:par>
                        <p:par>
                          <p:cTn id="33" fill="hold">
                            <p:stCondLst>
                              <p:cond delay="9000"/>
                            </p:stCondLst>
                            <p:childTnLst>
                              <p:par>
                                <p:cTn id="34" presetID="12" presetClass="entr" presetSubtype="4" fill="hold" nodeType="afterEffect">
                                  <p:stCondLst>
                                    <p:cond delay="100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p:tgtEl>
                                          <p:spTgt spid="9"/>
                                        </p:tgtEl>
                                        <p:attrNameLst>
                                          <p:attrName>ppt_y</p:attrName>
                                        </p:attrNameLst>
                                      </p:cBhvr>
                                      <p:tavLst>
                                        <p:tav tm="0">
                                          <p:val>
                                            <p:strVal val="#ppt_y+#ppt_h*1.125000"/>
                                          </p:val>
                                        </p:tav>
                                        <p:tav tm="100000">
                                          <p:val>
                                            <p:strVal val="#ppt_y"/>
                                          </p:val>
                                        </p:tav>
                                      </p:tavLst>
                                    </p:anim>
                                    <p:animEffect transition="in" filter="wipe(up)">
                                      <p:cBhvr>
                                        <p:cTn id="37" dur="500"/>
                                        <p:tgtEl>
                                          <p:spTgt spid="9"/>
                                        </p:tgtEl>
                                      </p:cBhvr>
                                    </p:animEffect>
                                  </p:childTnLst>
                                </p:cTn>
                              </p:par>
                            </p:childTnLst>
                          </p:cTn>
                        </p:par>
                        <p:par>
                          <p:cTn id="38" fill="hold">
                            <p:stCondLst>
                              <p:cond delay="10500"/>
                            </p:stCondLst>
                            <p:childTnLst>
                              <p:par>
                                <p:cTn id="39" presetID="12" presetClass="entr" presetSubtype="4" fill="hold" grpId="2" nodeType="afterEffect">
                                  <p:stCondLst>
                                    <p:cond delay="10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p:tgtEl>
                                          <p:spTgt spid="12"/>
                                        </p:tgtEl>
                                        <p:attrNameLst>
                                          <p:attrName>ppt_y</p:attrName>
                                        </p:attrNameLst>
                                      </p:cBhvr>
                                      <p:tavLst>
                                        <p:tav tm="0">
                                          <p:val>
                                            <p:strVal val="#ppt_y+#ppt_h*1.125000"/>
                                          </p:val>
                                        </p:tav>
                                        <p:tav tm="100000">
                                          <p:val>
                                            <p:strVal val="#ppt_y"/>
                                          </p:val>
                                        </p:tav>
                                      </p:tavLst>
                                    </p:anim>
                                    <p:animEffect transition="in" filter="wipe(up)">
                                      <p:cBhvr>
                                        <p:cTn id="42" dur="500"/>
                                        <p:tgtEl>
                                          <p:spTgt spid="12"/>
                                        </p:tgtEl>
                                      </p:cBhvr>
                                    </p:animEffect>
                                  </p:childTnLst>
                                </p:cTn>
                              </p:par>
                            </p:childTnLst>
                          </p:cTn>
                        </p:par>
                        <p:par>
                          <p:cTn id="43" fill="hold">
                            <p:stCondLst>
                              <p:cond delay="12000"/>
                            </p:stCondLst>
                            <p:childTnLst>
                              <p:par>
                                <p:cTn id="44" presetID="12" presetClass="entr" presetSubtype="4" fill="hold" nodeType="afterEffect">
                                  <p:stCondLst>
                                    <p:cond delay="1000"/>
                                  </p:stCondLst>
                                  <p:childTnLst>
                                    <p:set>
                                      <p:cBhvr>
                                        <p:cTn id="45" dur="1" fill="hold">
                                          <p:stCondLst>
                                            <p:cond delay="0"/>
                                          </p:stCondLst>
                                        </p:cTn>
                                        <p:tgtEl>
                                          <p:spTgt spid="10"/>
                                        </p:tgtEl>
                                        <p:attrNameLst>
                                          <p:attrName>style.visibility</p:attrName>
                                        </p:attrNameLst>
                                      </p:cBhvr>
                                      <p:to>
                                        <p:strVal val="visible"/>
                                      </p:to>
                                    </p:set>
                                    <p:anim calcmode="lin" valueType="num">
                                      <p:cBhvr additive="base">
                                        <p:cTn id="46" dur="500"/>
                                        <p:tgtEl>
                                          <p:spTgt spid="10"/>
                                        </p:tgtEl>
                                        <p:attrNameLst>
                                          <p:attrName>ppt_y</p:attrName>
                                        </p:attrNameLst>
                                      </p:cBhvr>
                                      <p:tavLst>
                                        <p:tav tm="0">
                                          <p:val>
                                            <p:strVal val="#ppt_y+#ppt_h*1.125000"/>
                                          </p:val>
                                        </p:tav>
                                        <p:tav tm="100000">
                                          <p:val>
                                            <p:strVal val="#ppt_y"/>
                                          </p:val>
                                        </p:tav>
                                      </p:tavLst>
                                    </p:anim>
                                    <p:animEffect transition="in" filter="wipe(up)">
                                      <p:cBhvr>
                                        <p:cTn id="47" dur="500"/>
                                        <p:tgtEl>
                                          <p:spTgt spid="10"/>
                                        </p:tgtEl>
                                      </p:cBhvr>
                                    </p:animEffect>
                                  </p:childTnLst>
                                </p:cTn>
                              </p:par>
                            </p:childTnLst>
                          </p:cTn>
                        </p:par>
                        <p:par>
                          <p:cTn id="48" fill="hold">
                            <p:stCondLst>
                              <p:cond delay="13500"/>
                            </p:stCondLst>
                            <p:childTnLst>
                              <p:par>
                                <p:cTn id="49" presetID="12" presetClass="entr" presetSubtype="4" fill="hold" grpId="2" nodeType="afterEffect">
                                  <p:stCondLst>
                                    <p:cond delay="100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p:tgtEl>
                                          <p:spTgt spid="13"/>
                                        </p:tgtEl>
                                        <p:attrNameLst>
                                          <p:attrName>ppt_y</p:attrName>
                                        </p:attrNameLst>
                                      </p:cBhvr>
                                      <p:tavLst>
                                        <p:tav tm="0">
                                          <p:val>
                                            <p:strVal val="#ppt_y+#ppt_h*1.125000"/>
                                          </p:val>
                                        </p:tav>
                                        <p:tav tm="100000">
                                          <p:val>
                                            <p:strVal val="#ppt_y"/>
                                          </p:val>
                                        </p:tav>
                                      </p:tavLst>
                                    </p:anim>
                                    <p:animEffect transition="in" filter="wipe(up)">
                                      <p:cBhvr>
                                        <p:cTn id="52" dur="500"/>
                                        <p:tgtEl>
                                          <p:spTgt spid="13"/>
                                        </p:tgtEl>
                                      </p:cBhvr>
                                    </p:animEffect>
                                  </p:childTnLst>
                                </p:cTn>
                              </p:par>
                            </p:childTnLst>
                          </p:cTn>
                        </p:par>
                        <p:par>
                          <p:cTn id="53" fill="hold">
                            <p:stCondLst>
                              <p:cond delay="15000"/>
                            </p:stCondLst>
                            <p:childTnLst>
                              <p:par>
                                <p:cTn id="54" presetID="12" presetClass="entr" presetSubtype="4" fill="hold" nodeType="afterEffect">
                                  <p:stCondLst>
                                    <p:cond delay="1000"/>
                                  </p:stCondLst>
                                  <p:childTnLst>
                                    <p:set>
                                      <p:cBhvr>
                                        <p:cTn id="55" dur="1" fill="hold">
                                          <p:stCondLst>
                                            <p:cond delay="0"/>
                                          </p:stCondLst>
                                        </p:cTn>
                                        <p:tgtEl>
                                          <p:spTgt spid="8"/>
                                        </p:tgtEl>
                                        <p:attrNameLst>
                                          <p:attrName>style.visibility</p:attrName>
                                        </p:attrNameLst>
                                      </p:cBhvr>
                                      <p:to>
                                        <p:strVal val="visible"/>
                                      </p:to>
                                    </p:set>
                                    <p:anim calcmode="lin" valueType="num">
                                      <p:cBhvr additive="base">
                                        <p:cTn id="56" dur="500"/>
                                        <p:tgtEl>
                                          <p:spTgt spid="8"/>
                                        </p:tgtEl>
                                        <p:attrNameLst>
                                          <p:attrName>ppt_y</p:attrName>
                                        </p:attrNameLst>
                                      </p:cBhvr>
                                      <p:tavLst>
                                        <p:tav tm="0">
                                          <p:val>
                                            <p:strVal val="#ppt_y+#ppt_h*1.125000"/>
                                          </p:val>
                                        </p:tav>
                                        <p:tav tm="100000">
                                          <p:val>
                                            <p:strVal val="#ppt_y"/>
                                          </p:val>
                                        </p:tav>
                                      </p:tavLst>
                                    </p:anim>
                                    <p:animEffect transition="in" filter="wipe(up)">
                                      <p:cBhvr>
                                        <p:cTn id="57" dur="500"/>
                                        <p:tgtEl>
                                          <p:spTgt spid="8"/>
                                        </p:tgtEl>
                                      </p:cBhvr>
                                    </p:animEffect>
                                  </p:childTnLst>
                                </p:cTn>
                              </p:par>
                            </p:childTnLst>
                          </p:cTn>
                        </p:par>
                        <p:par>
                          <p:cTn id="58" fill="hold">
                            <p:stCondLst>
                              <p:cond delay="16500"/>
                            </p:stCondLst>
                            <p:childTnLst>
                              <p:par>
                                <p:cTn id="59" presetID="12" presetClass="entr" presetSubtype="4" fill="hold" grpId="2" nodeType="afterEffect">
                                  <p:stCondLst>
                                    <p:cond delay="100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p:tgtEl>
                                          <p:spTgt spid="14"/>
                                        </p:tgtEl>
                                        <p:attrNameLst>
                                          <p:attrName>ppt_y</p:attrName>
                                        </p:attrNameLst>
                                      </p:cBhvr>
                                      <p:tavLst>
                                        <p:tav tm="0">
                                          <p:val>
                                            <p:strVal val="#ppt_y+#ppt_h*1.125000"/>
                                          </p:val>
                                        </p:tav>
                                        <p:tav tm="100000">
                                          <p:val>
                                            <p:strVal val="#ppt_y"/>
                                          </p:val>
                                        </p:tav>
                                      </p:tavLst>
                                    </p:anim>
                                    <p:animEffect transition="in" filter="wipe(up)">
                                      <p:cBhvr>
                                        <p:cTn id="62" dur="500"/>
                                        <p:tgtEl>
                                          <p:spTgt spid="14"/>
                                        </p:tgtEl>
                                      </p:cBhvr>
                                    </p:animEffect>
                                  </p:childTnLst>
                                </p:cTn>
                              </p:par>
                            </p:childTnLst>
                          </p:cTn>
                        </p:par>
                        <p:par>
                          <p:cTn id="63" fill="hold">
                            <p:stCondLst>
                              <p:cond delay="18000"/>
                            </p:stCondLst>
                            <p:childTnLst>
                              <p:par>
                                <p:cTn id="64" presetID="1" presetClass="entr" presetSubtype="0" fill="hold" grpId="0" nodeType="afterEffect">
                                  <p:stCondLst>
                                    <p:cond delay="1500"/>
                                  </p:stCondLst>
                                  <p:childTnLst>
                                    <p:set>
                                      <p:cBhvr>
                                        <p:cTn id="6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4" grpId="1" animBg="1"/>
      <p:bldP spid="4" grpId="2" animBg="1"/>
      <p:bldP spid="5" grpId="0" animBg="1"/>
      <p:bldP spid="11" grpId="1" animBg="1"/>
      <p:bldP spid="11" grpId="2" animBg="1"/>
      <p:bldP spid="12" grpId="1" animBg="1"/>
      <p:bldP spid="12" grpId="2" animBg="1"/>
      <p:bldP spid="13" grpId="1" animBg="1"/>
      <p:bldP spid="13" grpId="2" animBg="1"/>
      <p:bldP spid="14" grpId="1" animBg="1"/>
      <p:bldP spid="14" grpId="2" animBg="1"/>
      <p:bldP spid="15" grpId="0" animBg="1"/>
      <p:bldP spid="2" grpId="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1"/>
          <p:cNvSpPr txBox="1">
            <a:spLocks noGrp="1"/>
          </p:cNvSpPr>
          <p:nvPr>
            <p:ph type="title"/>
          </p:nvPr>
        </p:nvSpPr>
        <p:spPr>
          <a:xfrm>
            <a:off x="1117309" y="76200"/>
            <a:ext cx="10157400" cy="13971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rgbClr val="004E6C"/>
              </a:buClr>
              <a:buSzPts val="4400"/>
              <a:buFont typeface="Quattrocento Sans" panose="020B0502050000020003"/>
              <a:buNone/>
            </a:pPr>
            <a:r>
              <a:rPr lang="en-US">
                <a:latin typeface="Quattrocento Sans" panose="020B0502050000020003"/>
                <a:ea typeface="Quattrocento Sans" panose="020B0502050000020003"/>
                <a:cs typeface="Quattrocento Sans" panose="020B0502050000020003"/>
                <a:sym typeface="Quattrocento Sans" panose="020B0502050000020003"/>
              </a:rPr>
              <a:t>COMBINATION REACTION </a:t>
            </a:r>
            <a:endParaRPr lang="en-US">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 name="Google Shape;37;p1"/>
          <p:cNvSpPr txBox="1">
            <a:spLocks noGrp="1"/>
          </p:cNvSpPr>
          <p:nvPr>
            <p:ph type="body" idx="1"/>
          </p:nvPr>
        </p:nvSpPr>
        <p:spPr>
          <a:xfrm>
            <a:off x="1117308" y="1701800"/>
            <a:ext cx="10233600" cy="935100"/>
          </a:xfrm>
          <a:prstGeom prst="rect">
            <a:avLst/>
          </a:prstGeom>
          <a:noFill/>
          <a:ln>
            <a:noFill/>
          </a:ln>
        </p:spPr>
        <p:txBody>
          <a:bodyPr spcFirstLastPara="1" wrap="square" lIns="121875" tIns="60925" rIns="121875" bIns="60925" anchor="t" anchorCtr="0">
            <a:normAutofit/>
          </a:bodyPr>
          <a:lstStyle/>
          <a:p>
            <a:pPr marL="0" lvl="0" indent="0" algn="l" rtl="0">
              <a:lnSpc>
                <a:spcPct val="95000"/>
              </a:lnSpc>
              <a:spcBef>
                <a:spcPts val="0"/>
              </a:spcBef>
              <a:spcAft>
                <a:spcPts val="0"/>
              </a:spcAft>
              <a:buSzPts val="2400"/>
              <a:buNone/>
            </a:pPr>
            <a:r>
              <a:rPr lang="en-US">
                <a:latin typeface="Quattrocento Sans" panose="020B0502050000020003"/>
                <a:ea typeface="Quattrocento Sans" panose="020B0502050000020003"/>
                <a:cs typeface="Quattrocento Sans" panose="020B0502050000020003"/>
                <a:sym typeface="Quattrocento Sans" panose="020B0502050000020003"/>
              </a:rPr>
              <a:t>A reaction in which a single product is formed from two or more reactants is known as a combination reaction.</a:t>
            </a:r>
            <a:endParaRPr>
              <a:latin typeface="Quattrocento Sans" panose="020B0502050000020003"/>
              <a:ea typeface="Quattrocento Sans" panose="020B0502050000020003"/>
              <a:cs typeface="Quattrocento Sans" panose="020B0502050000020003"/>
              <a:sym typeface="Quattrocento Sans" panose="020B0502050000020003"/>
            </a:endParaRPr>
          </a:p>
          <a:p>
            <a:pPr marL="304800" lvl="0" indent="-152400" algn="l" rtl="0">
              <a:lnSpc>
                <a:spcPct val="95000"/>
              </a:lnSpc>
              <a:spcBef>
                <a:spcPts val="1865"/>
              </a:spcBef>
              <a:spcAft>
                <a:spcPts val="0"/>
              </a:spcAft>
              <a:buSzPts val="2400"/>
              <a:buNone/>
            </a:pPr>
          </a:p>
        </p:txBody>
      </p:sp>
      <p:pic>
        <p:nvPicPr>
          <p:cNvPr id="38" name="Google Shape;38;p1"/>
          <p:cNvPicPr preferRelativeResize="0"/>
          <p:nvPr/>
        </p:nvPicPr>
        <p:blipFill rotWithShape="1">
          <a:blip r:embed="rId1"/>
          <a:srcRect l="49" r="49"/>
          <a:stretch>
            <a:fillRect/>
          </a:stretch>
        </p:blipFill>
        <p:spPr>
          <a:xfrm>
            <a:off x="2782044" y="2636912"/>
            <a:ext cx="5544617" cy="2670148"/>
          </a:xfrm>
          <a:prstGeom prst="rect">
            <a:avLst/>
          </a:prstGeom>
          <a:noFill/>
          <a:ln>
            <a:noFill/>
          </a:ln>
        </p:spPr>
      </p:pic>
      <p:sp>
        <p:nvSpPr>
          <p:cNvPr id="39" name="Google Shape;39;p1"/>
          <p:cNvSpPr/>
          <p:nvPr/>
        </p:nvSpPr>
        <p:spPr>
          <a:xfrm>
            <a:off x="2915021" y="5336064"/>
            <a:ext cx="52788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Formation of slaked lime by the reaction of calcium oxide with water</a:t>
            </a:r>
            <a:endParaRPr lang="en-US" sz="24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 name="Rectangle 5"/>
          <p:cNvSpPr/>
          <p:nvPr/>
        </p:nvSpPr>
        <p:spPr>
          <a:xfrm>
            <a:off x="11993078" y="6699183"/>
            <a:ext cx="195747" cy="158817"/>
          </a:xfrm>
          <a:prstGeom prst="rect">
            <a:avLst/>
          </a:prstGeom>
          <a:solidFill>
            <a:srgbClr val="168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advTm="2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50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fade">
                                      <p:cBhvr>
                                        <p:cTn id="7" dur="500"/>
                                        <p:tgtEl>
                                          <p:spTgt spid="37">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1500"/>
                                  </p:stCondLst>
                                  <p:childTnLst>
                                    <p:set>
                                      <p:cBhvr>
                                        <p:cTn id="10" dur="1" fill="hold">
                                          <p:stCondLst>
                                            <p:cond delay="0"/>
                                          </p:stCondLst>
                                        </p:cTn>
                                        <p:tgtEl>
                                          <p:spTgt spid="37">
                                            <p:txEl>
                                              <p:pRg st="1" end="1"/>
                                            </p:txEl>
                                          </p:spTgt>
                                        </p:tgtEl>
                                        <p:attrNameLst>
                                          <p:attrName>style.visibility</p:attrName>
                                        </p:attrNameLst>
                                      </p:cBhvr>
                                      <p:to>
                                        <p:strVal val="visible"/>
                                      </p:to>
                                    </p:set>
                                    <p:animEffect transition="in" filter="fade">
                                      <p:cBhvr>
                                        <p:cTn id="11" dur="500"/>
                                        <p:tgtEl>
                                          <p:spTgt spid="37">
                                            <p:txEl>
                                              <p:pRg st="1" end="1"/>
                                            </p:txEl>
                                          </p:spTgt>
                                        </p:tgtEl>
                                      </p:cBhvr>
                                    </p:animEffect>
                                  </p:childTnLst>
                                </p:cTn>
                              </p:par>
                            </p:childTnLst>
                          </p:cTn>
                        </p:par>
                        <p:par>
                          <p:cTn id="12" fill="hold">
                            <p:stCondLst>
                              <p:cond delay="4000"/>
                            </p:stCondLst>
                            <p:childTnLst>
                              <p:par>
                                <p:cTn id="13" presetID="10" presetClass="entr" presetSubtype="0" fill="hold" nodeType="afterEffect">
                                  <p:stCondLst>
                                    <p:cond delay="150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par>
                          <p:cTn id="16" fill="hold">
                            <p:stCondLst>
                              <p:cond delay="6000"/>
                            </p:stCondLst>
                            <p:childTnLst>
                              <p:par>
                                <p:cTn id="17" presetID="10" presetClass="entr" presetSubtype="0" fill="hold" nodeType="afterEffect">
                                  <p:stCondLst>
                                    <p:cond delay="150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childTnLst>
                          </p:cTn>
                        </p:par>
                        <p:par>
                          <p:cTn id="20" fill="hold">
                            <p:stCondLst>
                              <p:cond delay="8000"/>
                            </p:stCondLst>
                            <p:childTnLst>
                              <p:par>
                                <p:cTn id="21" presetID="1" presetClass="entr" presetSubtype="0" fill="hold" grpId="0" nodeType="afterEffect">
                                  <p:stCondLst>
                                    <p:cond delay="150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Segoe Marker" panose="03080602040302020204" pitchFamily="66" charset="0"/>
              </a:rPr>
              <a:t>REACTIONS HAPPENING IN THE EXPERIMENT</a:t>
            </a:r>
            <a:endParaRPr lang="en-IN" dirty="0">
              <a:latin typeface="Segoe Marker" panose="03080602040302020204" pitchFamily="66" charset="0"/>
            </a:endParaRPr>
          </a:p>
        </p:txBody>
      </p:sp>
      <p:sp>
        <p:nvSpPr>
          <p:cNvPr id="3" name="Content Placeholder 2"/>
          <p:cNvSpPr>
            <a:spLocks noGrp="1"/>
          </p:cNvSpPr>
          <p:nvPr>
            <p:ph idx="1"/>
          </p:nvPr>
        </p:nvSpPr>
        <p:spPr>
          <a:xfrm>
            <a:off x="1117309" y="1701800"/>
            <a:ext cx="10157354" cy="4470400"/>
          </a:xfrm>
        </p:spPr>
        <p:txBody>
          <a:bodyPr>
            <a:normAutofit fontScale="92500" lnSpcReduction="10000"/>
          </a:bodyPr>
          <a:lstStyle/>
          <a:p>
            <a:pPr>
              <a:buFont typeface="Wingdings" panose="05000000000000000000" pitchFamily="2" charset="2"/>
              <a:buChar char="Ø"/>
            </a:pPr>
            <a:r>
              <a:rPr lang="en-IN" dirty="0">
                <a:latin typeface="Segoe Marker" panose="03080602040302020204" pitchFamily="66" charset="0"/>
              </a:rPr>
              <a:t>Calcium oxide reacts vigorously with water to produce slaked lime (calcium hydroxide) releasing a large amount of heat.</a:t>
            </a:r>
            <a:endParaRPr lang="en-IN" dirty="0">
              <a:latin typeface="Segoe Marker" panose="03080602040302020204" pitchFamily="66" charset="0"/>
            </a:endParaRPr>
          </a:p>
          <a:p>
            <a:pPr>
              <a:buFont typeface="Wingdings" panose="05000000000000000000" pitchFamily="2" charset="2"/>
              <a:buChar char="Ø"/>
            </a:pPr>
            <a:endParaRPr lang="en-IN" b="1" dirty="0">
              <a:solidFill>
                <a:schemeClr val="accent2"/>
              </a:solidFill>
              <a:latin typeface="Segoe Marker" panose="03080602040302020204" pitchFamily="66" charset="0"/>
            </a:endParaRPr>
          </a:p>
          <a:p>
            <a:pPr marL="0" indent="0">
              <a:buNone/>
            </a:pPr>
            <a:r>
              <a:rPr lang="en-IN" dirty="0">
                <a:latin typeface="Segoe Marker" panose="03080602040302020204" pitchFamily="66" charset="0"/>
              </a:rPr>
              <a:t>  (Quick lime) 	 		                                             (Slaked lime)</a:t>
            </a:r>
            <a:endParaRPr lang="en-IN" dirty="0">
              <a:latin typeface="Segoe Marker" panose="03080602040302020204" pitchFamily="66" charset="0"/>
            </a:endParaRPr>
          </a:p>
          <a:p>
            <a:pPr>
              <a:buFont typeface="Wingdings" panose="05000000000000000000" pitchFamily="2" charset="2"/>
              <a:buChar char="Ø"/>
            </a:pPr>
            <a:r>
              <a:rPr lang="en-IN" dirty="0">
                <a:latin typeface="Segoe Marker" panose="03080602040302020204" pitchFamily="66" charset="0"/>
              </a:rPr>
              <a:t>A solution of slaked lime produced by the reaction is used for whitewashing walls. Calcium hydroxide reacts slowly with the carbon dioxide in air to form a thin layer of calcium carbonate on the walls.</a:t>
            </a:r>
            <a:endParaRPr lang="en-IN" dirty="0">
              <a:latin typeface="Segoe Marker" panose="03080602040302020204" pitchFamily="66" charset="0"/>
            </a:endParaRPr>
          </a:p>
          <a:p>
            <a:pPr marL="426720" lvl="1" indent="0">
              <a:buNone/>
            </a:pPr>
            <a:endParaRPr lang="en-IN" dirty="0">
              <a:latin typeface="Segoe Marker" panose="03080602040302020204" pitchFamily="66" charset="0"/>
            </a:endParaRPr>
          </a:p>
          <a:p>
            <a:pPr marL="426720" lvl="1" indent="0">
              <a:buNone/>
            </a:pPr>
            <a:endParaRPr lang="en-IN" dirty="0">
              <a:latin typeface="Segoe Marker" panose="03080602040302020204" pitchFamily="66" charset="0"/>
            </a:endParaRPr>
          </a:p>
          <a:p>
            <a:pPr marL="426720" lvl="1" indent="0">
              <a:buNone/>
            </a:pPr>
            <a:endParaRPr lang="en-IN" dirty="0">
              <a:latin typeface="Segoe Marker" panose="03080602040302020204" pitchFamily="66" charset="0"/>
            </a:endParaRPr>
          </a:p>
          <a:p>
            <a:pPr marL="426720" lvl="1" indent="0">
              <a:buNone/>
            </a:pPr>
            <a:r>
              <a:rPr lang="en-IN" dirty="0">
                <a:latin typeface="Segoe Marker" panose="03080602040302020204" pitchFamily="66" charset="0"/>
              </a:rPr>
              <a:t>(Calcium hydroxide)			(Calcium Carbonate)</a:t>
            </a:r>
            <a:endParaRPr lang="en-IN" dirty="0">
              <a:latin typeface="Segoe Marker" panose="03080602040302020204" pitchFamily="66" charset="0"/>
            </a:endParaRPr>
          </a:p>
          <a:p>
            <a:endParaRPr lang="en-IN" dirty="0"/>
          </a:p>
        </p:txBody>
      </p:sp>
      <p:sp>
        <p:nvSpPr>
          <p:cNvPr id="4" name="TextBox 3"/>
          <p:cNvSpPr txBox="1"/>
          <p:nvPr/>
        </p:nvSpPr>
        <p:spPr>
          <a:xfrm>
            <a:off x="1090941" y="2472178"/>
            <a:ext cx="1260281" cy="443198"/>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pPr>
              <a:lnSpc>
                <a:spcPct val="95000"/>
              </a:lnSpc>
            </a:pPr>
            <a:r>
              <a:rPr lang="en-US" dirty="0" err="1"/>
              <a:t>CaO</a:t>
            </a:r>
            <a:r>
              <a:rPr lang="en-US" dirty="0"/>
              <a:t>(s)</a:t>
            </a:r>
            <a:endParaRPr lang="en-US" dirty="0"/>
          </a:p>
        </p:txBody>
      </p:sp>
      <p:sp>
        <p:nvSpPr>
          <p:cNvPr id="5" name="TextBox 4"/>
          <p:cNvSpPr txBox="1"/>
          <p:nvPr/>
        </p:nvSpPr>
        <p:spPr>
          <a:xfrm>
            <a:off x="2351222" y="2472178"/>
            <a:ext cx="370614" cy="443198"/>
          </a:xfrm>
          <a:prstGeom prst="rect">
            <a:avLst/>
          </a:prstGeom>
          <a:noFill/>
        </p:spPr>
        <p:txBody>
          <a:bodyPr wrap="none" rtlCol="0">
            <a:spAutoFit/>
          </a:bodyPr>
          <a:lstStyle/>
          <a:p>
            <a:pPr>
              <a:lnSpc>
                <a:spcPct val="95000"/>
              </a:lnSpc>
            </a:pPr>
            <a:r>
              <a:rPr lang="en-US" dirty="0"/>
              <a:t>+</a:t>
            </a:r>
            <a:endParaRPr lang="en-US" dirty="0"/>
          </a:p>
        </p:txBody>
      </p:sp>
      <p:sp>
        <p:nvSpPr>
          <p:cNvPr id="6" name="TextBox 5"/>
          <p:cNvSpPr txBox="1"/>
          <p:nvPr/>
        </p:nvSpPr>
        <p:spPr>
          <a:xfrm>
            <a:off x="2721836" y="2468788"/>
            <a:ext cx="2352983" cy="4431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nSpc>
                <a:spcPct val="95000"/>
              </a:lnSpc>
            </a:pPr>
            <a:r>
              <a:rPr lang="en-US" dirty="0"/>
              <a:t>Heat</a:t>
            </a:r>
            <a:endParaRPr lang="en-US" dirty="0"/>
          </a:p>
        </p:txBody>
      </p:sp>
      <p:cxnSp>
        <p:nvCxnSpPr>
          <p:cNvPr id="7" name="Straight Arrow Connector 6"/>
          <p:cNvCxnSpPr/>
          <p:nvPr/>
        </p:nvCxnSpPr>
        <p:spPr>
          <a:xfrm>
            <a:off x="8300292" y="2690387"/>
            <a:ext cx="936104" cy="0"/>
          </a:xfrm>
          <a:prstGeom prst="straightConnector1">
            <a:avLst/>
          </a:prstGeom>
          <a:ln w="28575">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81204" y="2468788"/>
            <a:ext cx="2175139" cy="4431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nSpc>
                <a:spcPct val="95000"/>
              </a:lnSpc>
            </a:pPr>
            <a:r>
              <a:rPr lang="en-US" dirty="0"/>
              <a:t>H</a:t>
            </a:r>
            <a:r>
              <a:rPr lang="en-US" sz="2000" dirty="0"/>
              <a:t>2</a:t>
            </a:r>
            <a:r>
              <a:rPr lang="en-US" dirty="0"/>
              <a:t>O</a:t>
            </a:r>
            <a:endParaRPr lang="en-US" dirty="0"/>
          </a:p>
        </p:txBody>
      </p:sp>
      <p:sp>
        <p:nvSpPr>
          <p:cNvPr id="9" name="TextBox 8"/>
          <p:cNvSpPr txBox="1"/>
          <p:nvPr/>
        </p:nvSpPr>
        <p:spPr>
          <a:xfrm>
            <a:off x="5252653" y="2532367"/>
            <a:ext cx="370614" cy="443198"/>
          </a:xfrm>
          <a:prstGeom prst="rect">
            <a:avLst/>
          </a:prstGeom>
          <a:noFill/>
        </p:spPr>
        <p:txBody>
          <a:bodyPr wrap="none" rtlCol="0">
            <a:spAutoFit/>
          </a:bodyPr>
          <a:lstStyle/>
          <a:p>
            <a:pPr>
              <a:lnSpc>
                <a:spcPct val="95000"/>
              </a:lnSpc>
            </a:pPr>
            <a:r>
              <a:rPr lang="en-US" dirty="0"/>
              <a:t>+</a:t>
            </a:r>
            <a:endParaRPr lang="en-US" dirty="0"/>
          </a:p>
        </p:txBody>
      </p:sp>
      <p:sp>
        <p:nvSpPr>
          <p:cNvPr id="10" name="TextBox 9"/>
          <p:cNvSpPr txBox="1"/>
          <p:nvPr/>
        </p:nvSpPr>
        <p:spPr>
          <a:xfrm>
            <a:off x="9443770" y="2468788"/>
            <a:ext cx="2175139" cy="4431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nSpc>
                <a:spcPct val="95000"/>
              </a:lnSpc>
            </a:pPr>
            <a:r>
              <a:rPr lang="en-US" dirty="0"/>
              <a:t>Ca(OH)(</a:t>
            </a:r>
            <a:r>
              <a:rPr lang="en-US" dirty="0" err="1"/>
              <a:t>aq</a:t>
            </a:r>
            <a:r>
              <a:rPr lang="en-US" dirty="0"/>
              <a:t>)</a:t>
            </a:r>
            <a:endParaRPr lang="en-US" dirty="0"/>
          </a:p>
        </p:txBody>
      </p:sp>
      <p:sp>
        <p:nvSpPr>
          <p:cNvPr id="11" name="TextBox 10"/>
          <p:cNvSpPr txBox="1"/>
          <p:nvPr/>
        </p:nvSpPr>
        <p:spPr>
          <a:xfrm>
            <a:off x="1212462" y="4997944"/>
            <a:ext cx="1936749" cy="443198"/>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pPr>
              <a:lnSpc>
                <a:spcPct val="95000"/>
              </a:lnSpc>
            </a:pPr>
            <a:r>
              <a:rPr lang="en-US" dirty="0"/>
              <a:t>Ca(OH)</a:t>
            </a:r>
            <a:r>
              <a:rPr lang="en-US" sz="2000" dirty="0"/>
              <a:t>2(</a:t>
            </a:r>
            <a:r>
              <a:rPr lang="en-US" sz="2000" dirty="0" err="1"/>
              <a:t>aq</a:t>
            </a:r>
            <a:endParaRPr lang="en-US" dirty="0"/>
          </a:p>
        </p:txBody>
      </p:sp>
      <p:sp>
        <p:nvSpPr>
          <p:cNvPr id="12" name="TextBox 11"/>
          <p:cNvSpPr txBox="1"/>
          <p:nvPr/>
        </p:nvSpPr>
        <p:spPr>
          <a:xfrm>
            <a:off x="3165010" y="5069229"/>
            <a:ext cx="370614" cy="443198"/>
          </a:xfrm>
          <a:prstGeom prst="rect">
            <a:avLst/>
          </a:prstGeom>
          <a:noFill/>
        </p:spPr>
        <p:txBody>
          <a:bodyPr wrap="none" rtlCol="0">
            <a:spAutoFit/>
          </a:bodyPr>
          <a:lstStyle/>
          <a:p>
            <a:pPr>
              <a:lnSpc>
                <a:spcPct val="95000"/>
              </a:lnSpc>
            </a:pPr>
            <a:r>
              <a:rPr lang="en-US" dirty="0"/>
              <a:t>+</a:t>
            </a:r>
            <a:endParaRPr lang="en-US" dirty="0"/>
          </a:p>
        </p:txBody>
      </p:sp>
      <p:sp>
        <p:nvSpPr>
          <p:cNvPr id="13" name="TextBox 12"/>
          <p:cNvSpPr txBox="1"/>
          <p:nvPr/>
        </p:nvSpPr>
        <p:spPr>
          <a:xfrm>
            <a:off x="3924695" y="5013176"/>
            <a:ext cx="2352983" cy="4431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nSpc>
                <a:spcPct val="95000"/>
              </a:lnSpc>
            </a:pPr>
            <a:r>
              <a:rPr lang="en-US" dirty="0"/>
              <a:t>CO</a:t>
            </a:r>
            <a:r>
              <a:rPr lang="en-US" sz="2000" dirty="0"/>
              <a:t>2</a:t>
            </a:r>
            <a:endParaRPr lang="en-US" dirty="0"/>
          </a:p>
        </p:txBody>
      </p:sp>
      <p:cxnSp>
        <p:nvCxnSpPr>
          <p:cNvPr id="14" name="Straight Arrow Connector 13"/>
          <p:cNvCxnSpPr/>
          <p:nvPr/>
        </p:nvCxnSpPr>
        <p:spPr>
          <a:xfrm>
            <a:off x="6364566" y="5290828"/>
            <a:ext cx="936104" cy="0"/>
          </a:xfrm>
          <a:prstGeom prst="straightConnector1">
            <a:avLst/>
          </a:prstGeom>
          <a:ln w="28575">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441601" y="5010839"/>
            <a:ext cx="2175139" cy="4431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nSpc>
                <a:spcPct val="95000"/>
              </a:lnSpc>
            </a:pPr>
            <a:r>
              <a:rPr lang="en-US" dirty="0"/>
              <a:t>CaCO3</a:t>
            </a:r>
            <a:endParaRPr lang="en-US" dirty="0"/>
          </a:p>
        </p:txBody>
      </p:sp>
      <p:sp>
        <p:nvSpPr>
          <p:cNvPr id="16" name="TextBox 15"/>
          <p:cNvSpPr txBox="1"/>
          <p:nvPr/>
        </p:nvSpPr>
        <p:spPr>
          <a:xfrm>
            <a:off x="9740292" y="5012087"/>
            <a:ext cx="370614" cy="443198"/>
          </a:xfrm>
          <a:prstGeom prst="rect">
            <a:avLst/>
          </a:prstGeom>
          <a:noFill/>
        </p:spPr>
        <p:txBody>
          <a:bodyPr wrap="none" rtlCol="0">
            <a:spAutoFit/>
          </a:bodyPr>
          <a:lstStyle/>
          <a:p>
            <a:pPr>
              <a:lnSpc>
                <a:spcPct val="95000"/>
              </a:lnSpc>
            </a:pPr>
            <a:r>
              <a:rPr lang="en-US" dirty="0"/>
              <a:t>+</a:t>
            </a:r>
            <a:endParaRPr lang="en-US" dirty="0"/>
          </a:p>
        </p:txBody>
      </p:sp>
      <p:sp>
        <p:nvSpPr>
          <p:cNvPr id="17" name="TextBox 16"/>
          <p:cNvSpPr txBox="1"/>
          <p:nvPr/>
        </p:nvSpPr>
        <p:spPr>
          <a:xfrm>
            <a:off x="10234458" y="4995607"/>
            <a:ext cx="1700586" cy="4431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nSpc>
                <a:spcPct val="95000"/>
              </a:lnSpc>
            </a:pPr>
            <a:r>
              <a:rPr lang="en-US" dirty="0"/>
              <a:t>H2O(l)</a:t>
            </a:r>
            <a:endParaRPr lang="en-US" dirty="0"/>
          </a:p>
        </p:txBody>
      </p:sp>
      <p:sp>
        <p:nvSpPr>
          <p:cNvPr id="18" name="Rectangle 17"/>
          <p:cNvSpPr/>
          <p:nvPr/>
        </p:nvSpPr>
        <p:spPr>
          <a:xfrm>
            <a:off x="11993078" y="6699183"/>
            <a:ext cx="195747" cy="158817"/>
          </a:xfrm>
          <a:prstGeom prst="rect">
            <a:avLst/>
          </a:prstGeom>
          <a:solidFill>
            <a:srgbClr val="168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advTm="2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0" presetClass="entr" presetSubtype="0" fill="hold" grpId="0" nodeType="afterEffect">
                                  <p:stCondLst>
                                    <p:cond delay="150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4000"/>
                            </p:stCondLst>
                            <p:childTnLst>
                              <p:par>
                                <p:cTn id="14" presetID="10" presetClass="entr" presetSubtype="0" fill="hold" grpId="0" nodeType="afterEffect">
                                  <p:stCondLst>
                                    <p:cond delay="1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6000"/>
                            </p:stCondLst>
                            <p:childTnLst>
                              <p:par>
                                <p:cTn id="18" presetID="10" presetClass="entr" presetSubtype="0" fill="hold" grpId="0" nodeType="afterEffect">
                                  <p:stCondLst>
                                    <p:cond delay="15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8000"/>
                            </p:stCondLst>
                            <p:childTnLst>
                              <p:par>
                                <p:cTn id="22" presetID="10" presetClass="entr" presetSubtype="0" fill="hold" grpId="0" nodeType="afterEffect">
                                  <p:stCondLst>
                                    <p:cond delay="150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par>
                          <p:cTn id="25" fill="hold">
                            <p:stCondLst>
                              <p:cond delay="10000"/>
                            </p:stCondLst>
                            <p:childTnLst>
                              <p:par>
                                <p:cTn id="26" presetID="10" presetClass="entr" presetSubtype="0" fill="hold" grpId="0" nodeType="afterEffect">
                                  <p:stCondLst>
                                    <p:cond delay="15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par>
                          <p:cTn id="29" fill="hold">
                            <p:stCondLst>
                              <p:cond delay="12000"/>
                            </p:stCondLst>
                            <p:childTnLst>
                              <p:par>
                                <p:cTn id="30" presetID="22" presetClass="entr" presetSubtype="8" fill="hold" nodeType="afterEffect">
                                  <p:stCondLst>
                                    <p:cond delay="150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par>
                          <p:cTn id="33" fill="hold">
                            <p:stCondLst>
                              <p:cond delay="14000"/>
                            </p:stCondLst>
                            <p:childTnLst>
                              <p:par>
                                <p:cTn id="34" presetID="10" presetClass="entr" presetSubtype="0" fill="hold" grpId="0" nodeType="afterEffect">
                                  <p:stCondLst>
                                    <p:cond delay="150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par>
                          <p:cTn id="37" fill="hold">
                            <p:stCondLst>
                              <p:cond delay="16000"/>
                            </p:stCondLst>
                            <p:childTnLst>
                              <p:par>
                                <p:cTn id="38" presetID="12" presetClass="entr" presetSubtype="4" fill="hold" nodeType="afterEffect">
                                  <p:stCondLst>
                                    <p:cond delay="1500"/>
                                  </p:stCondLst>
                                  <p:childTnLst>
                                    <p:set>
                                      <p:cBhvr>
                                        <p:cTn id="39" dur="1" fill="hold">
                                          <p:stCondLst>
                                            <p:cond delay="0"/>
                                          </p:stCondLst>
                                        </p:cTn>
                                        <p:tgtEl>
                                          <p:spTgt spid="3">
                                            <p:txEl>
                                              <p:pRg st="2" end="2"/>
                                            </p:txEl>
                                          </p:spTgt>
                                        </p:tgtEl>
                                        <p:attrNameLst>
                                          <p:attrName>style.visibility</p:attrName>
                                        </p:attrNameLst>
                                      </p:cBhvr>
                                      <p:to>
                                        <p:strVal val="visible"/>
                                      </p:to>
                                    </p:set>
                                    <p:anim calcmode="lin" valueType="num">
                                      <p:cBhvr additive="base">
                                        <p:cTn id="40"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41" dur="500"/>
                                        <p:tgtEl>
                                          <p:spTgt spid="3">
                                            <p:txEl>
                                              <p:pRg st="2" end="2"/>
                                            </p:txEl>
                                          </p:spTgt>
                                        </p:tgtEl>
                                      </p:cBhvr>
                                    </p:animEffect>
                                  </p:childTnLst>
                                </p:cTn>
                              </p:par>
                            </p:childTnLst>
                          </p:cTn>
                        </p:par>
                        <p:par>
                          <p:cTn id="42" fill="hold">
                            <p:stCondLst>
                              <p:cond delay="18000"/>
                            </p:stCondLst>
                            <p:childTnLst>
                              <p:par>
                                <p:cTn id="43" presetID="12" presetClass="entr" presetSubtype="4" fill="hold" nodeType="afterEffect">
                                  <p:stCondLst>
                                    <p:cond delay="1500"/>
                                  </p:stCondLst>
                                  <p:childTnLst>
                                    <p:set>
                                      <p:cBhvr>
                                        <p:cTn id="44" dur="1" fill="hold">
                                          <p:stCondLst>
                                            <p:cond delay="0"/>
                                          </p:stCondLst>
                                        </p:cTn>
                                        <p:tgtEl>
                                          <p:spTgt spid="3">
                                            <p:txEl>
                                              <p:pRg st="3" end="3"/>
                                            </p:txEl>
                                          </p:spTgt>
                                        </p:tgtEl>
                                        <p:attrNameLst>
                                          <p:attrName>style.visibility</p:attrName>
                                        </p:attrNameLst>
                                      </p:cBhvr>
                                      <p:to>
                                        <p:strVal val="visible"/>
                                      </p:to>
                                    </p:set>
                                    <p:anim calcmode="lin" valueType="num">
                                      <p:cBhvr additive="base">
                                        <p:cTn id="4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46" dur="500"/>
                                        <p:tgtEl>
                                          <p:spTgt spid="3">
                                            <p:txEl>
                                              <p:pRg st="3" end="3"/>
                                            </p:txEl>
                                          </p:spTgt>
                                        </p:tgtEl>
                                      </p:cBhvr>
                                    </p:animEffect>
                                  </p:childTnLst>
                                </p:cTn>
                              </p:par>
                            </p:childTnLst>
                          </p:cTn>
                        </p:par>
                        <p:par>
                          <p:cTn id="47" fill="hold">
                            <p:stCondLst>
                              <p:cond delay="20000"/>
                            </p:stCondLst>
                            <p:childTnLst>
                              <p:par>
                                <p:cTn id="48" presetID="10" presetClass="entr" presetSubtype="0" fill="hold" grpId="0" nodeType="afterEffect">
                                  <p:stCondLst>
                                    <p:cond delay="150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par>
                          <p:cTn id="51" fill="hold">
                            <p:stCondLst>
                              <p:cond delay="22000"/>
                            </p:stCondLst>
                            <p:childTnLst>
                              <p:par>
                                <p:cTn id="52" presetID="10" presetClass="entr" presetSubtype="0" fill="hold" grpId="0" nodeType="afterEffect">
                                  <p:stCondLst>
                                    <p:cond delay="150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par>
                          <p:cTn id="55" fill="hold">
                            <p:stCondLst>
                              <p:cond delay="24000"/>
                            </p:stCondLst>
                            <p:childTnLst>
                              <p:par>
                                <p:cTn id="56" presetID="10" presetClass="entr" presetSubtype="0" fill="hold" grpId="0" nodeType="afterEffect">
                                  <p:stCondLst>
                                    <p:cond delay="150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childTnLst>
                          </p:cTn>
                        </p:par>
                        <p:par>
                          <p:cTn id="59" fill="hold">
                            <p:stCondLst>
                              <p:cond delay="26000"/>
                            </p:stCondLst>
                            <p:childTnLst>
                              <p:par>
                                <p:cTn id="60" presetID="22" presetClass="entr" presetSubtype="8" fill="hold" nodeType="afterEffect">
                                  <p:stCondLst>
                                    <p:cond delay="1500"/>
                                  </p:stCondLst>
                                  <p:childTnLst>
                                    <p:set>
                                      <p:cBhvr>
                                        <p:cTn id="61" dur="1" fill="hold">
                                          <p:stCondLst>
                                            <p:cond delay="0"/>
                                          </p:stCondLst>
                                        </p:cTn>
                                        <p:tgtEl>
                                          <p:spTgt spid="14"/>
                                        </p:tgtEl>
                                        <p:attrNameLst>
                                          <p:attrName>style.visibility</p:attrName>
                                        </p:attrNameLst>
                                      </p:cBhvr>
                                      <p:to>
                                        <p:strVal val="visible"/>
                                      </p:to>
                                    </p:set>
                                    <p:animEffect transition="in" filter="wipe(left)">
                                      <p:cBhvr>
                                        <p:cTn id="62" dur="500"/>
                                        <p:tgtEl>
                                          <p:spTgt spid="14"/>
                                        </p:tgtEl>
                                      </p:cBhvr>
                                    </p:animEffect>
                                  </p:childTnLst>
                                </p:cTn>
                              </p:par>
                            </p:childTnLst>
                          </p:cTn>
                        </p:par>
                        <p:par>
                          <p:cTn id="63" fill="hold">
                            <p:stCondLst>
                              <p:cond delay="28000"/>
                            </p:stCondLst>
                            <p:childTnLst>
                              <p:par>
                                <p:cTn id="64" presetID="10" presetClass="entr" presetSubtype="0" fill="hold" grpId="0" nodeType="afterEffect">
                                  <p:stCondLst>
                                    <p:cond delay="1500"/>
                                  </p:stCondLst>
                                  <p:childTnLst>
                                    <p:set>
                                      <p:cBhvr>
                                        <p:cTn id="65" dur="1" fill="hold">
                                          <p:stCondLst>
                                            <p:cond delay="0"/>
                                          </p:stCondLst>
                                        </p:cTn>
                                        <p:tgtEl>
                                          <p:spTgt spid="15"/>
                                        </p:tgtEl>
                                        <p:attrNameLst>
                                          <p:attrName>style.visibility</p:attrName>
                                        </p:attrNameLst>
                                      </p:cBhvr>
                                      <p:to>
                                        <p:strVal val="visible"/>
                                      </p:to>
                                    </p:set>
                                    <p:animEffect transition="in" filter="fade">
                                      <p:cBhvr>
                                        <p:cTn id="66" dur="500"/>
                                        <p:tgtEl>
                                          <p:spTgt spid="15"/>
                                        </p:tgtEl>
                                      </p:cBhvr>
                                    </p:animEffect>
                                  </p:childTnLst>
                                </p:cTn>
                              </p:par>
                            </p:childTnLst>
                          </p:cTn>
                        </p:par>
                        <p:par>
                          <p:cTn id="67" fill="hold">
                            <p:stCondLst>
                              <p:cond delay="30000"/>
                            </p:stCondLst>
                            <p:childTnLst>
                              <p:par>
                                <p:cTn id="68" presetID="10" presetClass="entr" presetSubtype="0" fill="hold" grpId="0" nodeType="afterEffect">
                                  <p:stCondLst>
                                    <p:cond delay="1500"/>
                                  </p:stCondLst>
                                  <p:childTnLst>
                                    <p:set>
                                      <p:cBhvr>
                                        <p:cTn id="69" dur="1" fill="hold">
                                          <p:stCondLst>
                                            <p:cond delay="0"/>
                                          </p:stCondLst>
                                        </p:cTn>
                                        <p:tgtEl>
                                          <p:spTgt spid="16"/>
                                        </p:tgtEl>
                                        <p:attrNameLst>
                                          <p:attrName>style.visibility</p:attrName>
                                        </p:attrNameLst>
                                      </p:cBhvr>
                                      <p:to>
                                        <p:strVal val="visible"/>
                                      </p:to>
                                    </p:set>
                                    <p:animEffect transition="in" filter="fade">
                                      <p:cBhvr>
                                        <p:cTn id="70" dur="500"/>
                                        <p:tgtEl>
                                          <p:spTgt spid="16"/>
                                        </p:tgtEl>
                                      </p:cBhvr>
                                    </p:animEffect>
                                  </p:childTnLst>
                                </p:cTn>
                              </p:par>
                            </p:childTnLst>
                          </p:cTn>
                        </p:par>
                        <p:par>
                          <p:cTn id="71" fill="hold">
                            <p:stCondLst>
                              <p:cond delay="32000"/>
                            </p:stCondLst>
                            <p:childTnLst>
                              <p:par>
                                <p:cTn id="72" presetID="10" presetClass="entr" presetSubtype="0" fill="hold" grpId="0" nodeType="afterEffect">
                                  <p:stCondLst>
                                    <p:cond delay="150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par>
                          <p:cTn id="75" fill="hold">
                            <p:stCondLst>
                              <p:cond delay="34000"/>
                            </p:stCondLst>
                            <p:childTnLst>
                              <p:par>
                                <p:cTn id="76" presetID="12" presetClass="entr" presetSubtype="4" fill="hold" nodeType="afterEffect">
                                  <p:stCondLst>
                                    <p:cond delay="1500"/>
                                  </p:stCondLst>
                                  <p:childTnLst>
                                    <p:set>
                                      <p:cBhvr>
                                        <p:cTn id="77" dur="1" fill="hold">
                                          <p:stCondLst>
                                            <p:cond delay="0"/>
                                          </p:stCondLst>
                                        </p:cTn>
                                        <p:tgtEl>
                                          <p:spTgt spid="3">
                                            <p:txEl>
                                              <p:pRg st="7" end="7"/>
                                            </p:txEl>
                                          </p:spTgt>
                                        </p:tgtEl>
                                        <p:attrNameLst>
                                          <p:attrName>style.visibility</p:attrName>
                                        </p:attrNameLst>
                                      </p:cBhvr>
                                      <p:to>
                                        <p:strVal val="visible"/>
                                      </p:to>
                                    </p:set>
                                    <p:anim calcmode="lin" valueType="num">
                                      <p:cBhvr additive="base">
                                        <p:cTn id="78"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79" dur="500"/>
                                        <p:tgtEl>
                                          <p:spTgt spid="3">
                                            <p:txEl>
                                              <p:pRg st="7" end="7"/>
                                            </p:txEl>
                                          </p:spTgt>
                                        </p:tgtEl>
                                      </p:cBhvr>
                                    </p:animEffect>
                                  </p:childTnLst>
                                </p:cTn>
                              </p:par>
                            </p:childTnLst>
                          </p:cTn>
                        </p:par>
                        <p:par>
                          <p:cTn id="80" fill="hold">
                            <p:stCondLst>
                              <p:cond delay="36000"/>
                            </p:stCondLst>
                            <p:childTnLst>
                              <p:par>
                                <p:cTn id="81" presetID="1" presetClass="entr" presetSubtype="0" fill="hold" grpId="0" nodeType="afterEffect">
                                  <p:stCondLst>
                                    <p:cond delay="1500"/>
                                  </p:stCondLst>
                                  <p:childTnLst>
                                    <p:set>
                                      <p:cBhvr>
                                        <p:cTn id="8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0" uiExpand="1" build="p"/>
      <p:bldP spid="4" grpId="0" animBg="1"/>
      <p:bldP spid="5" grpId="0"/>
      <p:bldP spid="6" grpId="0" animBg="1"/>
      <p:bldP spid="8" grpId="0" animBg="1"/>
      <p:bldP spid="9" grpId="0"/>
      <p:bldP spid="10" grpId="0" animBg="1"/>
      <p:bldP spid="11" grpId="0" animBg="1"/>
      <p:bldP spid="12" grpId="0"/>
      <p:bldP spid="13" grpId="0" animBg="1"/>
      <p:bldP spid="15" grpId="0" animBg="1"/>
      <p:bldP spid="16" grpId="0"/>
      <p:bldP spid="17"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Segoe Marker" panose="03080602040302020204" pitchFamily="66" charset="0"/>
              </a:rPr>
              <a:t>SOME MORE EXAMPLES OF COMBINATION REACTION:</a:t>
            </a:r>
            <a:endParaRPr lang="en-IN" dirty="0">
              <a:latin typeface="Segoe Marker" panose="03080602040302020204" pitchFamily="66" charset="0"/>
            </a:endParaRPr>
          </a:p>
        </p:txBody>
      </p:sp>
      <p:sp>
        <p:nvSpPr>
          <p:cNvPr id="3" name="Content Placeholder 2"/>
          <p:cNvSpPr>
            <a:spLocks noGrp="1"/>
          </p:cNvSpPr>
          <p:nvPr>
            <p:ph idx="1"/>
          </p:nvPr>
        </p:nvSpPr>
        <p:spPr>
          <a:xfrm>
            <a:off x="1015735" y="1473200"/>
            <a:ext cx="10157354" cy="5384800"/>
          </a:xfrm>
        </p:spPr>
        <p:txBody>
          <a:bodyPr>
            <a:normAutofit/>
          </a:bodyPr>
          <a:lstStyle/>
          <a:p>
            <a:r>
              <a:rPr lang="en-IN" dirty="0">
                <a:latin typeface="Segoe Marker" panose="03080602040302020204" pitchFamily="66" charset="0"/>
              </a:rPr>
              <a:t>Burning of coal</a:t>
            </a:r>
            <a:endParaRPr lang="en-IN" dirty="0">
              <a:latin typeface="Segoe Marker" panose="03080602040302020204" pitchFamily="66" charset="0"/>
            </a:endParaRPr>
          </a:p>
          <a:p>
            <a:pPr marL="0" indent="0">
              <a:buNone/>
            </a:pPr>
            <a:r>
              <a:rPr lang="en-IN" dirty="0">
                <a:latin typeface="Segoe Marker" panose="03080602040302020204" pitchFamily="66" charset="0"/>
                <a:ea typeface="Adobe Fangsong Std R" panose="02020400000000000000" pitchFamily="18" charset="-128"/>
              </a:rPr>
              <a:t>	</a:t>
            </a:r>
            <a:endParaRPr lang="en-IN" dirty="0">
              <a:latin typeface="Segoe Marker" panose="03080602040302020204" pitchFamily="66" charset="0"/>
              <a:ea typeface="Adobe Fangsong Std R" panose="02020400000000000000" pitchFamily="18" charset="-128"/>
            </a:endParaRPr>
          </a:p>
          <a:p>
            <a:pPr marL="0" indent="0">
              <a:buNone/>
            </a:pPr>
            <a:r>
              <a:rPr lang="en-IN" dirty="0">
                <a:latin typeface="Segoe Marker" panose="03080602040302020204" pitchFamily="66" charset="0"/>
              </a:rPr>
              <a:t>Formation of water from H</a:t>
            </a:r>
            <a:r>
              <a:rPr lang="en-IN" baseline="-25000" dirty="0">
                <a:latin typeface="Segoe Marker" panose="03080602040302020204" pitchFamily="66" charset="0"/>
              </a:rPr>
              <a:t>2</a:t>
            </a:r>
            <a:r>
              <a:rPr lang="en-IN" dirty="0">
                <a:latin typeface="Segoe Marker" panose="03080602040302020204" pitchFamily="66" charset="0"/>
              </a:rPr>
              <a:t>(g) and O</a:t>
            </a:r>
            <a:r>
              <a:rPr lang="en-IN" baseline="-25000" dirty="0">
                <a:latin typeface="Segoe Marker" panose="03080602040302020204" pitchFamily="66" charset="0"/>
              </a:rPr>
              <a:t>2</a:t>
            </a:r>
            <a:r>
              <a:rPr lang="en-IN" dirty="0">
                <a:latin typeface="Segoe Marker" panose="03080602040302020204" pitchFamily="66" charset="0"/>
              </a:rPr>
              <a:t>(g)</a:t>
            </a:r>
            <a:endParaRPr lang="en-IN" dirty="0">
              <a:latin typeface="Segoe Marker" panose="03080602040302020204" pitchFamily="66" charset="0"/>
            </a:endParaRPr>
          </a:p>
          <a:p>
            <a:pPr marL="0" indent="0">
              <a:buNone/>
            </a:pPr>
            <a:r>
              <a:rPr lang="en-IN" dirty="0">
                <a:latin typeface="Segoe Marker" panose="03080602040302020204" pitchFamily="66" charset="0"/>
              </a:rPr>
              <a:t>	</a:t>
            </a:r>
            <a:endParaRPr lang="en-IN" dirty="0">
              <a:latin typeface="Segoe Marker" panose="03080602040302020204" pitchFamily="66" charset="0"/>
              <a:ea typeface="Adobe Fangsong Std R" panose="02020400000000000000" pitchFamily="18" charset="-128"/>
            </a:endParaRPr>
          </a:p>
        </p:txBody>
      </p:sp>
      <p:sp>
        <p:nvSpPr>
          <p:cNvPr id="4" name="TextBox 3"/>
          <p:cNvSpPr txBox="1"/>
          <p:nvPr/>
        </p:nvSpPr>
        <p:spPr>
          <a:xfrm>
            <a:off x="1534627" y="2067992"/>
            <a:ext cx="782587" cy="443198"/>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pPr>
              <a:lnSpc>
                <a:spcPct val="95000"/>
              </a:lnSpc>
            </a:pPr>
            <a:r>
              <a:rPr lang="en-US" dirty="0"/>
              <a:t>C(s)</a:t>
            </a:r>
            <a:endParaRPr lang="en-US" dirty="0"/>
          </a:p>
        </p:txBody>
      </p:sp>
      <p:sp>
        <p:nvSpPr>
          <p:cNvPr id="5" name="TextBox 4"/>
          <p:cNvSpPr txBox="1"/>
          <p:nvPr/>
        </p:nvSpPr>
        <p:spPr>
          <a:xfrm>
            <a:off x="2542739" y="2089448"/>
            <a:ext cx="370614" cy="443198"/>
          </a:xfrm>
          <a:prstGeom prst="rect">
            <a:avLst/>
          </a:prstGeom>
          <a:noFill/>
        </p:spPr>
        <p:txBody>
          <a:bodyPr wrap="none" rtlCol="0">
            <a:spAutoFit/>
          </a:bodyPr>
          <a:lstStyle/>
          <a:p>
            <a:pPr>
              <a:lnSpc>
                <a:spcPct val="95000"/>
              </a:lnSpc>
            </a:pPr>
            <a:r>
              <a:rPr lang="en-US"/>
              <a:t>+</a:t>
            </a:r>
            <a:endParaRPr lang="en-US"/>
          </a:p>
        </p:txBody>
      </p:sp>
      <p:sp>
        <p:nvSpPr>
          <p:cNvPr id="6" name="TextBox 5"/>
          <p:cNvSpPr txBox="1"/>
          <p:nvPr/>
        </p:nvSpPr>
        <p:spPr>
          <a:xfrm>
            <a:off x="3142084" y="2060848"/>
            <a:ext cx="2352983" cy="4431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nSpc>
                <a:spcPct val="95000"/>
              </a:lnSpc>
            </a:pPr>
            <a:r>
              <a:rPr lang="en-US" dirty="0"/>
              <a:t>O2(g)</a:t>
            </a:r>
            <a:endParaRPr lang="en-US" dirty="0"/>
          </a:p>
        </p:txBody>
      </p:sp>
      <p:cxnSp>
        <p:nvCxnSpPr>
          <p:cNvPr id="7" name="Straight Arrow Connector 6"/>
          <p:cNvCxnSpPr/>
          <p:nvPr/>
        </p:nvCxnSpPr>
        <p:spPr>
          <a:xfrm>
            <a:off x="5791266" y="2272529"/>
            <a:ext cx="936104" cy="0"/>
          </a:xfrm>
          <a:prstGeom prst="straightConnector1">
            <a:avLst/>
          </a:prstGeom>
          <a:ln w="28575">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015617" y="2043381"/>
            <a:ext cx="2175139" cy="4431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nSpc>
                <a:spcPct val="95000"/>
              </a:lnSpc>
            </a:pPr>
            <a:r>
              <a:rPr lang="en-US" dirty="0"/>
              <a:t>Co2(g)</a:t>
            </a:r>
            <a:endParaRPr lang="en-US" dirty="0"/>
          </a:p>
        </p:txBody>
      </p:sp>
      <p:sp>
        <p:nvSpPr>
          <p:cNvPr id="11" name="TextBox 10"/>
          <p:cNvSpPr txBox="1"/>
          <p:nvPr/>
        </p:nvSpPr>
        <p:spPr>
          <a:xfrm>
            <a:off x="1598576" y="3293052"/>
            <a:ext cx="1168910" cy="443198"/>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pPr>
              <a:lnSpc>
                <a:spcPct val="95000"/>
              </a:lnSpc>
            </a:pPr>
            <a:r>
              <a:rPr lang="en-US" dirty="0"/>
              <a:t>2H2(g)</a:t>
            </a:r>
            <a:endParaRPr lang="en-US" dirty="0"/>
          </a:p>
        </p:txBody>
      </p:sp>
      <p:sp>
        <p:nvSpPr>
          <p:cNvPr id="12" name="TextBox 11"/>
          <p:cNvSpPr txBox="1"/>
          <p:nvPr/>
        </p:nvSpPr>
        <p:spPr>
          <a:xfrm>
            <a:off x="2814449" y="3293052"/>
            <a:ext cx="370614" cy="443198"/>
          </a:xfrm>
          <a:prstGeom prst="rect">
            <a:avLst/>
          </a:prstGeom>
          <a:noFill/>
        </p:spPr>
        <p:txBody>
          <a:bodyPr wrap="none" rtlCol="0">
            <a:spAutoFit/>
          </a:bodyPr>
          <a:lstStyle/>
          <a:p>
            <a:pPr>
              <a:lnSpc>
                <a:spcPct val="95000"/>
              </a:lnSpc>
            </a:pPr>
            <a:r>
              <a:rPr lang="en-US" dirty="0"/>
              <a:t>+</a:t>
            </a:r>
            <a:endParaRPr lang="en-US" dirty="0"/>
          </a:p>
        </p:txBody>
      </p:sp>
      <p:sp>
        <p:nvSpPr>
          <p:cNvPr id="13" name="TextBox 12"/>
          <p:cNvSpPr txBox="1"/>
          <p:nvPr/>
        </p:nvSpPr>
        <p:spPr>
          <a:xfrm>
            <a:off x="3358108" y="3285908"/>
            <a:ext cx="1168911" cy="4431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nSpc>
                <a:spcPct val="95000"/>
              </a:lnSpc>
            </a:pPr>
            <a:r>
              <a:rPr lang="en-US" dirty="0"/>
              <a:t>O2</a:t>
            </a:r>
            <a:endParaRPr lang="en-US" dirty="0"/>
          </a:p>
        </p:txBody>
      </p:sp>
      <p:cxnSp>
        <p:nvCxnSpPr>
          <p:cNvPr id="14" name="Straight Arrow Connector 13"/>
          <p:cNvCxnSpPr/>
          <p:nvPr/>
        </p:nvCxnSpPr>
        <p:spPr>
          <a:xfrm>
            <a:off x="4929883" y="3567931"/>
            <a:ext cx="936104" cy="0"/>
          </a:xfrm>
          <a:prstGeom prst="straightConnector1">
            <a:avLst/>
          </a:prstGeom>
          <a:ln w="28575">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044136" y="3284827"/>
            <a:ext cx="2175139" cy="4431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nSpc>
                <a:spcPct val="95000"/>
              </a:lnSpc>
            </a:pPr>
            <a:r>
              <a:rPr lang="en-US" dirty="0"/>
              <a:t>2H2O(l)</a:t>
            </a:r>
            <a:endParaRPr lang="en-US" dirty="0"/>
          </a:p>
        </p:txBody>
      </p:sp>
      <p:sp>
        <p:nvSpPr>
          <p:cNvPr id="16" name="Rectangle 15"/>
          <p:cNvSpPr/>
          <p:nvPr/>
        </p:nvSpPr>
        <p:spPr>
          <a:xfrm>
            <a:off x="11993078" y="6699183"/>
            <a:ext cx="195747" cy="158817"/>
          </a:xfrm>
          <a:prstGeom prst="rect">
            <a:avLst/>
          </a:prstGeom>
          <a:solidFill>
            <a:srgbClr val="168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advTm="2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2" presetClass="entr" presetSubtype="4" fill="hold" grpId="0" nodeType="afterEffect">
                                  <p:stCondLst>
                                    <p:cond delay="150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1" end="1"/>
                                            </p:txEl>
                                          </p:spTgt>
                                        </p:tgtEl>
                                      </p:cBhvr>
                                    </p:animEffect>
                                  </p:childTnLst>
                                </p:cTn>
                              </p:par>
                            </p:childTnLst>
                          </p:cTn>
                        </p:par>
                        <p:par>
                          <p:cTn id="14" fill="hold">
                            <p:stCondLst>
                              <p:cond delay="4000"/>
                            </p:stCondLst>
                            <p:childTnLst>
                              <p:par>
                                <p:cTn id="15" presetID="10" presetClass="entr" presetSubtype="0" fill="hold" grpId="0" nodeType="afterEffect">
                                  <p:stCondLst>
                                    <p:cond delay="15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6000"/>
                            </p:stCondLst>
                            <p:childTnLst>
                              <p:par>
                                <p:cTn id="19" presetID="10" presetClass="entr" presetSubtype="0" fill="hold" grpId="0" nodeType="afterEffect">
                                  <p:stCondLst>
                                    <p:cond delay="15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8000"/>
                            </p:stCondLst>
                            <p:childTnLst>
                              <p:par>
                                <p:cTn id="23" presetID="10" presetClass="entr" presetSubtype="0" fill="hold" grpId="0" nodeType="afterEffect">
                                  <p:stCondLst>
                                    <p:cond delay="15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par>
                          <p:cTn id="26" fill="hold">
                            <p:stCondLst>
                              <p:cond delay="10000"/>
                            </p:stCondLst>
                            <p:childTnLst>
                              <p:par>
                                <p:cTn id="27" presetID="22" presetClass="entr" presetSubtype="8" fill="hold" nodeType="afterEffect">
                                  <p:stCondLst>
                                    <p:cond delay="150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childTnLst>
                          </p:cTn>
                        </p:par>
                        <p:par>
                          <p:cTn id="30" fill="hold">
                            <p:stCondLst>
                              <p:cond delay="12000"/>
                            </p:stCondLst>
                            <p:childTnLst>
                              <p:par>
                                <p:cTn id="31" presetID="10" presetClass="entr" presetSubtype="0" fill="hold" grpId="0" nodeType="afterEffect">
                                  <p:stCondLst>
                                    <p:cond delay="15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par>
                          <p:cTn id="34" fill="hold">
                            <p:stCondLst>
                              <p:cond delay="14000"/>
                            </p:stCondLst>
                            <p:childTnLst>
                              <p:par>
                                <p:cTn id="35" presetID="12" presetClass="entr" presetSubtype="4" fill="hold" nodeType="afterEffect">
                                  <p:stCondLst>
                                    <p:cond delay="150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2" end="2"/>
                                            </p:txEl>
                                          </p:spTgt>
                                        </p:tgtEl>
                                      </p:cBhvr>
                                    </p:animEffect>
                                  </p:childTnLst>
                                </p:cTn>
                              </p:par>
                            </p:childTnLst>
                          </p:cTn>
                        </p:par>
                        <p:par>
                          <p:cTn id="39" fill="hold">
                            <p:stCondLst>
                              <p:cond delay="16000"/>
                            </p:stCondLst>
                            <p:childTnLst>
                              <p:par>
                                <p:cTn id="40" presetID="10" presetClass="entr" presetSubtype="0" fill="hold" grpId="0" nodeType="afterEffect">
                                  <p:stCondLst>
                                    <p:cond delay="150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par>
                          <p:cTn id="43" fill="hold">
                            <p:stCondLst>
                              <p:cond delay="18000"/>
                            </p:stCondLst>
                            <p:childTnLst>
                              <p:par>
                                <p:cTn id="44" presetID="10" presetClass="entr" presetSubtype="0" fill="hold" grpId="0" nodeType="afterEffect">
                                  <p:stCondLst>
                                    <p:cond delay="150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childTnLst>
                          </p:cTn>
                        </p:par>
                        <p:par>
                          <p:cTn id="47" fill="hold">
                            <p:stCondLst>
                              <p:cond delay="20000"/>
                            </p:stCondLst>
                            <p:childTnLst>
                              <p:par>
                                <p:cTn id="48" presetID="10" presetClass="entr" presetSubtype="0" fill="hold" grpId="0" nodeType="afterEffect">
                                  <p:stCondLst>
                                    <p:cond delay="150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childTnLst>
                          </p:cTn>
                        </p:par>
                        <p:par>
                          <p:cTn id="51" fill="hold">
                            <p:stCondLst>
                              <p:cond delay="22000"/>
                            </p:stCondLst>
                            <p:childTnLst>
                              <p:par>
                                <p:cTn id="52" presetID="22" presetClass="entr" presetSubtype="8" fill="hold" nodeType="afterEffect">
                                  <p:stCondLst>
                                    <p:cond delay="1500"/>
                                  </p:stCondLst>
                                  <p:childTnLst>
                                    <p:set>
                                      <p:cBhvr>
                                        <p:cTn id="53" dur="1" fill="hold">
                                          <p:stCondLst>
                                            <p:cond delay="0"/>
                                          </p:stCondLst>
                                        </p:cTn>
                                        <p:tgtEl>
                                          <p:spTgt spid="14"/>
                                        </p:tgtEl>
                                        <p:attrNameLst>
                                          <p:attrName>style.visibility</p:attrName>
                                        </p:attrNameLst>
                                      </p:cBhvr>
                                      <p:to>
                                        <p:strVal val="visible"/>
                                      </p:to>
                                    </p:set>
                                    <p:animEffect transition="in" filter="wipe(left)">
                                      <p:cBhvr>
                                        <p:cTn id="54" dur="500"/>
                                        <p:tgtEl>
                                          <p:spTgt spid="14"/>
                                        </p:tgtEl>
                                      </p:cBhvr>
                                    </p:animEffect>
                                  </p:childTnLst>
                                </p:cTn>
                              </p:par>
                            </p:childTnLst>
                          </p:cTn>
                        </p:par>
                        <p:par>
                          <p:cTn id="55" fill="hold">
                            <p:stCondLst>
                              <p:cond delay="24000"/>
                            </p:stCondLst>
                            <p:childTnLst>
                              <p:par>
                                <p:cTn id="56" presetID="10" presetClass="entr" presetSubtype="0" fill="hold" grpId="0" nodeType="afterEffect">
                                  <p:stCondLst>
                                    <p:cond delay="150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childTnLst>
                          </p:cTn>
                        </p:par>
                        <p:par>
                          <p:cTn id="59" fill="hold">
                            <p:stCondLst>
                              <p:cond delay="26000"/>
                            </p:stCondLst>
                            <p:childTnLst>
                              <p:par>
                                <p:cTn id="60" presetID="1" presetClass="entr" presetSubtype="0" fill="hold" grpId="0" nodeType="afterEffect">
                                  <p:stCondLst>
                                    <p:cond delay="1500"/>
                                  </p:stCondLst>
                                  <p:childTnLst>
                                    <p:set>
                                      <p:cBhvr>
                                        <p:cTn id="6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0" uiExpand="1" build="p"/>
      <p:bldP spid="4" grpId="0" animBg="1"/>
      <p:bldP spid="5" grpId="0"/>
      <p:bldP spid="6" grpId="0" animBg="1"/>
      <p:bldP spid="8" grpId="0" animBg="1"/>
      <p:bldP spid="11" grpId="0" animBg="1"/>
      <p:bldP spid="12" grpId="0"/>
      <p:bldP spid="13"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Segoe Marker" panose="03080602040302020204" pitchFamily="66" charset="0"/>
              </a:rPr>
              <a:t>EXOTHERMIC REACTION</a:t>
            </a:r>
            <a:endParaRPr lang="en-IN" dirty="0">
              <a:latin typeface="Segoe Marker" panose="03080602040302020204" pitchFamily="66" charset="0"/>
            </a:endParaRPr>
          </a:p>
        </p:txBody>
      </p:sp>
      <p:sp>
        <p:nvSpPr>
          <p:cNvPr id="3" name="Content Placeholder 2"/>
          <p:cNvSpPr>
            <a:spLocks noGrp="1"/>
          </p:cNvSpPr>
          <p:nvPr>
            <p:ph idx="1"/>
          </p:nvPr>
        </p:nvSpPr>
        <p:spPr>
          <a:xfrm>
            <a:off x="1117309" y="1701800"/>
            <a:ext cx="10157354" cy="3095352"/>
          </a:xfrm>
        </p:spPr>
        <p:txBody>
          <a:bodyPr>
            <a:normAutofit fontScale="70000" lnSpcReduction="20000"/>
          </a:bodyPr>
          <a:lstStyle/>
          <a:p>
            <a:pPr marL="0" indent="0">
              <a:buNone/>
            </a:pPr>
            <a:r>
              <a:rPr lang="en-IN" dirty="0">
                <a:latin typeface="Segoe Marker" panose="03080602040302020204" pitchFamily="66" charset="0"/>
              </a:rPr>
              <a:t>Reactions in which heat is released along with the formation of products.</a:t>
            </a:r>
            <a:endParaRPr lang="en-IN" dirty="0">
              <a:latin typeface="Segoe Marker" panose="03080602040302020204" pitchFamily="66" charset="0"/>
            </a:endParaRPr>
          </a:p>
          <a:p>
            <a:pPr marL="0" indent="0">
              <a:buNone/>
            </a:pPr>
            <a:r>
              <a:rPr lang="en-IN" dirty="0">
                <a:latin typeface="Segoe Marker" panose="03080602040302020204" pitchFamily="66" charset="0"/>
              </a:rPr>
              <a:t>Example:</a:t>
            </a:r>
            <a:endParaRPr lang="en-IN" dirty="0">
              <a:latin typeface="Segoe Marker" panose="03080602040302020204" pitchFamily="66" charset="0"/>
            </a:endParaRPr>
          </a:p>
          <a:p>
            <a:pPr lvl="1">
              <a:buFont typeface="Wingdings" panose="05000000000000000000" pitchFamily="2" charset="2"/>
              <a:buChar char="Ø"/>
            </a:pPr>
            <a:r>
              <a:rPr lang="en-IN" sz="2400" dirty="0">
                <a:latin typeface="Segoe Marker" panose="03080602040302020204" pitchFamily="66" charset="0"/>
              </a:rPr>
              <a:t>Burning of natural gas</a:t>
            </a:r>
            <a:endParaRPr lang="en-IN" sz="2400" dirty="0">
              <a:latin typeface="Segoe Marker" panose="03080602040302020204" pitchFamily="66" charset="0"/>
            </a:endParaRPr>
          </a:p>
          <a:p>
            <a:pPr lvl="1">
              <a:buFont typeface="Wingdings" panose="05000000000000000000" pitchFamily="2" charset="2"/>
              <a:buChar char="Ø"/>
            </a:pPr>
            <a:endParaRPr lang="en-IN" sz="2400" dirty="0">
              <a:latin typeface="Segoe Marker" panose="03080602040302020204" pitchFamily="66" charset="0"/>
            </a:endParaRPr>
          </a:p>
          <a:p>
            <a:pPr marL="457200" lvl="1" indent="0">
              <a:buNone/>
            </a:pPr>
            <a:endParaRPr lang="en-IN" sz="2400" dirty="0">
              <a:latin typeface="Segoe Marker" panose="03080602040302020204" pitchFamily="66" charset="0"/>
            </a:endParaRPr>
          </a:p>
          <a:p>
            <a:pPr marL="457200" lvl="1" indent="0">
              <a:buNone/>
            </a:pPr>
            <a:endParaRPr lang="en-IN" sz="2400" dirty="0">
              <a:latin typeface="Segoe Marker" panose="03080602040302020204" pitchFamily="66" charset="0"/>
            </a:endParaRPr>
          </a:p>
          <a:p>
            <a:pPr marL="457200" lvl="1" indent="0">
              <a:buNone/>
            </a:pPr>
            <a:endParaRPr lang="en-IN" sz="2400" dirty="0">
              <a:latin typeface="Segoe Marker" panose="03080602040302020204" pitchFamily="66" charset="0"/>
            </a:endParaRPr>
          </a:p>
          <a:p>
            <a:pPr marL="457200" lvl="1" indent="0">
              <a:buNone/>
            </a:pPr>
            <a:r>
              <a:rPr lang="en-IN" sz="2400" dirty="0">
                <a:latin typeface="Segoe Marker" panose="03080602040302020204" pitchFamily="66" charset="0"/>
              </a:rPr>
              <a:t>Do you know that respiration is an exothermic process?</a:t>
            </a:r>
            <a:endParaRPr lang="en-IN" sz="2400" dirty="0">
              <a:latin typeface="Segoe Marker" panose="03080602040302020204" pitchFamily="66" charset="0"/>
            </a:endParaRPr>
          </a:p>
          <a:p>
            <a:pPr marL="457200" lvl="1" indent="0">
              <a:buNone/>
            </a:pPr>
            <a:r>
              <a:rPr lang="en-IN" sz="2400" dirty="0">
                <a:latin typeface="Segoe Marker" panose="03080602040302020204" pitchFamily="66" charset="0"/>
              </a:rPr>
              <a:t>	</a:t>
            </a:r>
            <a:endParaRPr lang="en-IN" sz="2400" dirty="0">
              <a:latin typeface="Segoe Marker" panose="03080602040302020204" pitchFamily="66" charset="0"/>
            </a:endParaRPr>
          </a:p>
          <a:p>
            <a:endParaRPr lang="en-IN" dirty="0"/>
          </a:p>
        </p:txBody>
      </p:sp>
      <p:sp>
        <p:nvSpPr>
          <p:cNvPr id="4" name="TextBox 3"/>
          <p:cNvSpPr txBox="1"/>
          <p:nvPr/>
        </p:nvSpPr>
        <p:spPr>
          <a:xfrm>
            <a:off x="1450402" y="3239075"/>
            <a:ext cx="1249060" cy="443198"/>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pPr>
              <a:lnSpc>
                <a:spcPct val="95000"/>
              </a:lnSpc>
            </a:pPr>
            <a:r>
              <a:rPr lang="en-US" dirty="0"/>
              <a:t>CH2(g)</a:t>
            </a:r>
            <a:endParaRPr lang="en-US" dirty="0"/>
          </a:p>
        </p:txBody>
      </p:sp>
      <p:sp>
        <p:nvSpPr>
          <p:cNvPr id="5" name="TextBox 4"/>
          <p:cNvSpPr txBox="1"/>
          <p:nvPr/>
        </p:nvSpPr>
        <p:spPr>
          <a:xfrm>
            <a:off x="2761984" y="3282711"/>
            <a:ext cx="370614" cy="443198"/>
          </a:xfrm>
          <a:prstGeom prst="rect">
            <a:avLst/>
          </a:prstGeom>
          <a:noFill/>
        </p:spPr>
        <p:txBody>
          <a:bodyPr wrap="none" rtlCol="0">
            <a:spAutoFit/>
          </a:bodyPr>
          <a:lstStyle/>
          <a:p>
            <a:pPr>
              <a:lnSpc>
                <a:spcPct val="95000"/>
              </a:lnSpc>
            </a:pPr>
            <a:r>
              <a:rPr lang="en-US"/>
              <a:t>+</a:t>
            </a:r>
            <a:endParaRPr lang="en-US"/>
          </a:p>
        </p:txBody>
      </p:sp>
      <p:sp>
        <p:nvSpPr>
          <p:cNvPr id="6" name="TextBox 5"/>
          <p:cNvSpPr txBox="1"/>
          <p:nvPr/>
        </p:nvSpPr>
        <p:spPr>
          <a:xfrm>
            <a:off x="3358108" y="3284984"/>
            <a:ext cx="2352983" cy="4431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nSpc>
                <a:spcPct val="95000"/>
              </a:lnSpc>
            </a:pPr>
            <a:r>
              <a:rPr lang="en-US" dirty="0"/>
              <a:t>2O2(g)</a:t>
            </a:r>
            <a:endParaRPr lang="en-US" dirty="0"/>
          </a:p>
        </p:txBody>
      </p:sp>
      <p:cxnSp>
        <p:nvCxnSpPr>
          <p:cNvPr id="7" name="Straight Arrow Connector 6"/>
          <p:cNvCxnSpPr/>
          <p:nvPr/>
        </p:nvCxnSpPr>
        <p:spPr>
          <a:xfrm>
            <a:off x="6010511" y="3465792"/>
            <a:ext cx="936104" cy="0"/>
          </a:xfrm>
          <a:prstGeom prst="straightConnector1">
            <a:avLst/>
          </a:prstGeom>
          <a:ln w="28575">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34862" y="3236644"/>
            <a:ext cx="2175139" cy="4431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nSpc>
                <a:spcPct val="95000"/>
              </a:lnSpc>
            </a:pPr>
            <a:r>
              <a:rPr lang="en-US" dirty="0"/>
              <a:t>CO2(g)</a:t>
            </a:r>
            <a:endParaRPr lang="en-US" dirty="0"/>
          </a:p>
        </p:txBody>
      </p:sp>
      <p:sp>
        <p:nvSpPr>
          <p:cNvPr id="9" name="TextBox 8"/>
          <p:cNvSpPr txBox="1"/>
          <p:nvPr/>
        </p:nvSpPr>
        <p:spPr>
          <a:xfrm>
            <a:off x="9431359" y="3258100"/>
            <a:ext cx="370614" cy="443198"/>
          </a:xfrm>
          <a:prstGeom prst="rect">
            <a:avLst/>
          </a:prstGeom>
          <a:noFill/>
        </p:spPr>
        <p:txBody>
          <a:bodyPr wrap="none" rtlCol="0">
            <a:spAutoFit/>
          </a:bodyPr>
          <a:lstStyle/>
          <a:p>
            <a:pPr>
              <a:lnSpc>
                <a:spcPct val="95000"/>
              </a:lnSpc>
            </a:pPr>
            <a:r>
              <a:rPr lang="en-US"/>
              <a:t>+</a:t>
            </a:r>
            <a:endParaRPr lang="en-US"/>
          </a:p>
        </p:txBody>
      </p:sp>
      <p:sp>
        <p:nvSpPr>
          <p:cNvPr id="10" name="TextBox 9"/>
          <p:cNvSpPr txBox="1"/>
          <p:nvPr/>
        </p:nvSpPr>
        <p:spPr>
          <a:xfrm>
            <a:off x="9974395" y="3229500"/>
            <a:ext cx="1700586" cy="4431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nSpc>
                <a:spcPct val="95000"/>
              </a:lnSpc>
            </a:pPr>
            <a:r>
              <a:rPr lang="en-US" dirty="0"/>
              <a:t>2H2O(g)</a:t>
            </a:r>
            <a:endParaRPr lang="en-US" dirty="0"/>
          </a:p>
        </p:txBody>
      </p:sp>
      <p:sp>
        <p:nvSpPr>
          <p:cNvPr id="18" name="TextBox 17"/>
          <p:cNvSpPr txBox="1"/>
          <p:nvPr/>
        </p:nvSpPr>
        <p:spPr>
          <a:xfrm>
            <a:off x="318239" y="4582554"/>
            <a:ext cx="2239716" cy="443198"/>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pPr>
              <a:lnSpc>
                <a:spcPct val="95000"/>
              </a:lnSpc>
            </a:pPr>
            <a:r>
              <a:rPr lang="en-US" dirty="0"/>
              <a:t>C6H12O6(</a:t>
            </a:r>
            <a:r>
              <a:rPr lang="en-US" dirty="0" err="1"/>
              <a:t>aq</a:t>
            </a:r>
            <a:r>
              <a:rPr lang="en-US" dirty="0"/>
              <a:t>)</a:t>
            </a:r>
            <a:endParaRPr lang="en-US" dirty="0"/>
          </a:p>
        </p:txBody>
      </p:sp>
      <p:sp>
        <p:nvSpPr>
          <p:cNvPr id="19" name="TextBox 18"/>
          <p:cNvSpPr txBox="1"/>
          <p:nvPr/>
        </p:nvSpPr>
        <p:spPr>
          <a:xfrm>
            <a:off x="2603813" y="4612384"/>
            <a:ext cx="370614" cy="443198"/>
          </a:xfrm>
          <a:prstGeom prst="rect">
            <a:avLst/>
          </a:prstGeom>
          <a:noFill/>
        </p:spPr>
        <p:txBody>
          <a:bodyPr wrap="none" rtlCol="0">
            <a:spAutoFit/>
          </a:bodyPr>
          <a:lstStyle/>
          <a:p>
            <a:pPr>
              <a:lnSpc>
                <a:spcPct val="95000"/>
              </a:lnSpc>
            </a:pPr>
            <a:r>
              <a:rPr lang="en-US" dirty="0"/>
              <a:t>+</a:t>
            </a:r>
            <a:endParaRPr lang="en-US" dirty="0"/>
          </a:p>
        </p:txBody>
      </p:sp>
      <p:sp>
        <p:nvSpPr>
          <p:cNvPr id="20" name="TextBox 19"/>
          <p:cNvSpPr txBox="1"/>
          <p:nvPr/>
        </p:nvSpPr>
        <p:spPr>
          <a:xfrm>
            <a:off x="3027637" y="4612384"/>
            <a:ext cx="1469967" cy="4431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nSpc>
                <a:spcPct val="95000"/>
              </a:lnSpc>
            </a:pPr>
            <a:r>
              <a:rPr lang="en-US" dirty="0"/>
              <a:t>6O2(</a:t>
            </a:r>
            <a:r>
              <a:rPr lang="en-US" dirty="0" err="1"/>
              <a:t>aq</a:t>
            </a:r>
            <a:r>
              <a:rPr lang="en-US" dirty="0"/>
              <a:t>)</a:t>
            </a:r>
            <a:endParaRPr lang="en-US" dirty="0"/>
          </a:p>
        </p:txBody>
      </p:sp>
      <p:cxnSp>
        <p:nvCxnSpPr>
          <p:cNvPr id="21" name="Straight Arrow Connector 20"/>
          <p:cNvCxnSpPr/>
          <p:nvPr/>
        </p:nvCxnSpPr>
        <p:spPr>
          <a:xfrm>
            <a:off x="4774987" y="4862180"/>
            <a:ext cx="936104" cy="0"/>
          </a:xfrm>
          <a:prstGeom prst="straightConnector1">
            <a:avLst/>
          </a:prstGeom>
          <a:ln w="28575">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861917" y="4628359"/>
            <a:ext cx="1761865" cy="4431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nSpc>
                <a:spcPct val="95000"/>
              </a:lnSpc>
            </a:pPr>
            <a:r>
              <a:rPr lang="en-US" dirty="0"/>
              <a:t>6CO2(</a:t>
            </a:r>
            <a:r>
              <a:rPr lang="en-US" dirty="0" err="1"/>
              <a:t>aq</a:t>
            </a:r>
            <a:r>
              <a:rPr lang="en-US" dirty="0"/>
              <a:t>)</a:t>
            </a:r>
            <a:endParaRPr lang="en-US" dirty="0"/>
          </a:p>
        </p:txBody>
      </p:sp>
      <p:sp>
        <p:nvSpPr>
          <p:cNvPr id="23" name="TextBox 22"/>
          <p:cNvSpPr txBox="1"/>
          <p:nvPr/>
        </p:nvSpPr>
        <p:spPr>
          <a:xfrm>
            <a:off x="7782001" y="4612384"/>
            <a:ext cx="370614" cy="443198"/>
          </a:xfrm>
          <a:prstGeom prst="rect">
            <a:avLst/>
          </a:prstGeom>
          <a:noFill/>
        </p:spPr>
        <p:txBody>
          <a:bodyPr wrap="none" rtlCol="0">
            <a:spAutoFit/>
          </a:bodyPr>
          <a:lstStyle/>
          <a:p>
            <a:pPr>
              <a:lnSpc>
                <a:spcPct val="95000"/>
              </a:lnSpc>
            </a:pPr>
            <a:r>
              <a:rPr lang="en-US" dirty="0"/>
              <a:t>+</a:t>
            </a:r>
            <a:endParaRPr lang="en-US" dirty="0"/>
          </a:p>
        </p:txBody>
      </p:sp>
      <p:sp>
        <p:nvSpPr>
          <p:cNvPr id="24" name="TextBox 23"/>
          <p:cNvSpPr txBox="1"/>
          <p:nvPr/>
        </p:nvSpPr>
        <p:spPr>
          <a:xfrm>
            <a:off x="8157164" y="4633253"/>
            <a:ext cx="1700586" cy="4431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nSpc>
                <a:spcPct val="95000"/>
              </a:lnSpc>
            </a:pPr>
            <a:r>
              <a:rPr lang="en-US" dirty="0"/>
              <a:t>6H2O(l)</a:t>
            </a:r>
            <a:endParaRPr lang="en-US" dirty="0"/>
          </a:p>
        </p:txBody>
      </p:sp>
      <p:sp>
        <p:nvSpPr>
          <p:cNvPr id="32" name="TextBox 31"/>
          <p:cNvSpPr txBox="1"/>
          <p:nvPr/>
        </p:nvSpPr>
        <p:spPr>
          <a:xfrm>
            <a:off x="9991030" y="4640581"/>
            <a:ext cx="576064" cy="443198"/>
          </a:xfrm>
          <a:prstGeom prst="rect">
            <a:avLst/>
          </a:prstGeom>
          <a:noFill/>
        </p:spPr>
        <p:txBody>
          <a:bodyPr wrap="square" rtlCol="0">
            <a:spAutoFit/>
          </a:bodyPr>
          <a:lstStyle/>
          <a:p>
            <a:pPr>
              <a:lnSpc>
                <a:spcPct val="95000"/>
              </a:lnSpc>
            </a:pPr>
            <a:r>
              <a:rPr lang="en-IN" dirty="0"/>
              <a:t>+</a:t>
            </a:r>
            <a:endParaRPr lang="en-IN" dirty="0"/>
          </a:p>
        </p:txBody>
      </p:sp>
      <p:sp>
        <p:nvSpPr>
          <p:cNvPr id="33" name="TextBox 32"/>
          <p:cNvSpPr txBox="1"/>
          <p:nvPr/>
        </p:nvSpPr>
        <p:spPr>
          <a:xfrm>
            <a:off x="10463861" y="4630353"/>
            <a:ext cx="1211120" cy="4431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nSpc>
                <a:spcPct val="95000"/>
              </a:lnSpc>
            </a:pPr>
            <a:r>
              <a:rPr lang="en-US" dirty="0"/>
              <a:t>Energy</a:t>
            </a:r>
            <a:endParaRPr lang="en-US" dirty="0"/>
          </a:p>
        </p:txBody>
      </p:sp>
      <p:sp>
        <p:nvSpPr>
          <p:cNvPr id="25" name="Rectangle 24"/>
          <p:cNvSpPr/>
          <p:nvPr/>
        </p:nvSpPr>
        <p:spPr>
          <a:xfrm>
            <a:off x="11993078" y="6699183"/>
            <a:ext cx="195747" cy="158817"/>
          </a:xfrm>
          <a:prstGeom prst="rect">
            <a:avLst/>
          </a:prstGeom>
          <a:solidFill>
            <a:srgbClr val="168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advTm="2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2" presetClass="entr" presetSubtype="4" fill="hold" grpId="0" nodeType="afterEffect">
                                  <p:stCondLst>
                                    <p:cond delay="150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1" end="1"/>
                                            </p:txEl>
                                          </p:spTgt>
                                        </p:tgtEl>
                                      </p:cBhvr>
                                    </p:animEffect>
                                  </p:childTnLst>
                                </p:cTn>
                              </p:par>
                            </p:childTnLst>
                          </p:cTn>
                        </p:par>
                        <p:par>
                          <p:cTn id="14" fill="hold">
                            <p:stCondLst>
                              <p:cond delay="4000"/>
                            </p:stCondLst>
                            <p:childTnLst>
                              <p:par>
                                <p:cTn id="15" presetID="12" presetClass="entr" presetSubtype="4" fill="hold" grpId="0" nodeType="afterEffect">
                                  <p:stCondLst>
                                    <p:cond delay="150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2" end="2"/>
                                            </p:txEl>
                                          </p:spTgt>
                                        </p:tgtEl>
                                      </p:cBhvr>
                                    </p:animEffect>
                                  </p:childTnLst>
                                </p:cTn>
                              </p:par>
                            </p:childTnLst>
                          </p:cTn>
                        </p:par>
                        <p:par>
                          <p:cTn id="19" fill="hold">
                            <p:stCondLst>
                              <p:cond delay="6000"/>
                            </p:stCondLst>
                            <p:childTnLst>
                              <p:par>
                                <p:cTn id="20" presetID="10" presetClass="entr" presetSubtype="0" fill="hold" grpId="0" nodeType="afterEffect">
                                  <p:stCondLst>
                                    <p:cond delay="150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par>
                          <p:cTn id="23" fill="hold">
                            <p:stCondLst>
                              <p:cond delay="8000"/>
                            </p:stCondLst>
                            <p:childTnLst>
                              <p:par>
                                <p:cTn id="24" presetID="10" presetClass="entr" presetSubtype="0" fill="hold" grpId="0" nodeType="afterEffect">
                                  <p:stCondLst>
                                    <p:cond delay="150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par>
                          <p:cTn id="27" fill="hold">
                            <p:stCondLst>
                              <p:cond delay="10000"/>
                            </p:stCondLst>
                            <p:childTnLst>
                              <p:par>
                                <p:cTn id="28" presetID="10" presetClass="entr" presetSubtype="0" fill="hold" grpId="0" nodeType="afterEffect">
                                  <p:stCondLst>
                                    <p:cond delay="150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par>
                          <p:cTn id="31" fill="hold">
                            <p:stCondLst>
                              <p:cond delay="12000"/>
                            </p:stCondLst>
                            <p:childTnLst>
                              <p:par>
                                <p:cTn id="32" presetID="22" presetClass="entr" presetSubtype="8" fill="hold" nodeType="afterEffect">
                                  <p:stCondLst>
                                    <p:cond delay="150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500"/>
                                        <p:tgtEl>
                                          <p:spTgt spid="7"/>
                                        </p:tgtEl>
                                      </p:cBhvr>
                                    </p:animEffect>
                                  </p:childTnLst>
                                </p:cTn>
                              </p:par>
                            </p:childTnLst>
                          </p:cTn>
                        </p:par>
                        <p:par>
                          <p:cTn id="35" fill="hold">
                            <p:stCondLst>
                              <p:cond delay="14000"/>
                            </p:stCondLst>
                            <p:childTnLst>
                              <p:par>
                                <p:cTn id="36" presetID="10" presetClass="entr" presetSubtype="0" fill="hold" grpId="0" nodeType="afterEffect">
                                  <p:stCondLst>
                                    <p:cond delay="150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par>
                          <p:cTn id="39" fill="hold">
                            <p:stCondLst>
                              <p:cond delay="16000"/>
                            </p:stCondLst>
                            <p:childTnLst>
                              <p:par>
                                <p:cTn id="40" presetID="10" presetClass="entr" presetSubtype="0" fill="hold" grpId="0" nodeType="afterEffect">
                                  <p:stCondLst>
                                    <p:cond delay="15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par>
                          <p:cTn id="43" fill="hold">
                            <p:stCondLst>
                              <p:cond delay="18000"/>
                            </p:stCondLst>
                            <p:childTnLst>
                              <p:par>
                                <p:cTn id="44" presetID="10" presetClass="entr" presetSubtype="0" fill="hold" grpId="0" nodeType="afterEffect">
                                  <p:stCondLst>
                                    <p:cond delay="150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childTnLst>
                          </p:cTn>
                        </p:par>
                        <p:par>
                          <p:cTn id="47" fill="hold">
                            <p:stCondLst>
                              <p:cond delay="20000"/>
                            </p:stCondLst>
                            <p:childTnLst>
                              <p:par>
                                <p:cTn id="48" presetID="12" presetClass="entr" presetSubtype="4" fill="hold" nodeType="afterEffect">
                                  <p:stCondLst>
                                    <p:cond delay="1500"/>
                                  </p:stCondLst>
                                  <p:childTnLst>
                                    <p:set>
                                      <p:cBhvr>
                                        <p:cTn id="49" dur="1" fill="hold">
                                          <p:stCondLst>
                                            <p:cond delay="0"/>
                                          </p:stCondLst>
                                        </p:cTn>
                                        <p:tgtEl>
                                          <p:spTgt spid="3">
                                            <p:txEl>
                                              <p:pRg st="7" end="7"/>
                                            </p:txEl>
                                          </p:spTgt>
                                        </p:tgtEl>
                                        <p:attrNameLst>
                                          <p:attrName>style.visibility</p:attrName>
                                        </p:attrNameLst>
                                      </p:cBhvr>
                                      <p:to>
                                        <p:strVal val="visible"/>
                                      </p:to>
                                    </p:set>
                                    <p:anim calcmode="lin" valueType="num">
                                      <p:cBhvr additive="base">
                                        <p:cTn id="50"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51" dur="500"/>
                                        <p:tgtEl>
                                          <p:spTgt spid="3">
                                            <p:txEl>
                                              <p:pRg st="7" end="7"/>
                                            </p:txEl>
                                          </p:spTgt>
                                        </p:tgtEl>
                                      </p:cBhvr>
                                    </p:animEffect>
                                  </p:childTnLst>
                                </p:cTn>
                              </p:par>
                            </p:childTnLst>
                          </p:cTn>
                        </p:par>
                        <p:par>
                          <p:cTn id="52" fill="hold">
                            <p:stCondLst>
                              <p:cond delay="22000"/>
                            </p:stCondLst>
                            <p:childTnLst>
                              <p:par>
                                <p:cTn id="53" presetID="10" presetClass="entr" presetSubtype="0" fill="hold" grpId="0" nodeType="afterEffect">
                                  <p:stCondLst>
                                    <p:cond delay="150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par>
                          <p:cTn id="56" fill="hold">
                            <p:stCondLst>
                              <p:cond delay="24000"/>
                            </p:stCondLst>
                            <p:childTnLst>
                              <p:par>
                                <p:cTn id="57" presetID="10" presetClass="entr" presetSubtype="0" fill="hold" grpId="0" nodeType="afterEffect">
                                  <p:stCondLst>
                                    <p:cond delay="150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childTnLst>
                          </p:cTn>
                        </p:par>
                        <p:par>
                          <p:cTn id="60" fill="hold">
                            <p:stCondLst>
                              <p:cond delay="26000"/>
                            </p:stCondLst>
                            <p:childTnLst>
                              <p:par>
                                <p:cTn id="61" presetID="10" presetClass="entr" presetSubtype="0" fill="hold" grpId="0" nodeType="afterEffect">
                                  <p:stCondLst>
                                    <p:cond delay="150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childTnLst>
                          </p:cTn>
                        </p:par>
                        <p:par>
                          <p:cTn id="64" fill="hold">
                            <p:stCondLst>
                              <p:cond delay="28000"/>
                            </p:stCondLst>
                            <p:childTnLst>
                              <p:par>
                                <p:cTn id="65" presetID="22" presetClass="entr" presetSubtype="8" fill="hold" nodeType="afterEffect">
                                  <p:stCondLst>
                                    <p:cond delay="150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par>
                          <p:cTn id="68" fill="hold">
                            <p:stCondLst>
                              <p:cond delay="30000"/>
                            </p:stCondLst>
                            <p:childTnLst>
                              <p:par>
                                <p:cTn id="69" presetID="10" presetClass="entr" presetSubtype="0" fill="hold" grpId="0" nodeType="afterEffect">
                                  <p:stCondLst>
                                    <p:cond delay="150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500"/>
                                        <p:tgtEl>
                                          <p:spTgt spid="22"/>
                                        </p:tgtEl>
                                      </p:cBhvr>
                                    </p:animEffect>
                                  </p:childTnLst>
                                </p:cTn>
                              </p:par>
                            </p:childTnLst>
                          </p:cTn>
                        </p:par>
                        <p:par>
                          <p:cTn id="72" fill="hold">
                            <p:stCondLst>
                              <p:cond delay="32000"/>
                            </p:stCondLst>
                            <p:childTnLst>
                              <p:par>
                                <p:cTn id="73" presetID="10" presetClass="entr" presetSubtype="0" fill="hold" grpId="0" nodeType="afterEffect">
                                  <p:stCondLst>
                                    <p:cond delay="1500"/>
                                  </p:stCondLst>
                                  <p:childTnLst>
                                    <p:set>
                                      <p:cBhvr>
                                        <p:cTn id="74" dur="1" fill="hold">
                                          <p:stCondLst>
                                            <p:cond delay="0"/>
                                          </p:stCondLst>
                                        </p:cTn>
                                        <p:tgtEl>
                                          <p:spTgt spid="23"/>
                                        </p:tgtEl>
                                        <p:attrNameLst>
                                          <p:attrName>style.visibility</p:attrName>
                                        </p:attrNameLst>
                                      </p:cBhvr>
                                      <p:to>
                                        <p:strVal val="visible"/>
                                      </p:to>
                                    </p:set>
                                    <p:animEffect transition="in" filter="fade">
                                      <p:cBhvr>
                                        <p:cTn id="75" dur="500"/>
                                        <p:tgtEl>
                                          <p:spTgt spid="23"/>
                                        </p:tgtEl>
                                      </p:cBhvr>
                                    </p:animEffect>
                                  </p:childTnLst>
                                </p:cTn>
                              </p:par>
                            </p:childTnLst>
                          </p:cTn>
                        </p:par>
                        <p:par>
                          <p:cTn id="76" fill="hold">
                            <p:stCondLst>
                              <p:cond delay="34000"/>
                            </p:stCondLst>
                            <p:childTnLst>
                              <p:par>
                                <p:cTn id="77" presetID="10" presetClass="entr" presetSubtype="0" fill="hold" grpId="0" nodeType="afterEffect">
                                  <p:stCondLst>
                                    <p:cond delay="1500"/>
                                  </p:stCondLst>
                                  <p:childTnLst>
                                    <p:set>
                                      <p:cBhvr>
                                        <p:cTn id="78" dur="1" fill="hold">
                                          <p:stCondLst>
                                            <p:cond delay="0"/>
                                          </p:stCondLst>
                                        </p:cTn>
                                        <p:tgtEl>
                                          <p:spTgt spid="24"/>
                                        </p:tgtEl>
                                        <p:attrNameLst>
                                          <p:attrName>style.visibility</p:attrName>
                                        </p:attrNameLst>
                                      </p:cBhvr>
                                      <p:to>
                                        <p:strVal val="visible"/>
                                      </p:to>
                                    </p:set>
                                    <p:animEffect transition="in" filter="fade">
                                      <p:cBhvr>
                                        <p:cTn id="79" dur="500"/>
                                        <p:tgtEl>
                                          <p:spTgt spid="24"/>
                                        </p:tgtEl>
                                      </p:cBhvr>
                                    </p:animEffect>
                                  </p:childTnLst>
                                </p:cTn>
                              </p:par>
                            </p:childTnLst>
                          </p:cTn>
                        </p:par>
                        <p:par>
                          <p:cTn id="80" fill="hold">
                            <p:stCondLst>
                              <p:cond delay="36000"/>
                            </p:stCondLst>
                            <p:childTnLst>
                              <p:par>
                                <p:cTn id="81" presetID="10" presetClass="entr" presetSubtype="0" fill="hold" grpId="0" nodeType="afterEffect">
                                  <p:stCondLst>
                                    <p:cond delay="1500"/>
                                  </p:stCondLst>
                                  <p:childTnLst>
                                    <p:set>
                                      <p:cBhvr>
                                        <p:cTn id="82" dur="1" fill="hold">
                                          <p:stCondLst>
                                            <p:cond delay="0"/>
                                          </p:stCondLst>
                                        </p:cTn>
                                        <p:tgtEl>
                                          <p:spTgt spid="33"/>
                                        </p:tgtEl>
                                        <p:attrNameLst>
                                          <p:attrName>style.visibility</p:attrName>
                                        </p:attrNameLst>
                                      </p:cBhvr>
                                      <p:to>
                                        <p:strVal val="visible"/>
                                      </p:to>
                                    </p:set>
                                    <p:animEffect transition="in" filter="fade">
                                      <p:cBhvr>
                                        <p:cTn id="83" dur="500"/>
                                        <p:tgtEl>
                                          <p:spTgt spid="33"/>
                                        </p:tgtEl>
                                      </p:cBhvr>
                                    </p:animEffect>
                                  </p:childTnLst>
                                </p:cTn>
                              </p:par>
                            </p:childTnLst>
                          </p:cTn>
                        </p:par>
                        <p:par>
                          <p:cTn id="84" fill="hold">
                            <p:stCondLst>
                              <p:cond delay="38000"/>
                            </p:stCondLst>
                            <p:childTnLst>
                              <p:par>
                                <p:cTn id="85" presetID="1" presetClass="entr" presetSubtype="0" fill="hold" grpId="0" nodeType="afterEffect">
                                  <p:stCondLst>
                                    <p:cond delay="1500"/>
                                  </p:stCondLst>
                                  <p:childTnLst>
                                    <p:set>
                                      <p:cBhvr>
                                        <p:cTn id="8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0" uiExpand="1" build="p"/>
      <p:bldP spid="4" grpId="0" animBg="1"/>
      <p:bldP spid="5" grpId="0"/>
      <p:bldP spid="6" grpId="0" animBg="1"/>
      <p:bldP spid="8" grpId="0" animBg="1"/>
      <p:bldP spid="9" grpId="0"/>
      <p:bldP spid="10" grpId="0" animBg="1"/>
      <p:bldP spid="18" grpId="0" animBg="1"/>
      <p:bldP spid="19" grpId="0"/>
      <p:bldP spid="20" grpId="0" animBg="1"/>
      <p:bldP spid="22" grpId="0" animBg="1"/>
      <p:bldP spid="23" grpId="0"/>
      <p:bldP spid="24" grpId="0" animBg="1"/>
      <p:bldP spid="33" grpId="0" animBg="1"/>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Segoe Marker" panose="03080602040302020204" pitchFamily="66" charset="0"/>
              </a:rPr>
              <a:t>DECOMPOSITION REACTION</a:t>
            </a:r>
            <a:endParaRPr lang="en-IN" dirty="0">
              <a:latin typeface="Segoe Marker" panose="03080602040302020204" pitchFamily="66" charset="0"/>
            </a:endParaRPr>
          </a:p>
        </p:txBody>
      </p:sp>
      <p:sp>
        <p:nvSpPr>
          <p:cNvPr id="3" name="Content Placeholder 2"/>
          <p:cNvSpPr>
            <a:spLocks noGrp="1"/>
          </p:cNvSpPr>
          <p:nvPr>
            <p:ph sz="half" idx="1"/>
          </p:nvPr>
        </p:nvSpPr>
        <p:spPr>
          <a:xfrm>
            <a:off x="1117309" y="1701800"/>
            <a:ext cx="10737744" cy="935112"/>
          </a:xfrm>
        </p:spPr>
        <p:txBody>
          <a:bodyPr/>
          <a:lstStyle/>
          <a:p>
            <a:pPr marL="0" indent="0">
              <a:buNone/>
            </a:pPr>
            <a:r>
              <a:rPr lang="en-US" dirty="0">
                <a:latin typeface="Segoe Marker" panose="03080602040302020204" pitchFamily="66" charset="0"/>
              </a:rPr>
              <a:t>Those reactions in which a compound splits up into two or more simpler substances are known as decomposition reactions.</a:t>
            </a:r>
            <a:endParaRPr lang="en-IN" dirty="0">
              <a:latin typeface="Segoe Marker" panose="03080602040302020204" pitchFamily="66" charset="0"/>
            </a:endParaRPr>
          </a:p>
          <a:p>
            <a:endParaRPr lang="en-IN" dirty="0"/>
          </a:p>
        </p:txBody>
      </p:sp>
      <p:pic>
        <p:nvPicPr>
          <p:cNvPr id="4" name="Picture 3"/>
          <p:cNvPicPr>
            <a:picLocks noChangeAspect="1"/>
          </p:cNvPicPr>
          <p:nvPr/>
        </p:nvPicPr>
        <p:blipFill>
          <a:blip r:embed="rId1"/>
          <a:stretch>
            <a:fillRect/>
          </a:stretch>
        </p:blipFill>
        <p:spPr>
          <a:xfrm>
            <a:off x="3821890" y="2492896"/>
            <a:ext cx="4748192" cy="3096344"/>
          </a:xfrm>
          <a:prstGeom prst="rect">
            <a:avLst/>
          </a:prstGeom>
        </p:spPr>
      </p:pic>
      <p:sp>
        <p:nvSpPr>
          <p:cNvPr id="5" name="Rectangle 4"/>
          <p:cNvSpPr/>
          <p:nvPr/>
        </p:nvSpPr>
        <p:spPr>
          <a:xfrm>
            <a:off x="3574132" y="5589240"/>
            <a:ext cx="6092825" cy="830997"/>
          </a:xfrm>
          <a:prstGeom prst="rect">
            <a:avLst/>
          </a:prstGeom>
        </p:spPr>
        <p:txBody>
          <a:bodyPr>
            <a:spAutoFit/>
          </a:bodyPr>
          <a:lstStyle/>
          <a:p>
            <a:r>
              <a:rPr lang="en-IN" dirty="0">
                <a:latin typeface="Segoe Marker" panose="03080602040302020204" pitchFamily="66" charset="0"/>
              </a:rPr>
              <a:t>Correct way of heating the boiling tube containing crystals of ferrous sulphate and of smelling the odour</a:t>
            </a:r>
            <a:endParaRPr lang="en-IN" dirty="0">
              <a:latin typeface="Segoe Marker" panose="03080602040302020204" pitchFamily="66" charset="0"/>
            </a:endParaRPr>
          </a:p>
        </p:txBody>
      </p:sp>
      <p:sp>
        <p:nvSpPr>
          <p:cNvPr id="6" name="Rectangle 5"/>
          <p:cNvSpPr/>
          <p:nvPr/>
        </p:nvSpPr>
        <p:spPr>
          <a:xfrm>
            <a:off x="11993078" y="6699183"/>
            <a:ext cx="195747" cy="158817"/>
          </a:xfrm>
          <a:prstGeom prst="rect">
            <a:avLst/>
          </a:prstGeom>
          <a:solidFill>
            <a:srgbClr val="168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advTm="2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2" presetClass="entr" presetSubtype="4" fill="hold" nodeType="afterEffect">
                                  <p:stCondLst>
                                    <p:cond delay="150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ppt_h*1.125000"/>
                                          </p:val>
                                        </p:tav>
                                        <p:tav tm="100000">
                                          <p:val>
                                            <p:strVal val="#ppt_y"/>
                                          </p:val>
                                        </p:tav>
                                      </p:tavLst>
                                    </p:anim>
                                    <p:animEffect transition="in" filter="wipe(up)">
                                      <p:cBhvr>
                                        <p:cTn id="13" dur="500"/>
                                        <p:tgtEl>
                                          <p:spTgt spid="4"/>
                                        </p:tgtEl>
                                      </p:cBhvr>
                                    </p:animEffect>
                                  </p:childTnLst>
                                </p:cTn>
                              </p:par>
                            </p:childTnLst>
                          </p:cTn>
                        </p:par>
                        <p:par>
                          <p:cTn id="14" fill="hold">
                            <p:stCondLst>
                              <p:cond delay="4000"/>
                            </p:stCondLst>
                            <p:childTnLst>
                              <p:par>
                                <p:cTn id="15" presetID="12" presetClass="entr" presetSubtype="4" fill="hold" grpId="0" nodeType="afterEffect">
                                  <p:stCondLst>
                                    <p:cond delay="150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p:tgtEl>
                                          <p:spTgt spid="5"/>
                                        </p:tgtEl>
                                        <p:attrNameLst>
                                          <p:attrName>ppt_y</p:attrName>
                                        </p:attrNameLst>
                                      </p:cBhvr>
                                      <p:tavLst>
                                        <p:tav tm="0">
                                          <p:val>
                                            <p:strVal val="#ppt_y+#ppt_h*1.125000"/>
                                          </p:val>
                                        </p:tav>
                                        <p:tav tm="100000">
                                          <p:val>
                                            <p:strVal val="#ppt_y"/>
                                          </p:val>
                                        </p:tav>
                                      </p:tavLst>
                                    </p:anim>
                                    <p:animEffect transition="in" filter="wipe(up)">
                                      <p:cBhvr>
                                        <p:cTn id="18" dur="500"/>
                                        <p:tgtEl>
                                          <p:spTgt spid="5"/>
                                        </p:tgtEl>
                                      </p:cBhvr>
                                    </p:animEffect>
                                  </p:childTnLst>
                                </p:cTn>
                              </p:par>
                            </p:childTnLst>
                          </p:cTn>
                        </p:par>
                        <p:par>
                          <p:cTn id="19" fill="hold">
                            <p:stCondLst>
                              <p:cond delay="6000"/>
                            </p:stCondLst>
                            <p:childTnLst>
                              <p:par>
                                <p:cTn id="20" presetID="1" presetClass="entr" presetSubtype="0" fill="hold" grpId="0" nodeType="afterEffect">
                                  <p:stCondLst>
                                    <p:cond delay="150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0" build="p"/>
      <p:bldP spid="5" grpId="0"/>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Segoe Marker" panose="03080602040302020204" pitchFamily="66" charset="0"/>
              </a:rPr>
              <a:t>REACTIONS HAPPENING IN THE EXPERIMENT</a:t>
            </a:r>
            <a:endParaRPr lang="en-IN" dirty="0"/>
          </a:p>
        </p:txBody>
      </p:sp>
      <p:sp>
        <p:nvSpPr>
          <p:cNvPr id="3" name="Content Placeholder 2"/>
          <p:cNvSpPr>
            <a:spLocks noGrp="1"/>
          </p:cNvSpPr>
          <p:nvPr>
            <p:ph idx="1"/>
          </p:nvPr>
        </p:nvSpPr>
        <p:spPr>
          <a:xfrm>
            <a:off x="1117309" y="1701800"/>
            <a:ext cx="10157354" cy="1079128"/>
          </a:xfrm>
        </p:spPr>
        <p:txBody>
          <a:bodyPr/>
          <a:lstStyle/>
          <a:p>
            <a:pPr marL="0" indent="0">
              <a:buNone/>
            </a:pPr>
            <a:r>
              <a:rPr lang="en-IN" dirty="0">
                <a:latin typeface="Segoe Marker" panose="03080602040302020204" pitchFamily="66" charset="0"/>
              </a:rPr>
              <a:t>The green colour of the ferrous sulphate crystals changes. We can also smell the characteristic odour of burning sulphur.</a:t>
            </a:r>
            <a:endParaRPr lang="en-IN" dirty="0">
              <a:latin typeface="Segoe Marker" panose="03080602040302020204" pitchFamily="66" charset="0"/>
            </a:endParaRPr>
          </a:p>
          <a:p>
            <a:pPr marL="0" indent="0">
              <a:buNone/>
            </a:pPr>
            <a:endParaRPr lang="en-IN" dirty="0">
              <a:latin typeface="Segoe Marker" panose="03080602040302020204" pitchFamily="66" charset="0"/>
            </a:endParaRPr>
          </a:p>
        </p:txBody>
      </p:sp>
      <p:sp>
        <p:nvSpPr>
          <p:cNvPr id="4" name="TextBox 3"/>
          <p:cNvSpPr txBox="1"/>
          <p:nvPr/>
        </p:nvSpPr>
        <p:spPr>
          <a:xfrm>
            <a:off x="1120722" y="3931294"/>
            <a:ext cx="10593472" cy="2308324"/>
          </a:xfrm>
          <a:prstGeom prst="rect">
            <a:avLst/>
          </a:prstGeom>
          <a:noFill/>
        </p:spPr>
        <p:txBody>
          <a:bodyPr wrap="square" rtlCol="0">
            <a:spAutoFit/>
          </a:bodyPr>
          <a:lstStyle/>
          <a:p>
            <a:r>
              <a:rPr lang="en-IN" dirty="0">
                <a:latin typeface="Segoe Marker" panose="03080602040302020204" pitchFamily="66" charset="0"/>
              </a:rPr>
              <a:t>Ferrous sulphate crystals contain water molecules (FeSO</a:t>
            </a:r>
            <a:r>
              <a:rPr lang="en-IN" baseline="-25000" dirty="0">
                <a:latin typeface="Segoe Marker" panose="03080602040302020204" pitchFamily="66" charset="0"/>
              </a:rPr>
              <a:t>4</a:t>
            </a:r>
            <a:r>
              <a:rPr lang="en-IN" dirty="0">
                <a:latin typeface="Segoe Marker" panose="03080602040302020204" pitchFamily="66" charset="0"/>
              </a:rPr>
              <a:t>. 7H</a:t>
            </a:r>
            <a:r>
              <a:rPr lang="en-IN" baseline="-25000" dirty="0">
                <a:latin typeface="Segoe Marker" panose="03080602040302020204" pitchFamily="66" charset="0"/>
              </a:rPr>
              <a:t>2</a:t>
            </a:r>
            <a:r>
              <a:rPr lang="en-IN" dirty="0">
                <a:latin typeface="Segoe Marker" panose="03080602040302020204" pitchFamily="66" charset="0"/>
              </a:rPr>
              <a:t>O). </a:t>
            </a:r>
            <a:endParaRPr lang="en-IN" dirty="0">
              <a:latin typeface="Segoe Marker" panose="03080602040302020204" pitchFamily="66" charset="0"/>
            </a:endParaRPr>
          </a:p>
          <a:p>
            <a:r>
              <a:rPr lang="en-IN" dirty="0">
                <a:latin typeface="Segoe Marker" panose="03080602040302020204" pitchFamily="66" charset="0"/>
              </a:rPr>
              <a:t>On heating, ferrous sulphate crystals lose water and anhydrous ferrous sulphate (FeSO</a:t>
            </a:r>
            <a:r>
              <a:rPr lang="en-IN" baseline="-25000" dirty="0">
                <a:latin typeface="Segoe Marker" panose="03080602040302020204" pitchFamily="66" charset="0"/>
              </a:rPr>
              <a:t>4</a:t>
            </a:r>
            <a:r>
              <a:rPr lang="en-IN" dirty="0">
                <a:latin typeface="Segoe Marker" panose="03080602040302020204" pitchFamily="66" charset="0"/>
              </a:rPr>
              <a:t>) is formed. </a:t>
            </a:r>
            <a:r>
              <a:rPr lang="en-IN" b="1" dirty="0">
                <a:solidFill>
                  <a:srgbClr val="FF0000"/>
                </a:solidFill>
                <a:latin typeface="Segoe Marker" panose="03080602040302020204" pitchFamily="66" charset="0"/>
              </a:rPr>
              <a:t>So their colour changes from light green to white.</a:t>
            </a:r>
            <a:endParaRPr lang="en-IN" b="1" dirty="0">
              <a:solidFill>
                <a:srgbClr val="FF0000"/>
              </a:solidFill>
              <a:latin typeface="Segoe Marker" panose="03080602040302020204" pitchFamily="66" charset="0"/>
            </a:endParaRPr>
          </a:p>
          <a:p>
            <a:endParaRPr lang="en-IN" b="1" dirty="0">
              <a:solidFill>
                <a:srgbClr val="FF0000"/>
              </a:solidFill>
              <a:latin typeface="Segoe Marker" panose="03080602040302020204" pitchFamily="66" charset="0"/>
            </a:endParaRPr>
          </a:p>
          <a:p>
            <a:r>
              <a:rPr lang="en-IN" dirty="0">
                <a:latin typeface="Segoe Marker" panose="03080602040302020204" pitchFamily="66" charset="0"/>
              </a:rPr>
              <a:t>On further heating, ferric oxide (Fe</a:t>
            </a:r>
            <a:r>
              <a:rPr lang="en-IN" baseline="-25000" dirty="0">
                <a:latin typeface="Segoe Marker" panose="03080602040302020204" pitchFamily="66" charset="0"/>
              </a:rPr>
              <a:t>2</a:t>
            </a:r>
            <a:r>
              <a:rPr lang="en-IN" dirty="0">
                <a:latin typeface="Segoe Marker" panose="03080602040302020204" pitchFamily="66" charset="0"/>
              </a:rPr>
              <a:t>O</a:t>
            </a:r>
            <a:r>
              <a:rPr lang="en-IN" baseline="-25000" dirty="0">
                <a:latin typeface="Segoe Marker" panose="03080602040302020204" pitchFamily="66" charset="0"/>
              </a:rPr>
              <a:t>3</a:t>
            </a:r>
            <a:r>
              <a:rPr lang="en-IN" dirty="0">
                <a:latin typeface="Segoe Marker" panose="03080602040302020204" pitchFamily="66" charset="0"/>
              </a:rPr>
              <a:t>), sulphur dioxide (SO</a:t>
            </a:r>
            <a:r>
              <a:rPr lang="en-IN" baseline="-25000" dirty="0">
                <a:latin typeface="Segoe Marker" panose="03080602040302020204" pitchFamily="66" charset="0"/>
              </a:rPr>
              <a:t>2</a:t>
            </a:r>
            <a:r>
              <a:rPr lang="en-IN" dirty="0">
                <a:latin typeface="Segoe Marker" panose="03080602040302020204" pitchFamily="66" charset="0"/>
              </a:rPr>
              <a:t>) and sulphur trioxide (SO</a:t>
            </a:r>
            <a:r>
              <a:rPr lang="en-IN" baseline="-25000" dirty="0">
                <a:latin typeface="Segoe Marker" panose="03080602040302020204" pitchFamily="66" charset="0"/>
              </a:rPr>
              <a:t>3</a:t>
            </a:r>
            <a:r>
              <a:rPr lang="en-IN" dirty="0">
                <a:latin typeface="Segoe Marker" panose="03080602040302020204" pitchFamily="66" charset="0"/>
              </a:rPr>
              <a:t>) are formed. So, the gas emitted smells like burning sulphur. </a:t>
            </a:r>
            <a:endParaRPr lang="en-IN" dirty="0">
              <a:latin typeface="Segoe Marker" panose="03080602040302020204" pitchFamily="66" charset="0"/>
            </a:endParaRPr>
          </a:p>
        </p:txBody>
      </p:sp>
      <p:sp>
        <p:nvSpPr>
          <p:cNvPr id="6" name="TextBox 5"/>
          <p:cNvSpPr txBox="1"/>
          <p:nvPr/>
        </p:nvSpPr>
        <p:spPr>
          <a:xfrm>
            <a:off x="10039468" y="2632899"/>
            <a:ext cx="1210588" cy="443198"/>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pPr>
              <a:lnSpc>
                <a:spcPct val="95000"/>
              </a:lnSpc>
            </a:pPr>
            <a:r>
              <a:rPr lang="en-US" dirty="0"/>
              <a:t>SO3(g)</a:t>
            </a:r>
            <a:endParaRPr lang="en-US" dirty="0"/>
          </a:p>
        </p:txBody>
      </p:sp>
      <p:sp>
        <p:nvSpPr>
          <p:cNvPr id="7" name="TextBox 6"/>
          <p:cNvSpPr txBox="1"/>
          <p:nvPr/>
        </p:nvSpPr>
        <p:spPr>
          <a:xfrm>
            <a:off x="9509225" y="2653008"/>
            <a:ext cx="370614" cy="443198"/>
          </a:xfrm>
          <a:prstGeom prst="rect">
            <a:avLst/>
          </a:prstGeom>
          <a:noFill/>
        </p:spPr>
        <p:txBody>
          <a:bodyPr wrap="none" rtlCol="0">
            <a:spAutoFit/>
          </a:bodyPr>
          <a:lstStyle/>
          <a:p>
            <a:pPr>
              <a:lnSpc>
                <a:spcPct val="95000"/>
              </a:lnSpc>
            </a:pPr>
            <a:r>
              <a:rPr lang="en-US" dirty="0"/>
              <a:t>+</a:t>
            </a:r>
            <a:endParaRPr lang="en-US" dirty="0"/>
          </a:p>
        </p:txBody>
      </p:sp>
      <p:sp>
        <p:nvSpPr>
          <p:cNvPr id="8" name="TextBox 7"/>
          <p:cNvSpPr txBox="1"/>
          <p:nvPr/>
        </p:nvSpPr>
        <p:spPr>
          <a:xfrm>
            <a:off x="1277945" y="2636677"/>
            <a:ext cx="2352983" cy="4431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nSpc>
                <a:spcPct val="95000"/>
              </a:lnSpc>
            </a:pPr>
            <a:r>
              <a:rPr lang="en-US" dirty="0"/>
              <a:t>2FeSO4(s)</a:t>
            </a:r>
            <a:endParaRPr lang="en-US" dirty="0"/>
          </a:p>
        </p:txBody>
      </p:sp>
      <p:cxnSp>
        <p:nvCxnSpPr>
          <p:cNvPr id="9" name="Straight Arrow Connector 8"/>
          <p:cNvCxnSpPr/>
          <p:nvPr/>
        </p:nvCxnSpPr>
        <p:spPr>
          <a:xfrm>
            <a:off x="3903748" y="2903583"/>
            <a:ext cx="936104" cy="0"/>
          </a:xfrm>
          <a:prstGeom prst="straightConnector1">
            <a:avLst/>
          </a:prstGeom>
          <a:ln w="28575">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085511" y="2653008"/>
            <a:ext cx="2175139" cy="4431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nSpc>
                <a:spcPct val="95000"/>
              </a:lnSpc>
            </a:pPr>
            <a:r>
              <a:rPr lang="en-US" dirty="0"/>
              <a:t>Fe2O3(s)</a:t>
            </a:r>
            <a:endParaRPr lang="en-US" dirty="0"/>
          </a:p>
        </p:txBody>
      </p:sp>
      <p:sp>
        <p:nvSpPr>
          <p:cNvPr id="11" name="TextBox 10"/>
          <p:cNvSpPr txBox="1"/>
          <p:nvPr/>
        </p:nvSpPr>
        <p:spPr>
          <a:xfrm>
            <a:off x="9080304" y="2681984"/>
            <a:ext cx="370614" cy="443198"/>
          </a:xfrm>
          <a:prstGeom prst="rect">
            <a:avLst/>
          </a:prstGeom>
          <a:noFill/>
        </p:spPr>
        <p:txBody>
          <a:bodyPr wrap="none" rtlCol="0">
            <a:spAutoFit/>
          </a:bodyPr>
          <a:lstStyle/>
          <a:p>
            <a:pPr>
              <a:lnSpc>
                <a:spcPct val="95000"/>
              </a:lnSpc>
            </a:pPr>
            <a:r>
              <a:rPr lang="en-US"/>
              <a:t>+</a:t>
            </a:r>
            <a:endParaRPr lang="en-US"/>
          </a:p>
        </p:txBody>
      </p:sp>
      <p:sp>
        <p:nvSpPr>
          <p:cNvPr id="12" name="TextBox 11"/>
          <p:cNvSpPr txBox="1"/>
          <p:nvPr/>
        </p:nvSpPr>
        <p:spPr>
          <a:xfrm>
            <a:off x="7728825" y="2632899"/>
            <a:ext cx="1700586" cy="4431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nSpc>
                <a:spcPct val="95000"/>
              </a:lnSpc>
            </a:pPr>
            <a:r>
              <a:rPr lang="en-US" dirty="0"/>
              <a:t>SO2(g)</a:t>
            </a:r>
            <a:endParaRPr lang="en-US" dirty="0"/>
          </a:p>
        </p:txBody>
      </p:sp>
      <p:sp>
        <p:nvSpPr>
          <p:cNvPr id="5" name="TextBox 4"/>
          <p:cNvSpPr txBox="1"/>
          <p:nvPr/>
        </p:nvSpPr>
        <p:spPr>
          <a:xfrm>
            <a:off x="1187024" y="3139427"/>
            <a:ext cx="9972111" cy="794064"/>
          </a:xfrm>
          <a:prstGeom prst="rect">
            <a:avLst/>
          </a:prstGeom>
          <a:noFill/>
        </p:spPr>
        <p:txBody>
          <a:bodyPr wrap="square" rtlCol="0">
            <a:spAutoFit/>
          </a:bodyPr>
          <a:lstStyle/>
          <a:p>
            <a:pPr>
              <a:lnSpc>
                <a:spcPct val="95000"/>
              </a:lnSpc>
            </a:pPr>
            <a:r>
              <a:rPr lang="en-IN" dirty="0"/>
              <a:t>Anhydrous ferrous               Ferric Oxide </a:t>
            </a:r>
            <a:endParaRPr lang="en-IN" dirty="0"/>
          </a:p>
          <a:p>
            <a:pPr>
              <a:lnSpc>
                <a:spcPct val="95000"/>
              </a:lnSpc>
            </a:pPr>
            <a:r>
              <a:rPr lang="en-IN" dirty="0"/>
              <a:t>Sulphate(white)                   (brown) </a:t>
            </a:r>
            <a:endParaRPr lang="en-IN" dirty="0"/>
          </a:p>
        </p:txBody>
      </p:sp>
      <p:sp>
        <p:nvSpPr>
          <p:cNvPr id="13" name="TextBox 12"/>
          <p:cNvSpPr txBox="1"/>
          <p:nvPr/>
        </p:nvSpPr>
        <p:spPr>
          <a:xfrm>
            <a:off x="7330496" y="2658476"/>
            <a:ext cx="504056" cy="443198"/>
          </a:xfrm>
          <a:prstGeom prst="rect">
            <a:avLst/>
          </a:prstGeom>
          <a:noFill/>
        </p:spPr>
        <p:txBody>
          <a:bodyPr wrap="square" rtlCol="0">
            <a:spAutoFit/>
          </a:bodyPr>
          <a:lstStyle/>
          <a:p>
            <a:pPr>
              <a:lnSpc>
                <a:spcPct val="95000"/>
              </a:lnSpc>
            </a:pPr>
            <a:r>
              <a:rPr lang="en-IN" dirty="0"/>
              <a:t>+</a:t>
            </a:r>
            <a:endParaRPr lang="en-IN" dirty="0"/>
          </a:p>
        </p:txBody>
      </p:sp>
      <p:sp>
        <p:nvSpPr>
          <p:cNvPr id="14" name="Rectangle 13"/>
          <p:cNvSpPr/>
          <p:nvPr/>
        </p:nvSpPr>
        <p:spPr>
          <a:xfrm>
            <a:off x="11993078" y="6699183"/>
            <a:ext cx="195747" cy="158817"/>
          </a:xfrm>
          <a:prstGeom prst="rect">
            <a:avLst/>
          </a:prstGeom>
          <a:solidFill>
            <a:srgbClr val="168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advTm="2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0" presetClass="entr" presetSubtype="0" fill="hold" grpId="0" nodeType="afterEffect">
                                  <p:stCondLst>
                                    <p:cond delay="15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4000"/>
                            </p:stCondLst>
                            <p:childTnLst>
                              <p:par>
                                <p:cTn id="14" presetID="22" presetClass="entr" presetSubtype="8" fill="hold" nodeType="afterEffect">
                                  <p:stCondLst>
                                    <p:cond delay="150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par>
                          <p:cTn id="17" fill="hold">
                            <p:stCondLst>
                              <p:cond delay="6000"/>
                            </p:stCondLst>
                            <p:childTnLst>
                              <p:par>
                                <p:cTn id="18" presetID="10" presetClass="entr" presetSubtype="0" fill="hold" grpId="0" nodeType="afterEffect">
                                  <p:stCondLst>
                                    <p:cond delay="150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8000"/>
                            </p:stCondLst>
                            <p:childTnLst>
                              <p:par>
                                <p:cTn id="22" presetID="12" presetClass="entr" presetSubtype="4" fill="hold" grpId="0" nodeType="afterEffect">
                                  <p:stCondLst>
                                    <p:cond delay="150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p:tgtEl>
                                          <p:spTgt spid="13"/>
                                        </p:tgtEl>
                                        <p:attrNameLst>
                                          <p:attrName>ppt_y</p:attrName>
                                        </p:attrNameLst>
                                      </p:cBhvr>
                                      <p:tavLst>
                                        <p:tav tm="0">
                                          <p:val>
                                            <p:strVal val="#ppt_y+#ppt_h*1.125000"/>
                                          </p:val>
                                        </p:tav>
                                        <p:tav tm="100000">
                                          <p:val>
                                            <p:strVal val="#ppt_y"/>
                                          </p:val>
                                        </p:tav>
                                      </p:tavLst>
                                    </p:anim>
                                    <p:animEffect transition="in" filter="wipe(up)">
                                      <p:cBhvr>
                                        <p:cTn id="25" dur="500"/>
                                        <p:tgtEl>
                                          <p:spTgt spid="13"/>
                                        </p:tgtEl>
                                      </p:cBhvr>
                                    </p:animEffect>
                                  </p:childTnLst>
                                </p:cTn>
                              </p:par>
                            </p:childTnLst>
                          </p:cTn>
                        </p:par>
                        <p:par>
                          <p:cTn id="26" fill="hold">
                            <p:stCondLst>
                              <p:cond delay="10000"/>
                            </p:stCondLst>
                            <p:childTnLst>
                              <p:par>
                                <p:cTn id="27" presetID="10" presetClass="entr" presetSubtype="0" fill="hold" grpId="0" nodeType="afterEffect">
                                  <p:stCondLst>
                                    <p:cond delay="150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par>
                          <p:cTn id="30" fill="hold">
                            <p:stCondLst>
                              <p:cond delay="12000"/>
                            </p:stCondLst>
                            <p:childTnLst>
                              <p:par>
                                <p:cTn id="31" presetID="10" presetClass="entr" presetSubtype="0" fill="hold" grpId="0" nodeType="afterEffect">
                                  <p:stCondLst>
                                    <p:cond delay="150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par>
                          <p:cTn id="34" fill="hold">
                            <p:stCondLst>
                              <p:cond delay="14000"/>
                            </p:stCondLst>
                            <p:childTnLst>
                              <p:par>
                                <p:cTn id="35" presetID="10" presetClass="entr" presetSubtype="0" fill="hold" grpId="0" nodeType="afterEffect">
                                  <p:stCondLst>
                                    <p:cond delay="150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par>
                          <p:cTn id="38" fill="hold">
                            <p:stCondLst>
                              <p:cond delay="16000"/>
                            </p:stCondLst>
                            <p:childTnLst>
                              <p:par>
                                <p:cTn id="39" presetID="10" presetClass="entr" presetSubtype="0" fill="hold" grpId="0" nodeType="afterEffect">
                                  <p:stCondLst>
                                    <p:cond delay="150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childTnLst>
                          </p:cTn>
                        </p:par>
                        <p:par>
                          <p:cTn id="42" fill="hold">
                            <p:stCondLst>
                              <p:cond delay="18000"/>
                            </p:stCondLst>
                            <p:childTnLst>
                              <p:par>
                                <p:cTn id="43" presetID="12" presetClass="entr" presetSubtype="4" fill="hold" grpId="0" nodeType="afterEffect">
                                  <p:stCondLst>
                                    <p:cond delay="1500"/>
                                  </p:stCondLst>
                                  <p:childTnLst>
                                    <p:set>
                                      <p:cBhvr>
                                        <p:cTn id="44" dur="1" fill="hold">
                                          <p:stCondLst>
                                            <p:cond delay="0"/>
                                          </p:stCondLst>
                                        </p:cTn>
                                        <p:tgtEl>
                                          <p:spTgt spid="5"/>
                                        </p:tgtEl>
                                        <p:attrNameLst>
                                          <p:attrName>style.visibility</p:attrName>
                                        </p:attrNameLst>
                                      </p:cBhvr>
                                      <p:to>
                                        <p:strVal val="visible"/>
                                      </p:to>
                                    </p:set>
                                    <p:anim calcmode="lin" valueType="num">
                                      <p:cBhvr additive="base">
                                        <p:cTn id="45" dur="500"/>
                                        <p:tgtEl>
                                          <p:spTgt spid="5"/>
                                        </p:tgtEl>
                                        <p:attrNameLst>
                                          <p:attrName>ppt_y</p:attrName>
                                        </p:attrNameLst>
                                      </p:cBhvr>
                                      <p:tavLst>
                                        <p:tav tm="0">
                                          <p:val>
                                            <p:strVal val="#ppt_y+#ppt_h*1.125000"/>
                                          </p:val>
                                        </p:tav>
                                        <p:tav tm="100000">
                                          <p:val>
                                            <p:strVal val="#ppt_y"/>
                                          </p:val>
                                        </p:tav>
                                      </p:tavLst>
                                    </p:anim>
                                    <p:animEffect transition="in" filter="wipe(up)">
                                      <p:cBhvr>
                                        <p:cTn id="46" dur="500"/>
                                        <p:tgtEl>
                                          <p:spTgt spid="5"/>
                                        </p:tgtEl>
                                      </p:cBhvr>
                                    </p:animEffect>
                                  </p:childTnLst>
                                </p:cTn>
                              </p:par>
                            </p:childTnLst>
                          </p:cTn>
                        </p:par>
                        <p:par>
                          <p:cTn id="47" fill="hold">
                            <p:stCondLst>
                              <p:cond delay="20000"/>
                            </p:stCondLst>
                            <p:childTnLst>
                              <p:par>
                                <p:cTn id="48" presetID="12" presetClass="entr" presetSubtype="4" fill="hold" grpId="0" nodeType="afterEffect">
                                  <p:stCondLst>
                                    <p:cond delay="1500"/>
                                  </p:stCondLst>
                                  <p:childTnLst>
                                    <p:set>
                                      <p:cBhvr>
                                        <p:cTn id="49" dur="1" fill="hold">
                                          <p:stCondLst>
                                            <p:cond delay="0"/>
                                          </p:stCondLst>
                                        </p:cTn>
                                        <p:tgtEl>
                                          <p:spTgt spid="4"/>
                                        </p:tgtEl>
                                        <p:attrNameLst>
                                          <p:attrName>style.visibility</p:attrName>
                                        </p:attrNameLst>
                                      </p:cBhvr>
                                      <p:to>
                                        <p:strVal val="visible"/>
                                      </p:to>
                                    </p:set>
                                    <p:anim calcmode="lin" valueType="num">
                                      <p:cBhvr additive="base">
                                        <p:cTn id="50" dur="500"/>
                                        <p:tgtEl>
                                          <p:spTgt spid="4"/>
                                        </p:tgtEl>
                                        <p:attrNameLst>
                                          <p:attrName>ppt_y</p:attrName>
                                        </p:attrNameLst>
                                      </p:cBhvr>
                                      <p:tavLst>
                                        <p:tav tm="0">
                                          <p:val>
                                            <p:strVal val="#ppt_y+#ppt_h*1.125000"/>
                                          </p:val>
                                        </p:tav>
                                        <p:tav tm="100000">
                                          <p:val>
                                            <p:strVal val="#ppt_y"/>
                                          </p:val>
                                        </p:tav>
                                      </p:tavLst>
                                    </p:anim>
                                    <p:animEffect transition="in" filter="wipe(up)">
                                      <p:cBhvr>
                                        <p:cTn id="51" dur="500"/>
                                        <p:tgtEl>
                                          <p:spTgt spid="4"/>
                                        </p:tgtEl>
                                      </p:cBhvr>
                                    </p:animEffect>
                                  </p:childTnLst>
                                </p:cTn>
                              </p:par>
                            </p:childTnLst>
                          </p:cTn>
                        </p:par>
                        <p:par>
                          <p:cTn id="52" fill="hold">
                            <p:stCondLst>
                              <p:cond delay="22000"/>
                            </p:stCondLst>
                            <p:childTnLst>
                              <p:par>
                                <p:cTn id="53" presetID="1" presetClass="entr" presetSubtype="0" fill="hold" grpId="0" nodeType="afterEffect">
                                  <p:stCondLst>
                                    <p:cond delay="150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0" build="p"/>
      <p:bldP spid="4" grpId="0"/>
      <p:bldP spid="6" grpId="0" animBg="1"/>
      <p:bldP spid="7" grpId="0"/>
      <p:bldP spid="8" grpId="0" animBg="1"/>
      <p:bldP spid="10" grpId="0" animBg="1"/>
      <p:bldP spid="11" grpId="0"/>
      <p:bldP spid="12" grpId="0" animBg="1"/>
      <p:bldP spid="5" grpId="0"/>
      <p:bldP spid="13" grpId="0"/>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Segoe Marker" panose="03080602040302020204" pitchFamily="66" charset="0"/>
              </a:rPr>
              <a:t>SOME MORE EXAMPLES OF DECOMPOSITION REACTION:</a:t>
            </a:r>
            <a:endParaRPr lang="en-IN" dirty="0"/>
          </a:p>
        </p:txBody>
      </p:sp>
      <p:sp>
        <p:nvSpPr>
          <p:cNvPr id="3" name="Content Placeholder 2"/>
          <p:cNvSpPr>
            <a:spLocks noGrp="1"/>
          </p:cNvSpPr>
          <p:nvPr>
            <p:ph sz="half" idx="1"/>
          </p:nvPr>
        </p:nvSpPr>
        <p:spPr>
          <a:xfrm>
            <a:off x="1117309" y="1348305"/>
            <a:ext cx="5121119" cy="4168927"/>
          </a:xfrm>
        </p:spPr>
        <p:txBody>
          <a:bodyPr>
            <a:normAutofit/>
          </a:bodyPr>
          <a:lstStyle/>
          <a:p>
            <a:pPr algn="just">
              <a:buFont typeface="Wingdings" panose="05000000000000000000" pitchFamily="2" charset="2"/>
              <a:buChar char="Ø"/>
            </a:pPr>
            <a:r>
              <a:rPr lang="en-US" b="1" dirty="0">
                <a:latin typeface="Segoe Marker" panose="03080602040302020204" pitchFamily="66" charset="0"/>
              </a:rPr>
              <a:t>When a decomposition reaction is carried out by heating, it is called ‘</a:t>
            </a:r>
            <a:r>
              <a:rPr lang="en-US" b="1" dirty="0">
                <a:solidFill>
                  <a:srgbClr val="0070C0"/>
                </a:solidFill>
                <a:latin typeface="Segoe Marker" panose="03080602040302020204" pitchFamily="66" charset="0"/>
              </a:rPr>
              <a:t>thermal decomposition’.</a:t>
            </a:r>
            <a:endParaRPr lang="en-US" b="1" dirty="0">
              <a:solidFill>
                <a:srgbClr val="0070C0"/>
              </a:solidFill>
              <a:latin typeface="Segoe Marker" panose="03080602040302020204" pitchFamily="66" charset="0"/>
            </a:endParaRPr>
          </a:p>
          <a:p>
            <a:pPr algn="just">
              <a:buFont typeface="Wingdings" panose="05000000000000000000" pitchFamily="2" charset="2"/>
              <a:buChar char="Ø"/>
            </a:pPr>
            <a:r>
              <a:rPr lang="en-US" dirty="0">
                <a:latin typeface="Segoe Marker" panose="03080602040302020204" pitchFamily="66" charset="0"/>
              </a:rPr>
              <a:t>Example: When lead nitrate is heated strongly, it breaks down to form simpler substances like lead monoxide, nitrogen oxide and oxygen.</a:t>
            </a:r>
            <a:endParaRPr lang="en-US" dirty="0">
              <a:latin typeface="Segoe Marker" panose="03080602040302020204" pitchFamily="66" charset="0"/>
            </a:endParaRPr>
          </a:p>
          <a:p>
            <a:pPr>
              <a:buFont typeface="Wingdings" panose="05000000000000000000" pitchFamily="2" charset="2"/>
              <a:buChar char="Ø"/>
            </a:pPr>
            <a:endParaRPr lang="en-IN" dirty="0">
              <a:solidFill>
                <a:srgbClr val="0070C0"/>
              </a:solidFill>
            </a:endParaRPr>
          </a:p>
        </p:txBody>
      </p:sp>
      <p:pic>
        <p:nvPicPr>
          <p:cNvPr id="5" name="Picture 4"/>
          <p:cNvPicPr>
            <a:picLocks noChangeAspect="1"/>
          </p:cNvPicPr>
          <p:nvPr/>
        </p:nvPicPr>
        <p:blipFill>
          <a:blip r:embed="rId1"/>
          <a:stretch>
            <a:fillRect/>
          </a:stretch>
        </p:blipFill>
        <p:spPr>
          <a:xfrm>
            <a:off x="7390556" y="1726171"/>
            <a:ext cx="3223455" cy="3006954"/>
          </a:xfrm>
          <a:prstGeom prst="rect">
            <a:avLst/>
          </a:prstGeom>
        </p:spPr>
      </p:pic>
      <p:sp>
        <p:nvSpPr>
          <p:cNvPr id="6" name="TextBox 5"/>
          <p:cNvSpPr txBox="1"/>
          <p:nvPr/>
        </p:nvSpPr>
        <p:spPr>
          <a:xfrm>
            <a:off x="10397942" y="4817349"/>
            <a:ext cx="1056700" cy="443198"/>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pPr>
              <a:lnSpc>
                <a:spcPct val="95000"/>
              </a:lnSpc>
            </a:pPr>
            <a:r>
              <a:rPr lang="en-US" dirty="0"/>
              <a:t>O2(g)</a:t>
            </a:r>
            <a:endParaRPr lang="en-US" dirty="0"/>
          </a:p>
        </p:txBody>
      </p:sp>
      <p:sp>
        <p:nvSpPr>
          <p:cNvPr id="7" name="TextBox 6"/>
          <p:cNvSpPr txBox="1"/>
          <p:nvPr/>
        </p:nvSpPr>
        <p:spPr>
          <a:xfrm>
            <a:off x="9700537" y="4837458"/>
            <a:ext cx="370614" cy="443198"/>
          </a:xfrm>
          <a:prstGeom prst="rect">
            <a:avLst/>
          </a:prstGeom>
          <a:noFill/>
        </p:spPr>
        <p:txBody>
          <a:bodyPr wrap="none" rtlCol="0">
            <a:spAutoFit/>
          </a:bodyPr>
          <a:lstStyle/>
          <a:p>
            <a:pPr>
              <a:lnSpc>
                <a:spcPct val="95000"/>
              </a:lnSpc>
            </a:pPr>
            <a:r>
              <a:rPr lang="en-US" dirty="0"/>
              <a:t>+</a:t>
            </a:r>
            <a:endParaRPr lang="en-US" dirty="0"/>
          </a:p>
        </p:txBody>
      </p:sp>
      <p:sp>
        <p:nvSpPr>
          <p:cNvPr id="8" name="TextBox 7"/>
          <p:cNvSpPr txBox="1"/>
          <p:nvPr/>
        </p:nvSpPr>
        <p:spPr>
          <a:xfrm>
            <a:off x="1469257" y="4821127"/>
            <a:ext cx="2352983" cy="4431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nSpc>
                <a:spcPct val="95000"/>
              </a:lnSpc>
            </a:pPr>
            <a:r>
              <a:rPr lang="en-US" dirty="0"/>
              <a:t>2Pb(NO3)2(s)</a:t>
            </a:r>
            <a:endParaRPr lang="en-US" dirty="0"/>
          </a:p>
        </p:txBody>
      </p:sp>
      <p:cxnSp>
        <p:nvCxnSpPr>
          <p:cNvPr id="9" name="Straight Arrow Connector 8"/>
          <p:cNvCxnSpPr/>
          <p:nvPr/>
        </p:nvCxnSpPr>
        <p:spPr>
          <a:xfrm>
            <a:off x="4095060" y="5088033"/>
            <a:ext cx="936104" cy="0"/>
          </a:xfrm>
          <a:prstGeom prst="straightConnector1">
            <a:avLst/>
          </a:prstGeom>
          <a:ln w="28575">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276823" y="4837458"/>
            <a:ext cx="2175139" cy="4431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nSpc>
                <a:spcPct val="95000"/>
              </a:lnSpc>
            </a:pPr>
            <a:r>
              <a:rPr lang="en-US" dirty="0"/>
              <a:t>2PbO(s)</a:t>
            </a:r>
            <a:endParaRPr lang="en-US" dirty="0"/>
          </a:p>
        </p:txBody>
      </p:sp>
      <p:sp>
        <p:nvSpPr>
          <p:cNvPr id="11" name="TextBox 10"/>
          <p:cNvSpPr txBox="1"/>
          <p:nvPr/>
        </p:nvSpPr>
        <p:spPr>
          <a:xfrm>
            <a:off x="9271616" y="4866434"/>
            <a:ext cx="370614" cy="443198"/>
          </a:xfrm>
          <a:prstGeom prst="rect">
            <a:avLst/>
          </a:prstGeom>
          <a:noFill/>
        </p:spPr>
        <p:txBody>
          <a:bodyPr wrap="none" rtlCol="0">
            <a:spAutoFit/>
          </a:bodyPr>
          <a:lstStyle/>
          <a:p>
            <a:pPr>
              <a:lnSpc>
                <a:spcPct val="95000"/>
              </a:lnSpc>
            </a:pPr>
            <a:r>
              <a:rPr lang="en-US"/>
              <a:t>+</a:t>
            </a:r>
            <a:endParaRPr lang="en-US"/>
          </a:p>
        </p:txBody>
      </p:sp>
      <p:sp>
        <p:nvSpPr>
          <p:cNvPr id="12" name="TextBox 11"/>
          <p:cNvSpPr txBox="1"/>
          <p:nvPr/>
        </p:nvSpPr>
        <p:spPr>
          <a:xfrm>
            <a:off x="7920137" y="4817349"/>
            <a:ext cx="1700586" cy="4431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nSpc>
                <a:spcPct val="95000"/>
              </a:lnSpc>
            </a:pPr>
            <a:r>
              <a:rPr lang="en-US" dirty="0"/>
              <a:t>4NO2(g)</a:t>
            </a:r>
            <a:endParaRPr lang="en-US" dirty="0"/>
          </a:p>
        </p:txBody>
      </p:sp>
      <p:sp>
        <p:nvSpPr>
          <p:cNvPr id="13" name="TextBox 12"/>
          <p:cNvSpPr txBox="1"/>
          <p:nvPr/>
        </p:nvSpPr>
        <p:spPr>
          <a:xfrm>
            <a:off x="7521808" y="4842926"/>
            <a:ext cx="504056" cy="443198"/>
          </a:xfrm>
          <a:prstGeom prst="rect">
            <a:avLst/>
          </a:prstGeom>
          <a:noFill/>
        </p:spPr>
        <p:txBody>
          <a:bodyPr wrap="square" rtlCol="0">
            <a:spAutoFit/>
          </a:bodyPr>
          <a:lstStyle/>
          <a:p>
            <a:pPr>
              <a:lnSpc>
                <a:spcPct val="95000"/>
              </a:lnSpc>
            </a:pPr>
            <a:r>
              <a:rPr lang="en-IN" dirty="0"/>
              <a:t>+</a:t>
            </a:r>
            <a:endParaRPr lang="en-IN" dirty="0"/>
          </a:p>
        </p:txBody>
      </p:sp>
      <p:sp>
        <p:nvSpPr>
          <p:cNvPr id="14" name="TextBox 13"/>
          <p:cNvSpPr txBox="1"/>
          <p:nvPr/>
        </p:nvSpPr>
        <p:spPr>
          <a:xfrm>
            <a:off x="1413892" y="5517232"/>
            <a:ext cx="10441160" cy="443198"/>
          </a:xfrm>
          <a:prstGeom prst="rect">
            <a:avLst/>
          </a:prstGeom>
          <a:noFill/>
        </p:spPr>
        <p:txBody>
          <a:bodyPr wrap="square" rtlCol="0">
            <a:spAutoFit/>
          </a:bodyPr>
          <a:lstStyle/>
          <a:p>
            <a:pPr>
              <a:lnSpc>
                <a:spcPct val="95000"/>
              </a:lnSpc>
            </a:pPr>
            <a:r>
              <a:rPr lang="en-IN" dirty="0"/>
              <a:t>Lead Nitrate                      Lead Monoxide   Nitrogen Dioxide  Oxygen</a:t>
            </a:r>
            <a:endParaRPr lang="en-IN" dirty="0"/>
          </a:p>
        </p:txBody>
      </p:sp>
      <p:sp>
        <p:nvSpPr>
          <p:cNvPr id="15" name="TextBox 14"/>
          <p:cNvSpPr txBox="1"/>
          <p:nvPr/>
        </p:nvSpPr>
        <p:spPr>
          <a:xfrm>
            <a:off x="4149031" y="4791029"/>
            <a:ext cx="936104" cy="297004"/>
          </a:xfrm>
          <a:prstGeom prst="rect">
            <a:avLst/>
          </a:prstGeom>
          <a:noFill/>
        </p:spPr>
        <p:txBody>
          <a:bodyPr wrap="square" rtlCol="0">
            <a:spAutoFit/>
          </a:bodyPr>
          <a:lstStyle/>
          <a:p>
            <a:pPr>
              <a:lnSpc>
                <a:spcPct val="95000"/>
              </a:lnSpc>
            </a:pPr>
            <a:r>
              <a:rPr lang="en-IN" sz="1400" dirty="0"/>
              <a:t>heat</a:t>
            </a:r>
            <a:endParaRPr lang="en-IN" sz="1400" dirty="0"/>
          </a:p>
        </p:txBody>
      </p:sp>
      <p:sp>
        <p:nvSpPr>
          <p:cNvPr id="16" name="TextBox 15"/>
          <p:cNvSpPr txBox="1"/>
          <p:nvPr/>
        </p:nvSpPr>
        <p:spPr>
          <a:xfrm>
            <a:off x="3807371" y="5176250"/>
            <a:ext cx="1584175" cy="311624"/>
          </a:xfrm>
          <a:prstGeom prst="rect">
            <a:avLst/>
          </a:prstGeom>
          <a:noFill/>
        </p:spPr>
        <p:txBody>
          <a:bodyPr wrap="square" rtlCol="0">
            <a:spAutoFit/>
          </a:bodyPr>
          <a:lstStyle/>
          <a:p>
            <a:pPr>
              <a:lnSpc>
                <a:spcPct val="95000"/>
              </a:lnSpc>
            </a:pPr>
            <a:r>
              <a:rPr lang="en-IN" sz="1500" dirty="0"/>
              <a:t>decomposition</a:t>
            </a:r>
            <a:endParaRPr lang="en-IN" sz="1500" dirty="0"/>
          </a:p>
        </p:txBody>
      </p:sp>
      <p:sp>
        <p:nvSpPr>
          <p:cNvPr id="17" name="Rectangle 16"/>
          <p:cNvSpPr/>
          <p:nvPr/>
        </p:nvSpPr>
        <p:spPr>
          <a:xfrm>
            <a:off x="11993078" y="6699183"/>
            <a:ext cx="195747" cy="158817"/>
          </a:xfrm>
          <a:prstGeom prst="rect">
            <a:avLst/>
          </a:prstGeom>
          <a:solidFill>
            <a:srgbClr val="168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advTm="2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2" presetClass="entr" presetSubtype="4" fill="hold" grpId="0" nodeType="afterEffect">
                                  <p:stCondLst>
                                    <p:cond delay="150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1" end="1"/>
                                            </p:txEl>
                                          </p:spTgt>
                                        </p:tgtEl>
                                      </p:cBhvr>
                                    </p:animEffect>
                                  </p:childTnLst>
                                </p:cTn>
                              </p:par>
                            </p:childTnLst>
                          </p:cTn>
                        </p:par>
                        <p:par>
                          <p:cTn id="14" fill="hold">
                            <p:stCondLst>
                              <p:cond delay="4000"/>
                            </p:stCondLst>
                            <p:childTnLst>
                              <p:par>
                                <p:cTn id="15" presetID="12" presetClass="entr" presetSubtype="4" fill="hold" nodeType="afterEffect">
                                  <p:stCondLst>
                                    <p:cond delay="150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p:tgtEl>
                                          <p:spTgt spid="5"/>
                                        </p:tgtEl>
                                        <p:attrNameLst>
                                          <p:attrName>ppt_y</p:attrName>
                                        </p:attrNameLst>
                                      </p:cBhvr>
                                      <p:tavLst>
                                        <p:tav tm="0">
                                          <p:val>
                                            <p:strVal val="#ppt_y+#ppt_h*1.125000"/>
                                          </p:val>
                                        </p:tav>
                                        <p:tav tm="100000">
                                          <p:val>
                                            <p:strVal val="#ppt_y"/>
                                          </p:val>
                                        </p:tav>
                                      </p:tavLst>
                                    </p:anim>
                                    <p:animEffect transition="in" filter="wipe(up)">
                                      <p:cBhvr>
                                        <p:cTn id="18" dur="500"/>
                                        <p:tgtEl>
                                          <p:spTgt spid="5"/>
                                        </p:tgtEl>
                                      </p:cBhvr>
                                    </p:animEffect>
                                  </p:childTnLst>
                                </p:cTn>
                              </p:par>
                            </p:childTnLst>
                          </p:cTn>
                        </p:par>
                        <p:par>
                          <p:cTn id="19" fill="hold">
                            <p:stCondLst>
                              <p:cond delay="6000"/>
                            </p:stCondLst>
                            <p:childTnLst>
                              <p:par>
                                <p:cTn id="20" presetID="10" presetClass="entr" presetSubtype="0" fill="hold" grpId="0" nodeType="afterEffect">
                                  <p:stCondLst>
                                    <p:cond delay="15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8000"/>
                            </p:stCondLst>
                            <p:childTnLst>
                              <p:par>
                                <p:cTn id="24" presetID="22" presetClass="entr" presetSubtype="8" fill="hold" nodeType="afterEffect">
                                  <p:stCondLst>
                                    <p:cond delay="150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10000"/>
                            </p:stCondLst>
                            <p:childTnLst>
                              <p:par>
                                <p:cTn id="28" presetID="12" presetClass="entr" presetSubtype="4" fill="hold" grpId="0" nodeType="afterEffect">
                                  <p:stCondLst>
                                    <p:cond delay="150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p:tgtEl>
                                          <p:spTgt spid="15"/>
                                        </p:tgtEl>
                                        <p:attrNameLst>
                                          <p:attrName>ppt_y</p:attrName>
                                        </p:attrNameLst>
                                      </p:cBhvr>
                                      <p:tavLst>
                                        <p:tav tm="0">
                                          <p:val>
                                            <p:strVal val="#ppt_y+#ppt_h*1.125000"/>
                                          </p:val>
                                        </p:tav>
                                        <p:tav tm="100000">
                                          <p:val>
                                            <p:strVal val="#ppt_y"/>
                                          </p:val>
                                        </p:tav>
                                      </p:tavLst>
                                    </p:anim>
                                    <p:animEffect transition="in" filter="wipe(up)">
                                      <p:cBhvr>
                                        <p:cTn id="31" dur="500"/>
                                        <p:tgtEl>
                                          <p:spTgt spid="15"/>
                                        </p:tgtEl>
                                      </p:cBhvr>
                                    </p:animEffect>
                                  </p:childTnLst>
                                </p:cTn>
                              </p:par>
                            </p:childTnLst>
                          </p:cTn>
                        </p:par>
                        <p:par>
                          <p:cTn id="32" fill="hold">
                            <p:stCondLst>
                              <p:cond delay="12000"/>
                            </p:stCondLst>
                            <p:childTnLst>
                              <p:par>
                                <p:cTn id="33" presetID="12" presetClass="entr" presetSubtype="4" fill="hold" grpId="0" nodeType="afterEffect">
                                  <p:stCondLst>
                                    <p:cond delay="150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p:tgtEl>
                                          <p:spTgt spid="16"/>
                                        </p:tgtEl>
                                        <p:attrNameLst>
                                          <p:attrName>ppt_y</p:attrName>
                                        </p:attrNameLst>
                                      </p:cBhvr>
                                      <p:tavLst>
                                        <p:tav tm="0">
                                          <p:val>
                                            <p:strVal val="#ppt_y+#ppt_h*1.125000"/>
                                          </p:val>
                                        </p:tav>
                                        <p:tav tm="100000">
                                          <p:val>
                                            <p:strVal val="#ppt_y"/>
                                          </p:val>
                                        </p:tav>
                                      </p:tavLst>
                                    </p:anim>
                                    <p:animEffect transition="in" filter="wipe(up)">
                                      <p:cBhvr>
                                        <p:cTn id="36" dur="500"/>
                                        <p:tgtEl>
                                          <p:spTgt spid="16"/>
                                        </p:tgtEl>
                                      </p:cBhvr>
                                    </p:animEffect>
                                  </p:childTnLst>
                                </p:cTn>
                              </p:par>
                            </p:childTnLst>
                          </p:cTn>
                        </p:par>
                        <p:par>
                          <p:cTn id="37" fill="hold">
                            <p:stCondLst>
                              <p:cond delay="14000"/>
                            </p:stCondLst>
                            <p:childTnLst>
                              <p:par>
                                <p:cTn id="38" presetID="10" presetClass="entr" presetSubtype="0" fill="hold" grpId="0" nodeType="afterEffect">
                                  <p:stCondLst>
                                    <p:cond delay="150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par>
                          <p:cTn id="41" fill="hold">
                            <p:stCondLst>
                              <p:cond delay="16000"/>
                            </p:stCondLst>
                            <p:childTnLst>
                              <p:par>
                                <p:cTn id="42" presetID="12" presetClass="entr" presetSubtype="4" fill="hold" grpId="0" nodeType="afterEffect">
                                  <p:stCondLst>
                                    <p:cond delay="1500"/>
                                  </p:stCondLst>
                                  <p:childTnLst>
                                    <p:set>
                                      <p:cBhvr>
                                        <p:cTn id="43" dur="1" fill="hold">
                                          <p:stCondLst>
                                            <p:cond delay="0"/>
                                          </p:stCondLst>
                                        </p:cTn>
                                        <p:tgtEl>
                                          <p:spTgt spid="13"/>
                                        </p:tgtEl>
                                        <p:attrNameLst>
                                          <p:attrName>style.visibility</p:attrName>
                                        </p:attrNameLst>
                                      </p:cBhvr>
                                      <p:to>
                                        <p:strVal val="visible"/>
                                      </p:to>
                                    </p:set>
                                    <p:anim calcmode="lin" valueType="num">
                                      <p:cBhvr additive="base">
                                        <p:cTn id="44" dur="500"/>
                                        <p:tgtEl>
                                          <p:spTgt spid="13"/>
                                        </p:tgtEl>
                                        <p:attrNameLst>
                                          <p:attrName>ppt_y</p:attrName>
                                        </p:attrNameLst>
                                      </p:cBhvr>
                                      <p:tavLst>
                                        <p:tav tm="0">
                                          <p:val>
                                            <p:strVal val="#ppt_y+#ppt_h*1.125000"/>
                                          </p:val>
                                        </p:tav>
                                        <p:tav tm="100000">
                                          <p:val>
                                            <p:strVal val="#ppt_y"/>
                                          </p:val>
                                        </p:tav>
                                      </p:tavLst>
                                    </p:anim>
                                    <p:animEffect transition="in" filter="wipe(up)">
                                      <p:cBhvr>
                                        <p:cTn id="45" dur="500"/>
                                        <p:tgtEl>
                                          <p:spTgt spid="13"/>
                                        </p:tgtEl>
                                      </p:cBhvr>
                                    </p:animEffect>
                                  </p:childTnLst>
                                </p:cTn>
                              </p:par>
                            </p:childTnLst>
                          </p:cTn>
                        </p:par>
                        <p:par>
                          <p:cTn id="46" fill="hold">
                            <p:stCondLst>
                              <p:cond delay="18000"/>
                            </p:stCondLst>
                            <p:childTnLst>
                              <p:par>
                                <p:cTn id="47" presetID="10" presetClass="entr" presetSubtype="0" fill="hold" grpId="0" nodeType="afterEffect">
                                  <p:stCondLst>
                                    <p:cond delay="150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childTnLst>
                          </p:cTn>
                        </p:par>
                        <p:par>
                          <p:cTn id="50" fill="hold">
                            <p:stCondLst>
                              <p:cond delay="20000"/>
                            </p:stCondLst>
                            <p:childTnLst>
                              <p:par>
                                <p:cTn id="51" presetID="10" presetClass="entr" presetSubtype="0" fill="hold" grpId="0" nodeType="afterEffect">
                                  <p:stCondLst>
                                    <p:cond delay="150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childTnLst>
                          </p:cTn>
                        </p:par>
                        <p:par>
                          <p:cTn id="54" fill="hold">
                            <p:stCondLst>
                              <p:cond delay="22000"/>
                            </p:stCondLst>
                            <p:childTnLst>
                              <p:par>
                                <p:cTn id="55" presetID="10" presetClass="entr" presetSubtype="0" fill="hold" grpId="0" nodeType="afterEffect">
                                  <p:stCondLst>
                                    <p:cond delay="150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500"/>
                                        <p:tgtEl>
                                          <p:spTgt spid="7"/>
                                        </p:tgtEl>
                                      </p:cBhvr>
                                    </p:animEffect>
                                  </p:childTnLst>
                                </p:cTn>
                              </p:par>
                            </p:childTnLst>
                          </p:cTn>
                        </p:par>
                        <p:par>
                          <p:cTn id="58" fill="hold">
                            <p:stCondLst>
                              <p:cond delay="24000"/>
                            </p:stCondLst>
                            <p:childTnLst>
                              <p:par>
                                <p:cTn id="59" presetID="10" presetClass="entr" presetSubtype="0" fill="hold" grpId="0" nodeType="afterEffect">
                                  <p:stCondLst>
                                    <p:cond delay="15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500"/>
                                        <p:tgtEl>
                                          <p:spTgt spid="6"/>
                                        </p:tgtEl>
                                      </p:cBhvr>
                                    </p:animEffect>
                                  </p:childTnLst>
                                </p:cTn>
                              </p:par>
                            </p:childTnLst>
                          </p:cTn>
                        </p:par>
                        <p:par>
                          <p:cTn id="62" fill="hold">
                            <p:stCondLst>
                              <p:cond delay="26000"/>
                            </p:stCondLst>
                            <p:childTnLst>
                              <p:par>
                                <p:cTn id="63" presetID="12" presetClass="entr" presetSubtype="4" fill="hold" grpId="0" nodeType="afterEffect">
                                  <p:stCondLst>
                                    <p:cond delay="1500"/>
                                  </p:stCondLst>
                                  <p:childTnLst>
                                    <p:set>
                                      <p:cBhvr>
                                        <p:cTn id="64" dur="1" fill="hold">
                                          <p:stCondLst>
                                            <p:cond delay="0"/>
                                          </p:stCondLst>
                                        </p:cTn>
                                        <p:tgtEl>
                                          <p:spTgt spid="14"/>
                                        </p:tgtEl>
                                        <p:attrNameLst>
                                          <p:attrName>style.visibility</p:attrName>
                                        </p:attrNameLst>
                                      </p:cBhvr>
                                      <p:to>
                                        <p:strVal val="visible"/>
                                      </p:to>
                                    </p:set>
                                    <p:anim calcmode="lin" valueType="num">
                                      <p:cBhvr additive="base">
                                        <p:cTn id="65" dur="500"/>
                                        <p:tgtEl>
                                          <p:spTgt spid="14"/>
                                        </p:tgtEl>
                                        <p:attrNameLst>
                                          <p:attrName>ppt_y</p:attrName>
                                        </p:attrNameLst>
                                      </p:cBhvr>
                                      <p:tavLst>
                                        <p:tav tm="0">
                                          <p:val>
                                            <p:strVal val="#ppt_y+#ppt_h*1.125000"/>
                                          </p:val>
                                        </p:tav>
                                        <p:tav tm="100000">
                                          <p:val>
                                            <p:strVal val="#ppt_y"/>
                                          </p:val>
                                        </p:tav>
                                      </p:tavLst>
                                    </p:anim>
                                    <p:animEffect transition="in" filter="wipe(up)">
                                      <p:cBhvr>
                                        <p:cTn id="66" dur="500"/>
                                        <p:tgtEl>
                                          <p:spTgt spid="14"/>
                                        </p:tgtEl>
                                      </p:cBhvr>
                                    </p:animEffect>
                                  </p:childTnLst>
                                </p:cTn>
                              </p:par>
                            </p:childTnLst>
                          </p:cTn>
                        </p:par>
                        <p:par>
                          <p:cTn id="67" fill="hold">
                            <p:stCondLst>
                              <p:cond delay="28000"/>
                            </p:stCondLst>
                            <p:childTnLst>
                              <p:par>
                                <p:cTn id="68" presetID="1" presetClass="entr" presetSubtype="0" fill="hold" grpId="0" nodeType="afterEffect">
                                  <p:stCondLst>
                                    <p:cond delay="1500"/>
                                  </p:stCondLst>
                                  <p:childTnLst>
                                    <p:set>
                                      <p:cBhvr>
                                        <p:cTn id="69"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0" build="p"/>
      <p:bldP spid="6" grpId="0" animBg="1"/>
      <p:bldP spid="7" grpId="0"/>
      <p:bldP spid="8" grpId="0" animBg="1"/>
      <p:bldP spid="10" grpId="0" animBg="1"/>
      <p:bldP spid="11" grpId="0"/>
      <p:bldP spid="12" grpId="0" animBg="1"/>
      <p:bldP spid="13" grpId="0"/>
      <p:bldP spid="14" grpId="0"/>
      <p:bldP spid="15" grpId="0"/>
      <p:bldP spid="16" grpId="0"/>
      <p:bldP spid="17" grpId="0" animBg="1"/>
    </p:bldLst>
  </p:timing>
</p:sld>
</file>

<file path=ppt/theme/theme1.xml><?xml version="1.0" encoding="utf-8"?>
<a:theme xmlns:a="http://schemas.openxmlformats.org/drawingml/2006/main" name="Class open house presentation">
  <a:themeElements>
    <a:clrScheme name="Custom 2">
      <a:dk1>
        <a:sysClr val="windowText" lastClr="000000"/>
      </a:dk1>
      <a:lt1>
        <a:sysClr val="window" lastClr="FFFFFF"/>
      </a:lt1>
      <a:dk2>
        <a:srgbClr val="17406D"/>
      </a:dk2>
      <a:lt2>
        <a:srgbClr val="DBEFF9"/>
      </a:lt2>
      <a:accent1>
        <a:srgbClr val="4FCEFF"/>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4319</Words>
  <Application>WPS Presentation</Application>
  <PresentationFormat>Custom</PresentationFormat>
  <Paragraphs>269</Paragraphs>
  <Slides>16</Slides>
  <Notes>15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SimSun</vt:lpstr>
      <vt:lpstr>Wingdings</vt:lpstr>
      <vt:lpstr>Century Gothic</vt:lpstr>
      <vt:lpstr>Segoe Marker</vt:lpstr>
      <vt:lpstr>Mongolian Baiti</vt:lpstr>
      <vt:lpstr>Quattrocento Sans</vt:lpstr>
      <vt:lpstr>Adobe Fangsong Std R</vt:lpstr>
      <vt:lpstr>Microsoft YaHei</vt:lpstr>
      <vt:lpstr>Arial Unicode MS</vt:lpstr>
      <vt:lpstr>Yu Gothic UI Semilight</vt:lpstr>
      <vt:lpstr>Class open house presentation</vt:lpstr>
      <vt:lpstr>Chemical Reactions and Equations</vt:lpstr>
      <vt:lpstr>TYPES OF CHEMICAL REACTION</vt:lpstr>
      <vt:lpstr>COMBINATION REACTION </vt:lpstr>
      <vt:lpstr>REACTIONS HAPPENING IN THE EXPERIMENT</vt:lpstr>
      <vt:lpstr>SOME MORE EXAMPLES OF COMBINATION REACTION:</vt:lpstr>
      <vt:lpstr>EXOTHERMIC REACTION</vt:lpstr>
      <vt:lpstr>DECOMPOSITION REACTION</vt:lpstr>
      <vt:lpstr>REACTIONS HAPPENING IN THE EXPERIMENT</vt:lpstr>
      <vt:lpstr>SOME MORE EXAMPLES OF DECOMPOSITION REACTION:</vt:lpstr>
      <vt:lpstr>PowerPoint 演示文稿</vt:lpstr>
      <vt:lpstr>PowerPoint 演示文稿</vt:lpstr>
      <vt:lpstr>DISPLACEMENT REACTION</vt:lpstr>
      <vt:lpstr>REACTIONS HAPPENING IN THE EXPERIMENT</vt:lpstr>
      <vt:lpstr>DOUBLE DISPLACEMENT REACTION</vt:lpstr>
      <vt:lpstr>REACTIONS HAPPENING IN THE EXPERIMENT: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Chemical Reactions and Equations</dc:title>
  <dc:creator/>
  <cp:lastModifiedBy>google1563204022</cp:lastModifiedBy>
  <cp:revision>4</cp:revision>
  <dcterms:created xsi:type="dcterms:W3CDTF">2019-09-20T09:24:57Z</dcterms:created>
  <dcterms:modified xsi:type="dcterms:W3CDTF">2019-09-20T13:55:42Z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1033-11.2.0.8942</vt:lpwstr>
  </property>
</Properties>
</file>